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13" r:id="rId2"/>
    <p:sldId id="314" r:id="rId3"/>
    <p:sldId id="305" r:id="rId4"/>
    <p:sldId id="307" r:id="rId5"/>
    <p:sldId id="306" r:id="rId6"/>
    <p:sldId id="308" r:id="rId7"/>
    <p:sldId id="316" r:id="rId8"/>
    <p:sldId id="259" r:id="rId9"/>
    <p:sldId id="263" r:id="rId10"/>
    <p:sldId id="264" r:id="rId11"/>
    <p:sldId id="262" r:id="rId12"/>
    <p:sldId id="265" r:id="rId13"/>
    <p:sldId id="266" r:id="rId14"/>
    <p:sldId id="31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049" userDrawn="1">
          <p15:clr>
            <a:srgbClr val="A4A3A4"/>
          </p15:clr>
        </p15:guide>
        <p15:guide id="4" pos="3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96" y="288"/>
      </p:cViewPr>
      <p:guideLst>
        <p:guide orient="horz" pos="2160"/>
        <p:guide pos="3840"/>
        <p:guide orient="horz" pos="1049"/>
        <p:guide pos="3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36DDB-3CC7-45DE-9415-5C8B953D5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726D35-0B7F-4875-9479-8CC21B090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563E03-B4C0-4411-BD52-7EA44761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E50E-C7A3-412E-BEB2-4321D5F98957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63C4CA-7F97-4B9F-A312-792EC71A5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2A05CB-ADFD-4DA2-A4C8-9B73E74F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FFB4-DD59-4F23-8987-D7A2C67E6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9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E44EE-9FEB-4FEA-A136-F1B5C5EFE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CE2E6D-8256-4259-9D73-92ABFBB5A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EB704A-0352-46CF-B795-50E7C3F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E50E-C7A3-412E-BEB2-4321D5F98957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540D6E-B205-49BA-8AA9-C7EEF4698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0A0B4B-9610-4507-A5ED-9D87858A5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FFB4-DD59-4F23-8987-D7A2C67E6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91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42094F-87A2-41ED-BA5B-35B599188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D2C213-8CAB-48B1-A00B-FC82F6F7E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5DD4A0-AC71-47F7-9FA0-34C98D7A1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E50E-C7A3-412E-BEB2-4321D5F98957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4149DD-8ACB-4842-BC87-5169ED065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4A5D3-AFEC-4FAB-8600-978405DB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FFB4-DD59-4F23-8987-D7A2C67E6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42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76FC6-0B52-4422-8FE1-F1A2FE47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262BB-620C-4FD1-9CD0-D2A83856A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F0E7F7-39F2-4C6C-9097-5DF645669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E50E-C7A3-412E-BEB2-4321D5F98957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5396C9-CD5B-4C9C-845A-BF6A1C78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92BFA-DBCC-42AB-ADBF-3053ACB2F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FFB4-DD59-4F23-8987-D7A2C67E6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76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BA09D-D1B6-42B3-A75D-EDF65DD14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800B8D-A05A-46E5-B71D-EFCA6BA12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439823-F7F1-4967-8086-9A3252B04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E50E-C7A3-412E-BEB2-4321D5F98957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93875F-CE46-4110-8E71-A5FDDE17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022F07-7818-4913-953D-8A9F6EDB8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FFB4-DD59-4F23-8987-D7A2C67E6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79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893C5-F4BD-4A09-A8A7-149D3CC80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0169E-5EA5-4A8B-9726-5A5A539B4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5A1133-CCFB-4439-A942-87BA4F6F7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5CD1CC-CA80-4199-9F23-0AFC5F16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E50E-C7A3-412E-BEB2-4321D5F98957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5D4A03-AD22-429B-B64E-C0D35FA24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DAD20B-C0B5-4975-A2C4-9063D878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FFB4-DD59-4F23-8987-D7A2C67E6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82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FBC26-E597-4A37-87AC-B746CA880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44C72A-2626-465B-BFAF-42E8AEDD8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6690AB-5152-440C-8401-5EB7F37CA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904D85C-982F-48A1-B540-6CF369D24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6A210C-FFAB-440D-81F1-56C72957F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9FB9FA-A6C0-4181-9020-800CDE8D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E50E-C7A3-412E-BEB2-4321D5F98957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061616-8E3D-4861-905D-9475D70AA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FE18BD-94E9-49DC-85D0-525DF7DD5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FFB4-DD59-4F23-8987-D7A2C67E6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531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E2505-EAB7-418C-A5C3-4D915E171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3E3894-BC9C-4FE5-8FA5-C9FC43D4A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E50E-C7A3-412E-BEB2-4321D5F98957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A9858C-72F8-45EB-B1D7-BBBFF5174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D2ED8D-8A0A-4236-808F-18791C751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FFB4-DD59-4F23-8987-D7A2C67E6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503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85A198A-C4FF-438E-B518-3CB0A593DDA7}"/>
              </a:ext>
            </a:extLst>
          </p:cNvPr>
          <p:cNvSpPr/>
          <p:nvPr userDrawn="1"/>
        </p:nvSpPr>
        <p:spPr>
          <a:xfrm>
            <a:off x="-1" y="605016"/>
            <a:ext cx="12124267" cy="156975"/>
          </a:xfrm>
          <a:prstGeom prst="rect">
            <a:avLst/>
          </a:prstGeom>
          <a:gradFill flip="none" rotWithShape="1">
            <a:gsLst>
              <a:gs pos="100000">
                <a:srgbClr val="002060"/>
              </a:gs>
              <a:gs pos="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D3BED86-BA65-4770-A1A6-66CEBF533A6C}"/>
              </a:ext>
            </a:extLst>
          </p:cNvPr>
          <p:cNvCxnSpPr/>
          <p:nvPr userDrawn="1"/>
        </p:nvCxnSpPr>
        <p:spPr>
          <a:xfrm>
            <a:off x="0" y="6252983"/>
            <a:ext cx="12124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437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2995D-08E9-47F6-987E-862C9AC83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814216-3679-45F3-B24C-CC33C7698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21B053-BE32-4ED4-805F-3A1278EA5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5D0252-E542-40BB-A9FA-1F63D6833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E50E-C7A3-412E-BEB2-4321D5F98957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888F4A-98EA-417B-86B7-209D8CACC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B0BF72-DB9E-45FD-AB3B-50EC80BED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FFB4-DD59-4F23-8987-D7A2C67E6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59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BFBBE-0D52-429A-888C-473F9EEE8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E6D6F0-1431-4E19-8CC1-CCC65C71B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D282D6-184F-4D75-9457-9AB487926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44FB06-0481-424C-B173-7A2861260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E50E-C7A3-412E-BEB2-4321D5F98957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5690D9-AA58-4FE4-ADD2-7CAAAFAD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053911-4F87-49EA-A63C-A74FD2FC1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FFB4-DD59-4F23-8987-D7A2C67E6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66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1F14-47CF-4358-BC5D-8BE749BF4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668C09-A06C-4415-B4B9-49E4DBFAF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B0B02F-B0DA-4DF0-8CD6-F9E20BD02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7E50E-C7A3-412E-BEB2-4321D5F98957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2417C1-4434-4B07-A162-DEE4E61D9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DC8D2B-0D9E-4114-B2CA-C49BF99D3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0FFB4-DD59-4F23-8987-D7A2C67E6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49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080" y="691821"/>
            <a:ext cx="10515600" cy="2852737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Automotive market 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 the US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080" y="3718195"/>
            <a:ext cx="10515600" cy="1500187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algn="l"/>
            <a:r>
              <a:rPr lang="en-US" altLang="ko-KR" sz="1600" b="0" i="0" dirty="0">
                <a:solidFill>
                  <a:srgbClr val="2D3B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Cesar </a:t>
            </a:r>
            <a:r>
              <a:rPr lang="en-US" altLang="ko-KR" sz="1600" b="0" i="0" dirty="0" err="1">
                <a:solidFill>
                  <a:srgbClr val="2D3B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Huitron</a:t>
            </a:r>
            <a:r>
              <a:rPr lang="en-US" altLang="ko-KR" sz="1600" b="0" i="0" dirty="0">
                <a:solidFill>
                  <a:srgbClr val="2D3B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Lake Pak, </a:t>
            </a:r>
            <a:r>
              <a:rPr lang="en-US" altLang="ko-KR" sz="1600" b="0" i="0" dirty="0" err="1">
                <a:solidFill>
                  <a:srgbClr val="2D3B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Yongsun</a:t>
            </a:r>
            <a:r>
              <a:rPr lang="en-US" altLang="ko-KR" sz="1600" b="0" i="0" dirty="0">
                <a:solidFill>
                  <a:srgbClr val="2D3B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Cho, </a:t>
            </a:r>
            <a:r>
              <a:rPr lang="en-US" altLang="ko-KR" sz="1600" b="0" i="0" dirty="0" err="1">
                <a:solidFill>
                  <a:srgbClr val="2D3B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Shreeya</a:t>
            </a:r>
            <a:r>
              <a:rPr lang="en-US" altLang="ko-KR" sz="1600" b="0" i="0" dirty="0">
                <a:solidFill>
                  <a:srgbClr val="2D3B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Prem Jain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7F1C1C8A-1EFB-485E-B84A-2F6D49B71ABE}"/>
              </a:ext>
            </a:extLst>
          </p:cNvPr>
          <p:cNvSpPr txBox="1"/>
          <p:nvPr/>
        </p:nvSpPr>
        <p:spPr>
          <a:xfrm>
            <a:off x="0" y="-62416"/>
            <a:ext cx="3821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New Market Strategies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40D20B-BF49-420C-8236-B2D6B6F30324}"/>
              </a:ext>
            </a:extLst>
          </p:cNvPr>
          <p:cNvSpPr txBox="1"/>
          <p:nvPr/>
        </p:nvSpPr>
        <p:spPr>
          <a:xfrm>
            <a:off x="353919" y="880930"/>
            <a:ext cx="3465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How to Win in the New Market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01E2C4-0AC0-46EE-93F8-404595D1F0CA}"/>
              </a:ext>
            </a:extLst>
          </p:cNvPr>
          <p:cNvSpPr txBox="1"/>
          <p:nvPr/>
        </p:nvSpPr>
        <p:spPr>
          <a:xfrm>
            <a:off x="353920" y="1236684"/>
            <a:ext cx="4785348" cy="37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Expand Coverage with 3 Steps (for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④)</a:t>
            </a:r>
            <a:endParaRPr lang="en-US" altLang="ko-K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863F509F-597D-47CC-9642-1951F73AA878}"/>
              </a:ext>
            </a:extLst>
          </p:cNvPr>
          <p:cNvSpPr/>
          <p:nvPr/>
        </p:nvSpPr>
        <p:spPr>
          <a:xfrm>
            <a:off x="1566340" y="2152832"/>
            <a:ext cx="2734734" cy="651934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40A1DF-B666-493D-AFCC-73757D4E0B58}"/>
              </a:ext>
            </a:extLst>
          </p:cNvPr>
          <p:cNvSpPr txBox="1"/>
          <p:nvPr/>
        </p:nvSpPr>
        <p:spPr>
          <a:xfrm>
            <a:off x="2201342" y="227136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CANADA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1046ECAB-95B9-429E-A292-CB6650E8393D}"/>
              </a:ext>
            </a:extLst>
          </p:cNvPr>
          <p:cNvSpPr/>
          <p:nvPr/>
        </p:nvSpPr>
        <p:spPr>
          <a:xfrm>
            <a:off x="7425268" y="2152829"/>
            <a:ext cx="4394200" cy="651934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687E06-6CE0-442C-ACD0-3FAE4E621675}"/>
              </a:ext>
            </a:extLst>
          </p:cNvPr>
          <p:cNvSpPr txBox="1"/>
          <p:nvPr/>
        </p:nvSpPr>
        <p:spPr>
          <a:xfrm>
            <a:off x="7814752" y="2271361"/>
            <a:ext cx="3638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New Market with New Strategies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E74896D5-3241-4E9D-BA58-B632DAFDEAC3}"/>
              </a:ext>
            </a:extLst>
          </p:cNvPr>
          <p:cNvSpPr/>
          <p:nvPr/>
        </p:nvSpPr>
        <p:spPr>
          <a:xfrm>
            <a:off x="4309541" y="2152829"/>
            <a:ext cx="3117667" cy="651934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5EC529-ACF9-48F1-A6D6-9EC0C4557AC3}"/>
              </a:ext>
            </a:extLst>
          </p:cNvPr>
          <p:cNvSpPr txBox="1"/>
          <p:nvPr/>
        </p:nvSpPr>
        <p:spPr>
          <a:xfrm>
            <a:off x="4766742" y="2271361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MEXICO &amp; U.K.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E14E26-28A7-4E20-A609-6B5310B1ACA2}"/>
              </a:ext>
            </a:extLst>
          </p:cNvPr>
          <p:cNvSpPr txBox="1"/>
          <p:nvPr/>
        </p:nvSpPr>
        <p:spPr>
          <a:xfrm>
            <a:off x="5217865" y="1761788"/>
            <a:ext cx="1130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STEP 2 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753171-2CB0-4380-810D-3F78F25B4029}"/>
              </a:ext>
            </a:extLst>
          </p:cNvPr>
          <p:cNvSpPr txBox="1"/>
          <p:nvPr/>
        </p:nvSpPr>
        <p:spPr>
          <a:xfrm>
            <a:off x="2309850" y="1761788"/>
            <a:ext cx="1130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STEP 1 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72AD2D-AC5D-4548-B238-0B3E34CF63AA}"/>
              </a:ext>
            </a:extLst>
          </p:cNvPr>
          <p:cNvSpPr txBox="1"/>
          <p:nvPr/>
        </p:nvSpPr>
        <p:spPr>
          <a:xfrm>
            <a:off x="8562198" y="1761788"/>
            <a:ext cx="1130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STEP 3 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1BAD48-BD27-4F07-872E-F69DDDDADC6A}"/>
              </a:ext>
            </a:extLst>
          </p:cNvPr>
          <p:cNvSpPr txBox="1"/>
          <p:nvPr/>
        </p:nvSpPr>
        <p:spPr>
          <a:xfrm>
            <a:off x="1544984" y="3601963"/>
            <a:ext cx="2874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Market 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 expansion</a:t>
            </a:r>
          </a:p>
          <a:p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By direct control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06EC7-D30E-4439-B0FE-2BD7298F4A28}"/>
              </a:ext>
            </a:extLst>
          </p:cNvPr>
          <p:cNvSpPr txBox="1"/>
          <p:nvPr/>
        </p:nvSpPr>
        <p:spPr>
          <a:xfrm>
            <a:off x="4406725" y="4169230"/>
            <a:ext cx="3041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Fast growth in new markets</a:t>
            </a:r>
          </a:p>
          <a:p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M&amp;A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with existing players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491602-B418-4B89-9971-51BCE1BA3806}"/>
              </a:ext>
            </a:extLst>
          </p:cNvPr>
          <p:cNvSpPr txBox="1"/>
          <p:nvPr/>
        </p:nvSpPr>
        <p:spPr>
          <a:xfrm>
            <a:off x="7409603" y="4902202"/>
            <a:ext cx="4745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Get into the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New Markets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with new product and platform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B02E670-DDFA-41C0-ABD4-1EB1CDBEF6EE}"/>
              </a:ext>
            </a:extLst>
          </p:cNvPr>
          <p:cNvCxnSpPr>
            <a:cxnSpLocks/>
          </p:cNvCxnSpPr>
          <p:nvPr/>
        </p:nvCxnSpPr>
        <p:spPr>
          <a:xfrm>
            <a:off x="1590383" y="5105399"/>
            <a:ext cx="567401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93259E8-E33F-402D-9A77-EF7DDB6D84B2}"/>
              </a:ext>
            </a:extLst>
          </p:cNvPr>
          <p:cNvSpPr txBox="1"/>
          <p:nvPr/>
        </p:nvSpPr>
        <p:spPr>
          <a:xfrm>
            <a:off x="1897304" y="5261994"/>
            <a:ext cx="52196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Prepare New products and new sales tools</a:t>
            </a:r>
          </a:p>
          <a:p>
            <a:pPr algn="ctr"/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(by Strategic partnership and digital sales platform)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4D92FEA-8907-46B3-BF21-8C58F06D10CD}"/>
              </a:ext>
            </a:extLst>
          </p:cNvPr>
          <p:cNvCxnSpPr/>
          <p:nvPr/>
        </p:nvCxnSpPr>
        <p:spPr>
          <a:xfrm>
            <a:off x="1642239" y="3066339"/>
            <a:ext cx="10093436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CD8784E-9A0C-4D55-A8BD-D0448E32B437}"/>
              </a:ext>
            </a:extLst>
          </p:cNvPr>
          <p:cNvSpPr txBox="1"/>
          <p:nvPr/>
        </p:nvSpPr>
        <p:spPr>
          <a:xfrm>
            <a:off x="7082141" y="3198214"/>
            <a:ext cx="710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Year 5</a:t>
            </a:r>
            <a:endParaRPr lang="ko-KR" altLang="en-US" sz="1400" b="1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0E04252-2483-4254-94EC-163378CE3284}"/>
              </a:ext>
            </a:extLst>
          </p:cNvPr>
          <p:cNvSpPr/>
          <p:nvPr/>
        </p:nvSpPr>
        <p:spPr>
          <a:xfrm>
            <a:off x="1503028" y="2954555"/>
            <a:ext cx="195610" cy="19561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DE3CB31-6F05-4782-ADDD-49DE5706B515}"/>
              </a:ext>
            </a:extLst>
          </p:cNvPr>
          <p:cNvSpPr/>
          <p:nvPr/>
        </p:nvSpPr>
        <p:spPr>
          <a:xfrm>
            <a:off x="1584524" y="3020661"/>
            <a:ext cx="48324" cy="45720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EFF151-1370-4E61-82F6-CF668097688A}"/>
              </a:ext>
            </a:extLst>
          </p:cNvPr>
          <p:cNvSpPr txBox="1"/>
          <p:nvPr/>
        </p:nvSpPr>
        <p:spPr>
          <a:xfrm>
            <a:off x="3977822" y="3151713"/>
            <a:ext cx="710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Year 3</a:t>
            </a:r>
            <a:endParaRPr lang="ko-KR" altLang="en-US" sz="1400" b="1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A51E784C-14C9-4EB6-8105-EBEA2ED0DD44}"/>
              </a:ext>
            </a:extLst>
          </p:cNvPr>
          <p:cNvSpPr/>
          <p:nvPr/>
        </p:nvSpPr>
        <p:spPr>
          <a:xfrm>
            <a:off x="4195435" y="2963021"/>
            <a:ext cx="195610" cy="195610"/>
          </a:xfrm>
          <a:prstGeom prst="ellipse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21C6A1E-A8EE-405E-B8A7-F8A70B29075C}"/>
              </a:ext>
            </a:extLst>
          </p:cNvPr>
          <p:cNvSpPr/>
          <p:nvPr/>
        </p:nvSpPr>
        <p:spPr>
          <a:xfrm>
            <a:off x="4276931" y="3029127"/>
            <a:ext cx="48324" cy="45720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435EA9-0FBE-43CA-BC99-88B050CD5A72}"/>
              </a:ext>
            </a:extLst>
          </p:cNvPr>
          <p:cNvSpPr txBox="1"/>
          <p:nvPr/>
        </p:nvSpPr>
        <p:spPr>
          <a:xfrm>
            <a:off x="1276948" y="3168647"/>
            <a:ext cx="710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Year 0</a:t>
            </a:r>
            <a:endParaRPr lang="ko-KR" altLang="en-US" sz="1400" b="1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FEFED36-A74A-4343-89D8-28BEB1F9B475}"/>
              </a:ext>
            </a:extLst>
          </p:cNvPr>
          <p:cNvSpPr/>
          <p:nvPr/>
        </p:nvSpPr>
        <p:spPr>
          <a:xfrm>
            <a:off x="7327463" y="2977042"/>
            <a:ext cx="195610" cy="19561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E8328C3-A043-465C-B80D-0D20CCCF7153}"/>
              </a:ext>
            </a:extLst>
          </p:cNvPr>
          <p:cNvSpPr/>
          <p:nvPr/>
        </p:nvSpPr>
        <p:spPr>
          <a:xfrm>
            <a:off x="7643720" y="3117962"/>
            <a:ext cx="48324" cy="45720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C4DA3739-2277-468F-B750-CA2114A438A8}"/>
              </a:ext>
            </a:extLst>
          </p:cNvPr>
          <p:cNvSpPr/>
          <p:nvPr/>
        </p:nvSpPr>
        <p:spPr>
          <a:xfrm>
            <a:off x="7409604" y="3054525"/>
            <a:ext cx="48324" cy="45720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BB3E74EF-5728-4904-9681-80CB54A8B7FA}"/>
              </a:ext>
            </a:extLst>
          </p:cNvPr>
          <p:cNvSpPr/>
          <p:nvPr/>
        </p:nvSpPr>
        <p:spPr>
          <a:xfrm>
            <a:off x="515938" y="3601963"/>
            <a:ext cx="703238" cy="2244806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14E825-AC14-4460-816A-5BAC870A7E39}"/>
              </a:ext>
            </a:extLst>
          </p:cNvPr>
          <p:cNvSpPr txBox="1"/>
          <p:nvPr/>
        </p:nvSpPr>
        <p:spPr>
          <a:xfrm>
            <a:off x="457991" y="4078002"/>
            <a:ext cx="8189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</a:p>
          <a:p>
            <a:pPr algn="ctr"/>
            <a:endParaRPr lang="en-US" altLang="ko-K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DIRECTIONS</a:t>
            </a:r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888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DE70023-9113-4F23-8D84-AC5C38D02DD2}"/>
              </a:ext>
            </a:extLst>
          </p:cNvPr>
          <p:cNvSpPr txBox="1"/>
          <p:nvPr/>
        </p:nvSpPr>
        <p:spPr>
          <a:xfrm>
            <a:off x="5014606" y="5874355"/>
            <a:ext cx="72052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1) Dun &amp; Bradstreet , 2022 &lt;https://www.dnb.com/business-directory/company-information.automobile_dealers.ca.html&gt;</a:t>
            </a:r>
          </a:p>
          <a:p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2) Statista, 2021 &lt;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https://www.statista.com/statistics/684218/sales-of-cars-by-segment-in-canada/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1C1C8A-1EFB-485E-B84A-2F6D49B71ABE}"/>
              </a:ext>
            </a:extLst>
          </p:cNvPr>
          <p:cNvSpPr txBox="1"/>
          <p:nvPr/>
        </p:nvSpPr>
        <p:spPr>
          <a:xfrm>
            <a:off x="0" y="-39695"/>
            <a:ext cx="3666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STEP 1 GO CANADA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0645375D-84C5-4DB0-8D0A-45F2D9ED8BC4}"/>
              </a:ext>
            </a:extLst>
          </p:cNvPr>
          <p:cNvSpPr/>
          <p:nvPr/>
        </p:nvSpPr>
        <p:spPr>
          <a:xfrm>
            <a:off x="8570281" y="851348"/>
            <a:ext cx="3020585" cy="531328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B71A73-2E07-44A2-9704-C2557F18E699}"/>
              </a:ext>
            </a:extLst>
          </p:cNvPr>
          <p:cNvSpPr txBox="1"/>
          <p:nvPr/>
        </p:nvSpPr>
        <p:spPr>
          <a:xfrm>
            <a:off x="8973278" y="967061"/>
            <a:ext cx="3635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New Market </a:t>
            </a:r>
            <a:r>
              <a:rPr lang="en-US" altLang="ko-KR" sz="1200" dirty="0" err="1">
                <a:latin typeface="Arial" panose="020B0604020202020204" pitchFamily="34" charset="0"/>
                <a:cs typeface="Arial" panose="020B0604020202020204" pitchFamily="34" charset="0"/>
              </a:rPr>
              <a:t>witih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 New </a:t>
            </a:r>
            <a:r>
              <a:rPr lang="en-US" altLang="ko-KR" sz="1200" dirty="0" err="1">
                <a:latin typeface="Arial" panose="020B0604020202020204" pitchFamily="34" charset="0"/>
                <a:cs typeface="Arial" panose="020B0604020202020204" pitchFamily="34" charset="0"/>
              </a:rPr>
              <a:t>Strateges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DD07B0C9-B543-469D-BBEB-BAAB3052491A}"/>
              </a:ext>
            </a:extLst>
          </p:cNvPr>
          <p:cNvSpPr/>
          <p:nvPr/>
        </p:nvSpPr>
        <p:spPr>
          <a:xfrm>
            <a:off x="7128933" y="846616"/>
            <a:ext cx="1795768" cy="531328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C5EDF8-0303-4F94-B5BE-A4EDEA1A5FFA}"/>
              </a:ext>
            </a:extLst>
          </p:cNvPr>
          <p:cNvSpPr txBox="1"/>
          <p:nvPr/>
        </p:nvSpPr>
        <p:spPr>
          <a:xfrm>
            <a:off x="7436193" y="965148"/>
            <a:ext cx="1730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MEXICO &amp; U.K.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1385A3E6-F942-423C-A3B5-E8A20C4FF732}"/>
              </a:ext>
            </a:extLst>
          </p:cNvPr>
          <p:cNvSpPr/>
          <p:nvPr/>
        </p:nvSpPr>
        <p:spPr>
          <a:xfrm>
            <a:off x="6163732" y="848532"/>
            <a:ext cx="1320807" cy="531328"/>
          </a:xfrm>
          <a:prstGeom prst="homePlat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A327A6-6FCB-42BD-B22D-01D7F8CB8C31}"/>
              </a:ext>
            </a:extLst>
          </p:cNvPr>
          <p:cNvSpPr txBox="1"/>
          <p:nvPr/>
        </p:nvSpPr>
        <p:spPr>
          <a:xfrm>
            <a:off x="6211889" y="967064"/>
            <a:ext cx="1086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CANADA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0FA77F-54E8-4223-815F-5C900290BAE7}"/>
              </a:ext>
            </a:extLst>
          </p:cNvPr>
          <p:cNvSpPr txBox="1"/>
          <p:nvPr/>
        </p:nvSpPr>
        <p:spPr>
          <a:xfrm>
            <a:off x="353919" y="880930"/>
            <a:ext cx="5664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Direct Approach with Company Strength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(with 3C)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71F58C-5BFF-49AB-AC4B-187DA69E1C5B}"/>
              </a:ext>
            </a:extLst>
          </p:cNvPr>
          <p:cNvSpPr txBox="1"/>
          <p:nvPr/>
        </p:nvSpPr>
        <p:spPr>
          <a:xfrm>
            <a:off x="1336584" y="1535492"/>
            <a:ext cx="5283548" cy="1021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Expand Company Capacities to expand coverage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- Simply expand sales networks supported by adjacent branch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- Dispatch key sales managers to each new branch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5DA0F4F-1DFD-426C-91E6-2C4C2B29B4FE}"/>
              </a:ext>
            </a:extLst>
          </p:cNvPr>
          <p:cNvSpPr/>
          <p:nvPr/>
        </p:nvSpPr>
        <p:spPr>
          <a:xfrm>
            <a:off x="522597" y="1569725"/>
            <a:ext cx="703238" cy="98893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1DC1DA-58C5-4F14-8033-12CAE1C2B321}"/>
              </a:ext>
            </a:extLst>
          </p:cNvPr>
          <p:cNvSpPr txBox="1"/>
          <p:nvPr/>
        </p:nvSpPr>
        <p:spPr>
          <a:xfrm>
            <a:off x="459510" y="1749669"/>
            <a:ext cx="818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</a:p>
          <a:p>
            <a:pPr algn="ctr"/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PANY</a:t>
            </a:r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88436B8-1F6A-4AD1-8EF0-06585CCFDFAA}"/>
              </a:ext>
            </a:extLst>
          </p:cNvPr>
          <p:cNvSpPr/>
          <p:nvPr/>
        </p:nvSpPr>
        <p:spPr>
          <a:xfrm>
            <a:off x="526981" y="2746187"/>
            <a:ext cx="698853" cy="234582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5A9A12-56B1-4D65-A153-C01310BF5DC9}"/>
              </a:ext>
            </a:extLst>
          </p:cNvPr>
          <p:cNvSpPr txBox="1"/>
          <p:nvPr/>
        </p:nvSpPr>
        <p:spPr>
          <a:xfrm>
            <a:off x="455424" y="3324065"/>
            <a:ext cx="8159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</a:p>
          <a:p>
            <a:pPr algn="ctr"/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PETI</a:t>
            </a:r>
          </a:p>
          <a:p>
            <a:pPr algn="ctr"/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TORS</a:t>
            </a:r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1A56B65-B34B-488A-881D-B9A692209836}"/>
              </a:ext>
            </a:extLst>
          </p:cNvPr>
          <p:cNvSpPr/>
          <p:nvPr/>
        </p:nvSpPr>
        <p:spPr>
          <a:xfrm>
            <a:off x="534406" y="5282928"/>
            <a:ext cx="691428" cy="87467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1471BC-D332-4E05-B9F2-0967857AD462}"/>
              </a:ext>
            </a:extLst>
          </p:cNvPr>
          <p:cNvSpPr txBox="1"/>
          <p:nvPr/>
        </p:nvSpPr>
        <p:spPr>
          <a:xfrm>
            <a:off x="539054" y="5318938"/>
            <a:ext cx="6914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CUS</a:t>
            </a:r>
          </a:p>
          <a:p>
            <a:pPr algn="ctr"/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TOM</a:t>
            </a:r>
          </a:p>
          <a:p>
            <a:pPr algn="ctr"/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ERS</a:t>
            </a:r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Outlined Map of North America, Map of North America -Worldatlas.com">
            <a:extLst>
              <a:ext uri="{FF2B5EF4-FFF2-40B4-BE49-F238E27FC236}">
                <a16:creationId xmlns:a16="http://schemas.microsoft.com/office/drawing/2014/main" id="{101588DF-F301-4E9F-B3AB-4F703E0D3E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72" b="44320"/>
          <a:stretch/>
        </p:blipFill>
        <p:spPr bwMode="auto">
          <a:xfrm>
            <a:off x="6834458" y="2427926"/>
            <a:ext cx="4159843" cy="1359193"/>
          </a:xfrm>
          <a:prstGeom prst="rect">
            <a:avLst/>
          </a:prstGeom>
          <a:noFill/>
        </p:spPr>
      </p:pic>
      <p:sp>
        <p:nvSpPr>
          <p:cNvPr id="6" name="원호 5">
            <a:extLst>
              <a:ext uri="{FF2B5EF4-FFF2-40B4-BE49-F238E27FC236}">
                <a16:creationId xmlns:a16="http://schemas.microsoft.com/office/drawing/2014/main" id="{12D13A6F-312D-4BFE-BAC9-8A56AE5C93E0}"/>
              </a:ext>
            </a:extLst>
          </p:cNvPr>
          <p:cNvSpPr/>
          <p:nvPr/>
        </p:nvSpPr>
        <p:spPr>
          <a:xfrm rot="21049176">
            <a:off x="5286476" y="3106396"/>
            <a:ext cx="5508644" cy="3425801"/>
          </a:xfrm>
          <a:prstGeom prst="arc">
            <a:avLst>
              <a:gd name="adj1" fmla="val 16200000"/>
              <a:gd name="adj2" fmla="val 2045111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EC8A10-A58E-4097-AD3F-C35A344865C4}"/>
              </a:ext>
            </a:extLst>
          </p:cNvPr>
          <p:cNvSpPr txBox="1"/>
          <p:nvPr/>
        </p:nvSpPr>
        <p:spPr>
          <a:xfrm>
            <a:off x="10248982" y="3536909"/>
            <a:ext cx="1925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Sales Coverage</a:t>
            </a:r>
            <a:endParaRPr lang="en-US" altLang="ko-KR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원호 29">
            <a:extLst>
              <a:ext uri="{FF2B5EF4-FFF2-40B4-BE49-F238E27FC236}">
                <a16:creationId xmlns:a16="http://schemas.microsoft.com/office/drawing/2014/main" id="{E2590983-3827-4D44-AB90-3225889782EB}"/>
              </a:ext>
            </a:extLst>
          </p:cNvPr>
          <p:cNvSpPr/>
          <p:nvPr/>
        </p:nvSpPr>
        <p:spPr>
          <a:xfrm rot="21049176">
            <a:off x="5337275" y="2716926"/>
            <a:ext cx="5508644" cy="3425801"/>
          </a:xfrm>
          <a:prstGeom prst="arc">
            <a:avLst>
              <a:gd name="adj1" fmla="val 16200000"/>
              <a:gd name="adj2" fmla="val 20451110"/>
            </a:avLst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BE9427-2AA5-4CB5-9BC9-12652D834174}"/>
              </a:ext>
            </a:extLst>
          </p:cNvPr>
          <p:cNvSpPr txBox="1"/>
          <p:nvPr/>
        </p:nvSpPr>
        <p:spPr>
          <a:xfrm>
            <a:off x="10401382" y="3232104"/>
            <a:ext cx="1253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Coverage</a:t>
            </a:r>
            <a:endParaRPr lang="en-US" altLang="ko-KR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33776CC-EF46-49BD-B5FC-027DE167073F}"/>
              </a:ext>
            </a:extLst>
          </p:cNvPr>
          <p:cNvSpPr/>
          <p:nvPr/>
        </p:nvSpPr>
        <p:spPr>
          <a:xfrm>
            <a:off x="9512472" y="3122526"/>
            <a:ext cx="181563" cy="181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C12BDC4-1F1F-4546-BA9F-EDBA5CB81042}"/>
              </a:ext>
            </a:extLst>
          </p:cNvPr>
          <p:cNvSpPr/>
          <p:nvPr/>
        </p:nvSpPr>
        <p:spPr>
          <a:xfrm>
            <a:off x="7901121" y="2869187"/>
            <a:ext cx="181563" cy="181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84A122A-DC06-4D8E-83BE-EB1AF997C95F}"/>
              </a:ext>
            </a:extLst>
          </p:cNvPr>
          <p:cNvSpPr/>
          <p:nvPr/>
        </p:nvSpPr>
        <p:spPr>
          <a:xfrm>
            <a:off x="9923839" y="3064949"/>
            <a:ext cx="181563" cy="181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ACE084-CC03-401E-B97C-97379B8C2815}"/>
              </a:ext>
            </a:extLst>
          </p:cNvPr>
          <p:cNvSpPr txBox="1"/>
          <p:nvPr/>
        </p:nvSpPr>
        <p:spPr>
          <a:xfrm>
            <a:off x="6880716" y="2858575"/>
            <a:ext cx="102098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Vancourver</a:t>
            </a:r>
            <a:endParaRPr lang="en-US" altLang="ko-KR"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C5BCE6B-508F-4609-B98E-A47684E3F7B8}"/>
              </a:ext>
            </a:extLst>
          </p:cNvPr>
          <p:cNvSpPr txBox="1"/>
          <p:nvPr/>
        </p:nvSpPr>
        <p:spPr>
          <a:xfrm>
            <a:off x="9065851" y="2878006"/>
            <a:ext cx="754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Toronto</a:t>
            </a:r>
            <a:endParaRPr lang="en-US" altLang="ko-KR"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DF12CA-EAC7-419A-91D7-CC13CF4AFF5E}"/>
              </a:ext>
            </a:extLst>
          </p:cNvPr>
          <p:cNvSpPr txBox="1"/>
          <p:nvPr/>
        </p:nvSpPr>
        <p:spPr>
          <a:xfrm>
            <a:off x="10031052" y="2759472"/>
            <a:ext cx="74892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Quebec</a:t>
            </a:r>
            <a:endParaRPr lang="en-US" altLang="ko-KR"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02F536-1BF0-4FA0-BF18-C08A04C79EDE}"/>
              </a:ext>
            </a:extLst>
          </p:cNvPr>
          <p:cNvSpPr txBox="1"/>
          <p:nvPr/>
        </p:nvSpPr>
        <p:spPr>
          <a:xfrm>
            <a:off x="6812980" y="3956732"/>
            <a:ext cx="4785348" cy="13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Key Activities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- Supported by sales networks in close distance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- Dispatch key sales managers to each branch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- Launching promotions in Sep. when begin the biz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951DB9-10A5-4BA9-BC82-0BF2B0DFAE95}"/>
              </a:ext>
            </a:extLst>
          </p:cNvPr>
          <p:cNvSpPr txBox="1"/>
          <p:nvPr/>
        </p:nvSpPr>
        <p:spPr>
          <a:xfrm>
            <a:off x="1361981" y="2653090"/>
            <a:ext cx="4785348" cy="10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Break market into 3 section (East, Middle, West)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- Only one large competitor in Vancouver</a:t>
            </a:r>
            <a:r>
              <a:rPr lang="en-US" altLang="ko-KR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1)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- With aggressive marketing from initial stage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FAB04B-5EF7-49EA-88C2-EE165C5AC9CF}"/>
              </a:ext>
            </a:extLst>
          </p:cNvPr>
          <p:cNvSpPr txBox="1"/>
          <p:nvPr/>
        </p:nvSpPr>
        <p:spPr>
          <a:xfrm>
            <a:off x="1336580" y="5159228"/>
            <a:ext cx="4785348" cy="10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Similar Taste with U.S. customers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- No. language or cultural barriers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- SUV 59%, Pick-up 29.7%, Sedan 15.5%</a:t>
            </a:r>
            <a:r>
              <a:rPr lang="en-US" altLang="ko-KR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2)</a:t>
            </a:r>
          </a:p>
        </p:txBody>
      </p:sp>
      <p:graphicFrame>
        <p:nvGraphicFramePr>
          <p:cNvPr id="32" name="표 40">
            <a:extLst>
              <a:ext uri="{FF2B5EF4-FFF2-40B4-BE49-F238E27FC236}">
                <a16:creationId xmlns:a16="http://schemas.microsoft.com/office/drawing/2014/main" id="{E069AFD2-8874-4EFC-8A25-5C1DD733CEB9}"/>
              </a:ext>
            </a:extLst>
          </p:cNvPr>
          <p:cNvGraphicFramePr>
            <a:graphicFrameLocks noGrp="1"/>
          </p:cNvGraphicFramePr>
          <p:nvPr/>
        </p:nvGraphicFramePr>
        <p:xfrm>
          <a:off x="1394878" y="3720408"/>
          <a:ext cx="460533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946">
                  <a:extLst>
                    <a:ext uri="{9D8B030D-6E8A-4147-A177-3AD203B41FA5}">
                      <a16:colId xmlns:a16="http://schemas.microsoft.com/office/drawing/2014/main" val="1851529468"/>
                    </a:ext>
                  </a:extLst>
                </a:gridCol>
                <a:gridCol w="954723">
                  <a:extLst>
                    <a:ext uri="{9D8B030D-6E8A-4147-A177-3AD203B41FA5}">
                      <a16:colId xmlns:a16="http://schemas.microsoft.com/office/drawing/2014/main" val="2930821864"/>
                    </a:ext>
                  </a:extLst>
                </a:gridCol>
                <a:gridCol w="941705">
                  <a:extLst>
                    <a:ext uri="{9D8B030D-6E8A-4147-A177-3AD203B41FA5}">
                      <a16:colId xmlns:a16="http://schemas.microsoft.com/office/drawing/2014/main" val="2544668142"/>
                    </a:ext>
                  </a:extLst>
                </a:gridCol>
                <a:gridCol w="854964">
                  <a:extLst>
                    <a:ext uri="{9D8B030D-6E8A-4147-A177-3AD203B41FA5}">
                      <a16:colId xmlns:a16="http://schemas.microsoft.com/office/drawing/2014/main" val="3664687860"/>
                    </a:ext>
                  </a:extLst>
                </a:gridCol>
              </a:tblGrid>
              <a:tr h="1431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Company Name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Revenue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Remarks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818256"/>
                  </a:ext>
                </a:extLst>
              </a:tr>
              <a:tr h="1431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Jim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Patison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 Group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Vancouver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$29,440m.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Biggest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551849"/>
                  </a:ext>
                </a:extLst>
              </a:tr>
              <a:tr h="1431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Auto Canada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Edmonton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$2,542m.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549934"/>
                  </a:ext>
                </a:extLst>
              </a:tr>
              <a:tr h="1431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Groupo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 Volvo Canada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Quebec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$1,383m.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Industrial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0866432"/>
                  </a:ext>
                </a:extLst>
              </a:tr>
              <a:tr h="1431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Mercedes Benz Canada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Toronto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$784m.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Direct Op.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34411"/>
                  </a:ext>
                </a:extLst>
              </a:tr>
            </a:tbl>
          </a:graphicData>
        </a:graphic>
      </p:graphicFrame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A600DBD0-5041-4FF9-86B7-31331151055E}"/>
              </a:ext>
            </a:extLst>
          </p:cNvPr>
          <p:cNvSpPr/>
          <p:nvPr/>
        </p:nvSpPr>
        <p:spPr>
          <a:xfrm rot="10983963">
            <a:off x="8578642" y="2770002"/>
            <a:ext cx="330274" cy="223930"/>
          </a:xfrm>
          <a:prstGeom prst="down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C0B33E19-4293-49CC-9F10-C8468FB9B60A}"/>
              </a:ext>
            </a:extLst>
          </p:cNvPr>
          <p:cNvSpPr/>
          <p:nvPr/>
        </p:nvSpPr>
        <p:spPr>
          <a:xfrm rot="5400000">
            <a:off x="4851399" y="3683002"/>
            <a:ext cx="2878667" cy="27623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FE7B8A1-F752-44FD-B641-44B4E350BD6E}"/>
              </a:ext>
            </a:extLst>
          </p:cNvPr>
          <p:cNvCxnSpPr/>
          <p:nvPr/>
        </p:nvCxnSpPr>
        <p:spPr>
          <a:xfrm flipH="1">
            <a:off x="5765799" y="5854478"/>
            <a:ext cx="62147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056758A-897B-46BB-B4CB-FD785F3B9C09}"/>
              </a:ext>
            </a:extLst>
          </p:cNvPr>
          <p:cNvSpPr txBox="1"/>
          <p:nvPr/>
        </p:nvSpPr>
        <p:spPr>
          <a:xfrm>
            <a:off x="6418809" y="1596973"/>
            <a:ext cx="5708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Direct control 3 new branches in largest cities in Canada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902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7F1C1C8A-1EFB-485E-B84A-2F6D49B71ABE}"/>
              </a:ext>
            </a:extLst>
          </p:cNvPr>
          <p:cNvSpPr txBox="1"/>
          <p:nvPr/>
        </p:nvSpPr>
        <p:spPr>
          <a:xfrm>
            <a:off x="34173" y="-29171"/>
            <a:ext cx="6946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STEP 2 GO MEXICO and United Kingdom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0645375D-84C5-4DB0-8D0A-45F2D9ED8BC4}"/>
              </a:ext>
            </a:extLst>
          </p:cNvPr>
          <p:cNvSpPr/>
          <p:nvPr/>
        </p:nvSpPr>
        <p:spPr>
          <a:xfrm>
            <a:off x="8570281" y="851348"/>
            <a:ext cx="3020585" cy="531328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B71A73-2E07-44A2-9704-C2557F18E699}"/>
              </a:ext>
            </a:extLst>
          </p:cNvPr>
          <p:cNvSpPr txBox="1"/>
          <p:nvPr/>
        </p:nvSpPr>
        <p:spPr>
          <a:xfrm>
            <a:off x="8973278" y="967061"/>
            <a:ext cx="3635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New Market with New </a:t>
            </a:r>
            <a:r>
              <a:rPr lang="en-US" altLang="ko-KR" sz="1200" dirty="0" err="1"/>
              <a:t>Strateges</a:t>
            </a:r>
            <a:endParaRPr lang="ko-KR" altLang="en-US" sz="1200" dirty="0"/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DD07B0C9-B543-469D-BBEB-BAAB3052491A}"/>
              </a:ext>
            </a:extLst>
          </p:cNvPr>
          <p:cNvSpPr/>
          <p:nvPr/>
        </p:nvSpPr>
        <p:spPr>
          <a:xfrm>
            <a:off x="7128933" y="846616"/>
            <a:ext cx="1795768" cy="531328"/>
          </a:xfrm>
          <a:prstGeom prst="homePlat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C5EDF8-0303-4F94-B5BE-A4EDEA1A5FFA}"/>
              </a:ext>
            </a:extLst>
          </p:cNvPr>
          <p:cNvSpPr txBox="1"/>
          <p:nvPr/>
        </p:nvSpPr>
        <p:spPr>
          <a:xfrm>
            <a:off x="7436193" y="965148"/>
            <a:ext cx="1730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MEXICO &amp; U.K.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1385A3E6-F942-423C-A3B5-E8A20C4FF732}"/>
              </a:ext>
            </a:extLst>
          </p:cNvPr>
          <p:cNvSpPr/>
          <p:nvPr/>
        </p:nvSpPr>
        <p:spPr>
          <a:xfrm>
            <a:off x="6163732" y="848532"/>
            <a:ext cx="1320807" cy="531328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A327A6-6FCB-42BD-B22D-01D7F8CB8C31}"/>
              </a:ext>
            </a:extLst>
          </p:cNvPr>
          <p:cNvSpPr txBox="1"/>
          <p:nvPr/>
        </p:nvSpPr>
        <p:spPr>
          <a:xfrm>
            <a:off x="6211889" y="967064"/>
            <a:ext cx="1086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CANADA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0FA77F-54E8-4223-815F-5C900290BAE7}"/>
              </a:ext>
            </a:extLst>
          </p:cNvPr>
          <p:cNvSpPr txBox="1"/>
          <p:nvPr/>
        </p:nvSpPr>
        <p:spPr>
          <a:xfrm>
            <a:off x="560311" y="880930"/>
            <a:ext cx="4942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Fast Penetration into market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(with PESTEL)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71F58C-5BFF-49AB-AC4B-187DA69E1C5B}"/>
              </a:ext>
            </a:extLst>
          </p:cNvPr>
          <p:cNvSpPr txBox="1"/>
          <p:nvPr/>
        </p:nvSpPr>
        <p:spPr>
          <a:xfrm>
            <a:off x="57799" y="1203217"/>
            <a:ext cx="4785348" cy="376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Politics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BE9427-2AA5-4CB5-9BC9-12652D834174}"/>
              </a:ext>
            </a:extLst>
          </p:cNvPr>
          <p:cNvSpPr txBox="1"/>
          <p:nvPr/>
        </p:nvSpPr>
        <p:spPr>
          <a:xfrm>
            <a:off x="10072335" y="2966938"/>
            <a:ext cx="1680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Buy existing players</a:t>
            </a:r>
            <a:endParaRPr lang="en-US" altLang="ko-KR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ACE084-CC03-401E-B97C-97379B8C2815}"/>
              </a:ext>
            </a:extLst>
          </p:cNvPr>
          <p:cNvSpPr txBox="1"/>
          <p:nvPr/>
        </p:nvSpPr>
        <p:spPr>
          <a:xfrm>
            <a:off x="7026101" y="2359154"/>
            <a:ext cx="71365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Mexico</a:t>
            </a:r>
            <a:endParaRPr lang="en-US" altLang="ko-KR"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DF12CA-EAC7-419A-91D7-CC13CF4AFF5E}"/>
              </a:ext>
            </a:extLst>
          </p:cNvPr>
          <p:cNvSpPr txBox="1"/>
          <p:nvPr/>
        </p:nvSpPr>
        <p:spPr>
          <a:xfrm>
            <a:off x="7144723" y="3245358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U.K.</a:t>
            </a:r>
            <a:endParaRPr lang="en-US" altLang="ko-KR"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02F536-1BF0-4FA0-BF18-C08A04C79EDE}"/>
              </a:ext>
            </a:extLst>
          </p:cNvPr>
          <p:cNvSpPr txBox="1"/>
          <p:nvPr/>
        </p:nvSpPr>
        <p:spPr>
          <a:xfrm>
            <a:off x="6874900" y="4229390"/>
            <a:ext cx="5307133" cy="166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Key Activities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- Evaluate short listed dealers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- Alternatives with repair service or used car sales companies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- understanding different culture is most important, but still hold control not to lose attention on both markets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951DB9-10A5-4BA9-BC82-0BF2B0DFAE95}"/>
              </a:ext>
            </a:extLst>
          </p:cNvPr>
          <p:cNvSpPr txBox="1"/>
          <p:nvPr/>
        </p:nvSpPr>
        <p:spPr>
          <a:xfrm>
            <a:off x="74729" y="1541878"/>
            <a:ext cx="4785348" cy="10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Economy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- Mex : insufficient buying power now, but fast grow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- UK : Considered saturated market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FAB04B-5EF7-49EA-88C2-EE165C5AC9CF}"/>
              </a:ext>
            </a:extLst>
          </p:cNvPr>
          <p:cNvSpPr txBox="1"/>
          <p:nvPr/>
        </p:nvSpPr>
        <p:spPr>
          <a:xfrm>
            <a:off x="57795" y="2524013"/>
            <a:ext cx="4785348" cy="10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Social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- Mex : Language and some cultural barriers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- UK : Little demand in Pick-up and high on compacts</a:t>
            </a:r>
            <a:endParaRPr lang="en-US" altLang="ko-KR" sz="1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C0B33E19-4293-49CC-9F10-C8468FB9B60A}"/>
              </a:ext>
            </a:extLst>
          </p:cNvPr>
          <p:cNvSpPr/>
          <p:nvPr/>
        </p:nvSpPr>
        <p:spPr>
          <a:xfrm rot="5400000">
            <a:off x="5257796" y="3683003"/>
            <a:ext cx="2878667" cy="27623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056758A-897B-46BB-B4CB-FD785F3B9C09}"/>
              </a:ext>
            </a:extLst>
          </p:cNvPr>
          <p:cNvSpPr txBox="1"/>
          <p:nvPr/>
        </p:nvSpPr>
        <p:spPr>
          <a:xfrm>
            <a:off x="6576938" y="1642931"/>
            <a:ext cx="3848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Win high market share in a short time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B85F9E5-EE4B-4836-85E4-216181B1EEC7}"/>
              </a:ext>
            </a:extLst>
          </p:cNvPr>
          <p:cNvSpPr txBox="1"/>
          <p:nvPr/>
        </p:nvSpPr>
        <p:spPr>
          <a:xfrm>
            <a:off x="66259" y="3531545"/>
            <a:ext cx="6757557" cy="1021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- Mex : Many car makers have factories and sell cars directly without dealership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- UK : our main brands (Ford, GM) has little market share</a:t>
            </a:r>
            <a:endParaRPr lang="en-US" altLang="ko-KR" sz="1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72E893B-B919-4C76-842D-6C4E97C84051}"/>
              </a:ext>
            </a:extLst>
          </p:cNvPr>
          <p:cNvSpPr txBox="1"/>
          <p:nvPr/>
        </p:nvSpPr>
        <p:spPr>
          <a:xfrm>
            <a:off x="66260" y="4513679"/>
            <a:ext cx="4785348" cy="70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- UK : high regulation on Co2 emission</a:t>
            </a:r>
            <a:endParaRPr lang="en-US" altLang="ko-KR" sz="1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E73E7A-5060-4281-8D15-A657E53BB8C5}"/>
              </a:ext>
            </a:extLst>
          </p:cNvPr>
          <p:cNvSpPr txBox="1"/>
          <p:nvPr/>
        </p:nvSpPr>
        <p:spPr>
          <a:xfrm>
            <a:off x="41487" y="5149000"/>
            <a:ext cx="5647795" cy="1021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Legal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- Mex : Need to establish separate company (local sales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/o export)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- UK : import duty on 2.5%</a:t>
            </a:r>
            <a:endParaRPr lang="en-US" altLang="ko-KR" sz="1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7C4B3A8-DFEE-483C-9CAF-2CEA20915B8A}"/>
              </a:ext>
            </a:extLst>
          </p:cNvPr>
          <p:cNvSpPr txBox="1"/>
          <p:nvPr/>
        </p:nvSpPr>
        <p:spPr>
          <a:xfrm>
            <a:off x="7961854" y="2054682"/>
            <a:ext cx="100540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  <a:endParaRPr lang="en-US" altLang="ko-KR" sz="1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632D82-CE17-4E7E-BC7B-FFD9F79B7867}"/>
              </a:ext>
            </a:extLst>
          </p:cNvPr>
          <p:cNvSpPr txBox="1"/>
          <p:nvPr/>
        </p:nvSpPr>
        <p:spPr>
          <a:xfrm>
            <a:off x="7739752" y="2360807"/>
            <a:ext cx="1824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Catch up fast growth</a:t>
            </a:r>
          </a:p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Languages/Culture</a:t>
            </a:r>
          </a:p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Different sales skills</a:t>
            </a:r>
          </a:p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New company required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68139A-08E3-4BBE-8A09-42D26695D246}"/>
              </a:ext>
            </a:extLst>
          </p:cNvPr>
          <p:cNvSpPr txBox="1"/>
          <p:nvPr/>
        </p:nvSpPr>
        <p:spPr>
          <a:xfrm>
            <a:off x="7739751" y="3241342"/>
            <a:ext cx="21689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Many competitors</a:t>
            </a:r>
          </a:p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Different preferred Segment</a:t>
            </a:r>
          </a:p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Different purchase style</a:t>
            </a:r>
          </a:p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Lower price competitiveness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672C374-BDE8-43BD-971A-CC0C35C8A9D0}"/>
              </a:ext>
            </a:extLst>
          </p:cNvPr>
          <p:cNvSpPr txBox="1"/>
          <p:nvPr/>
        </p:nvSpPr>
        <p:spPr>
          <a:xfrm>
            <a:off x="10459526" y="2054681"/>
            <a:ext cx="80342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endParaRPr lang="en-US" altLang="ko-KR" sz="1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058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7F1C1C8A-1EFB-485E-B84A-2F6D49B71ABE}"/>
              </a:ext>
            </a:extLst>
          </p:cNvPr>
          <p:cNvSpPr txBox="1"/>
          <p:nvPr/>
        </p:nvSpPr>
        <p:spPr>
          <a:xfrm>
            <a:off x="-18693" y="-22392"/>
            <a:ext cx="5352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STEP 3 Preparation on New Era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0645375D-84C5-4DB0-8D0A-45F2D9ED8BC4}"/>
              </a:ext>
            </a:extLst>
          </p:cNvPr>
          <p:cNvSpPr/>
          <p:nvPr/>
        </p:nvSpPr>
        <p:spPr>
          <a:xfrm>
            <a:off x="8570281" y="844473"/>
            <a:ext cx="3020585" cy="531328"/>
          </a:xfrm>
          <a:prstGeom prst="homePlat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B71A73-2E07-44A2-9704-C2557F18E699}"/>
              </a:ext>
            </a:extLst>
          </p:cNvPr>
          <p:cNvSpPr txBox="1"/>
          <p:nvPr/>
        </p:nvSpPr>
        <p:spPr>
          <a:xfrm>
            <a:off x="8930943" y="967061"/>
            <a:ext cx="3635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New Market with New Strategies</a:t>
            </a:r>
            <a:endParaRPr lang="ko-KR" altLang="en-US" sz="1200" b="1" dirty="0"/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DD07B0C9-B543-469D-BBEB-BAAB3052491A}"/>
              </a:ext>
            </a:extLst>
          </p:cNvPr>
          <p:cNvSpPr/>
          <p:nvPr/>
        </p:nvSpPr>
        <p:spPr>
          <a:xfrm>
            <a:off x="7128933" y="846616"/>
            <a:ext cx="1795768" cy="531328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C5EDF8-0303-4F94-B5BE-A4EDEA1A5FFA}"/>
              </a:ext>
            </a:extLst>
          </p:cNvPr>
          <p:cNvSpPr txBox="1"/>
          <p:nvPr/>
        </p:nvSpPr>
        <p:spPr>
          <a:xfrm>
            <a:off x="7512396" y="965148"/>
            <a:ext cx="1730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MEXICO &amp; U.K.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1385A3E6-F942-423C-A3B5-E8A20C4FF732}"/>
              </a:ext>
            </a:extLst>
          </p:cNvPr>
          <p:cNvSpPr/>
          <p:nvPr/>
        </p:nvSpPr>
        <p:spPr>
          <a:xfrm>
            <a:off x="6163732" y="848532"/>
            <a:ext cx="1320807" cy="527269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A327A6-6FCB-42BD-B22D-01D7F8CB8C31}"/>
              </a:ext>
            </a:extLst>
          </p:cNvPr>
          <p:cNvSpPr txBox="1"/>
          <p:nvPr/>
        </p:nvSpPr>
        <p:spPr>
          <a:xfrm>
            <a:off x="6211889" y="967064"/>
            <a:ext cx="1086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CANADA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0FA77F-54E8-4223-815F-5C900290BAE7}"/>
              </a:ext>
            </a:extLst>
          </p:cNvPr>
          <p:cNvSpPr txBox="1"/>
          <p:nvPr/>
        </p:nvSpPr>
        <p:spPr>
          <a:xfrm>
            <a:off x="184585" y="880930"/>
            <a:ext cx="6032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Prepare long term growth and sustainability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(with 4P)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951DB9-10A5-4BA9-BC82-0BF2B0DFAE95}"/>
              </a:ext>
            </a:extLst>
          </p:cNvPr>
          <p:cNvSpPr txBox="1"/>
          <p:nvPr/>
        </p:nvSpPr>
        <p:spPr>
          <a:xfrm>
            <a:off x="1327401" y="5213943"/>
            <a:ext cx="4827197" cy="70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Markets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Fast growing markets (China, SE &amp; ME Asians, India etc.)</a:t>
            </a:r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C0B33E19-4293-49CC-9F10-C8468FB9B60A}"/>
              </a:ext>
            </a:extLst>
          </p:cNvPr>
          <p:cNvSpPr/>
          <p:nvPr/>
        </p:nvSpPr>
        <p:spPr>
          <a:xfrm rot="5400000">
            <a:off x="4579069" y="3729422"/>
            <a:ext cx="2878667" cy="27623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056758A-897B-46BB-B4CB-FD785F3B9C09}"/>
              </a:ext>
            </a:extLst>
          </p:cNvPr>
          <p:cNvSpPr txBox="1"/>
          <p:nvPr/>
        </p:nvSpPr>
        <p:spPr>
          <a:xfrm>
            <a:off x="6576938" y="1642931"/>
            <a:ext cx="4826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Innovative business transformation is Required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BBB041E-2C71-44C1-BE79-F7E4E8AB1495}"/>
              </a:ext>
            </a:extLst>
          </p:cNvPr>
          <p:cNvSpPr/>
          <p:nvPr/>
        </p:nvSpPr>
        <p:spPr>
          <a:xfrm>
            <a:off x="3606800" y="2734733"/>
            <a:ext cx="1092200" cy="10922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9AD1DA-A174-42E2-A4B4-2E6A95C40A86}"/>
              </a:ext>
            </a:extLst>
          </p:cNvPr>
          <p:cNvSpPr txBox="1"/>
          <p:nvPr/>
        </p:nvSpPr>
        <p:spPr>
          <a:xfrm>
            <a:off x="3665560" y="3039405"/>
            <a:ext cx="994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ko-KR" alt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EB2321A-E4F1-419C-9263-136BEDD4A03B}"/>
              </a:ext>
            </a:extLst>
          </p:cNvPr>
          <p:cNvSpPr/>
          <p:nvPr/>
        </p:nvSpPr>
        <p:spPr>
          <a:xfrm>
            <a:off x="2928609" y="3383649"/>
            <a:ext cx="1092200" cy="10922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251050-1831-40C8-AE81-E33738BE33F7}"/>
              </a:ext>
            </a:extLst>
          </p:cNvPr>
          <p:cNvSpPr txBox="1"/>
          <p:nvPr/>
        </p:nvSpPr>
        <p:spPr>
          <a:xfrm>
            <a:off x="2869967" y="3713409"/>
            <a:ext cx="1281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Promotion</a:t>
            </a:r>
            <a:endParaRPr lang="ko-KR" altLang="en-US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BDF52FF-3609-4AFC-9ECE-1F9B6177A628}"/>
              </a:ext>
            </a:extLst>
          </p:cNvPr>
          <p:cNvSpPr/>
          <p:nvPr/>
        </p:nvSpPr>
        <p:spPr>
          <a:xfrm>
            <a:off x="4284139" y="3378203"/>
            <a:ext cx="1092200" cy="10922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C9AD30-0671-4D35-9411-FC3369066E74}"/>
              </a:ext>
            </a:extLst>
          </p:cNvPr>
          <p:cNvSpPr txBox="1"/>
          <p:nvPr/>
        </p:nvSpPr>
        <p:spPr>
          <a:xfrm>
            <a:off x="3777069" y="438871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</a:t>
            </a:r>
            <a:endParaRPr lang="ko-KR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BA3F8C5-81F3-4DDD-B737-820B34DEE187}"/>
              </a:ext>
            </a:extLst>
          </p:cNvPr>
          <p:cNvSpPr/>
          <p:nvPr/>
        </p:nvSpPr>
        <p:spPr>
          <a:xfrm>
            <a:off x="3598334" y="4021666"/>
            <a:ext cx="1092200" cy="10922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0D1FA3-1882-499D-9CF4-FA8D07ADEC3F}"/>
              </a:ext>
            </a:extLst>
          </p:cNvPr>
          <p:cNvSpPr txBox="1"/>
          <p:nvPr/>
        </p:nvSpPr>
        <p:spPr>
          <a:xfrm>
            <a:off x="4506979" y="370521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  <a:endParaRPr lang="ko-KR" altLang="en-US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1ED633-6CD1-48D1-AF3B-A54A9A77D134}"/>
              </a:ext>
            </a:extLst>
          </p:cNvPr>
          <p:cNvSpPr txBox="1"/>
          <p:nvPr/>
        </p:nvSpPr>
        <p:spPr>
          <a:xfrm>
            <a:off x="441420" y="1576128"/>
            <a:ext cx="5406134" cy="1021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Products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- Increasing demand of EV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- Most car makers will stop producing Conventional cars shortly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80370D-51F4-41AC-AB2C-2A35F4F803BC}"/>
              </a:ext>
            </a:extLst>
          </p:cNvPr>
          <p:cNvSpPr txBox="1"/>
          <p:nvPr/>
        </p:nvSpPr>
        <p:spPr>
          <a:xfrm>
            <a:off x="145490" y="3266035"/>
            <a:ext cx="2866436" cy="1021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sales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- Tesla has no dealer networks. Only by online sales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4A8CF82-A593-47C7-9713-51CCD96F7363}"/>
              </a:ext>
            </a:extLst>
          </p:cNvPr>
          <p:cNvSpPr txBox="1"/>
          <p:nvPr/>
        </p:nvSpPr>
        <p:spPr>
          <a:xfrm>
            <a:off x="6350256" y="2119471"/>
            <a:ext cx="5696254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Products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- Establish Long-term relationship with new technical companies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  (New type of car or transportation developer such as drone)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- From beginning stage, financial investment and cooperation needs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5A4C7CD-3DE3-4FE5-8F26-56139090560F}"/>
              </a:ext>
            </a:extLst>
          </p:cNvPr>
          <p:cNvSpPr txBox="1"/>
          <p:nvPr/>
        </p:nvSpPr>
        <p:spPr>
          <a:xfrm>
            <a:off x="6362533" y="3612258"/>
            <a:ext cx="5406134" cy="10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sales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- Develop Digital platform (Be amazon in car dealership industry)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- Profits not by personal sales but by intelligence &amp; database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862EBE2-2CAD-4EC6-9470-414258C6F9A9}"/>
              </a:ext>
            </a:extLst>
          </p:cNvPr>
          <p:cNvSpPr txBox="1"/>
          <p:nvPr/>
        </p:nvSpPr>
        <p:spPr>
          <a:xfrm>
            <a:off x="6362533" y="4853470"/>
            <a:ext cx="5406134" cy="10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Markets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- Focus on emerging market specially in China and India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- Prepare new products and sales tools from now on</a:t>
            </a:r>
          </a:p>
        </p:txBody>
      </p:sp>
    </p:spTree>
    <p:extLst>
      <p:ext uri="{BB962C8B-B14F-4D97-AF65-F5344CB8AC3E}">
        <p14:creationId xmlns:p14="http://schemas.microsoft.com/office/powerpoint/2010/main" val="3532539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GROUP-2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9A97F85-21A1-0580-4ADD-1DC2CB7A9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2096" y="585216"/>
            <a:ext cx="7290054" cy="1499616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5496AA-0649-8B01-5984-85A72ABEF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2350" y="1820175"/>
            <a:ext cx="7289800" cy="40227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Overview</a:t>
            </a:r>
          </a:p>
          <a:p>
            <a:pPr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Hypothesis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Ⅰ, Ⅱ, Ⅲ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In The US MARKET</a:t>
            </a:r>
          </a:p>
          <a:p>
            <a:pPr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 New Market Selection</a:t>
            </a:r>
          </a:p>
          <a:p>
            <a:pPr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 New Market Strategies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6. Step 1, 2,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665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-18685" y="26458"/>
            <a:ext cx="10515600" cy="57467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202" y="1053860"/>
            <a:ext cx="12052538" cy="455612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 </a:t>
            </a:r>
          </a:p>
          <a:p>
            <a:pPr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Based on the information about cars sold in the U.S. from 2014 to 2017,</a:t>
            </a:r>
          </a:p>
          <a:p>
            <a:pPr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Through the analysis of three major automobile sales companies, </a:t>
            </a:r>
          </a:p>
          <a:p>
            <a:pPr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intend to establish a 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strategy to enter a new country.</a:t>
            </a:r>
          </a:p>
          <a:p>
            <a:pPr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relevant information includes car sales, profit margins(%), </a:t>
            </a:r>
          </a:p>
          <a:p>
            <a:pPr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state &amp; city sales, and so on.</a:t>
            </a:r>
          </a:p>
          <a:p>
            <a:pPr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will be approached by testing several hypotheses.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1450" y="1391911"/>
            <a:ext cx="7289800" cy="8382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Sales is related with the 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population</a:t>
            </a:r>
          </a:p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The more populated cities, the more cars are sold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DCEE8F0-2F71-F47E-7CE8-BAF28E7ED42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43131" y="-26681"/>
            <a:ext cx="11740551" cy="14986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HYPOTHESIS </a:t>
            </a: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Ⅰ</a:t>
            </a:r>
            <a:b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28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Larger cities have more sales than smaller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4035F5-3E1B-6832-ED92-6619F8E99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094" y="1695792"/>
            <a:ext cx="5415140" cy="40613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037AB3-95F7-0790-938E-477D6A410D36}"/>
              </a:ext>
            </a:extLst>
          </p:cNvPr>
          <p:cNvSpPr txBox="1"/>
          <p:nvPr/>
        </p:nvSpPr>
        <p:spPr>
          <a:xfrm>
            <a:off x="7741250" y="5857909"/>
            <a:ext cx="389648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move , 2022 &lt;https://www.move.org/largest-cities-in-the-us/&gt;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A678374-8443-BFFC-6EDF-754F610E8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37" y="2106998"/>
            <a:ext cx="6383159" cy="40613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1250"/>
            <a:ext cx="12192000" cy="142192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HYPOTHESIS </a:t>
            </a: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Ⅱ</a:t>
            </a:r>
            <a:b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8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Sales volume is related with margin 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83079" y="1421921"/>
            <a:ext cx="8609162" cy="1371600"/>
          </a:xfrm>
        </p:spPr>
        <p:txBody>
          <a:bodyPr>
            <a:no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Sales price and margin has 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 relationship</a:t>
            </a:r>
          </a:p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The higher sales price, the higher gross margin</a:t>
            </a:r>
          </a:p>
          <a:p>
            <a:endParaRPr lang="en-US" sz="1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095875-CA0A-709F-64C2-601A3E5542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28" t="14637" r="1404" b="10075"/>
          <a:stretch/>
        </p:blipFill>
        <p:spPr>
          <a:xfrm>
            <a:off x="741873" y="2355011"/>
            <a:ext cx="6545826" cy="375802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F79670C-1C33-6BA5-1B92-A932402C8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1794" y="2319247"/>
            <a:ext cx="3314700" cy="78590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5CDD6D8-5D82-6F71-B568-2F911033ED7C}"/>
              </a:ext>
            </a:extLst>
          </p:cNvPr>
          <p:cNvSpPr txBox="1"/>
          <p:nvPr/>
        </p:nvSpPr>
        <p:spPr>
          <a:xfrm>
            <a:off x="7665353" y="2498733"/>
            <a:ext cx="834902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Sedan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6019CCD-6E76-BD92-AACC-09CDBA498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1794" y="3743545"/>
            <a:ext cx="3314700" cy="78590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B2FFB47-9404-EE5A-946E-21A9C562A636}"/>
              </a:ext>
            </a:extLst>
          </p:cNvPr>
          <p:cNvSpPr txBox="1"/>
          <p:nvPr/>
        </p:nvSpPr>
        <p:spPr>
          <a:xfrm>
            <a:off x="7665353" y="3858332"/>
            <a:ext cx="834903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 up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Truck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0F038C-8743-1B5B-A8F1-743721EEEC67}"/>
              </a:ext>
            </a:extLst>
          </p:cNvPr>
          <p:cNvSpPr txBox="1"/>
          <p:nvPr/>
        </p:nvSpPr>
        <p:spPr>
          <a:xfrm>
            <a:off x="7665354" y="5446363"/>
            <a:ext cx="834901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SUV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75195D0-0DE4-1DDC-9DFF-A187FD0CD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1794" y="5262113"/>
            <a:ext cx="3314700" cy="785904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443231A-ADBF-4E22-D7EF-6CEC2C88B0F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097547" y="2549547"/>
            <a:ext cx="3567806" cy="103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E6244A88-F2C1-1421-3217-800A5DC39DEE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951562" y="3036498"/>
            <a:ext cx="2713791" cy="108344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036E9BF0-3210-A3C6-262B-D84C8F799B33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4951562" y="3105151"/>
            <a:ext cx="2713792" cy="2495101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7" name="그림 46">
            <a:extLst>
              <a:ext uri="{FF2B5EF4-FFF2-40B4-BE49-F238E27FC236}">
                <a16:creationId xmlns:a16="http://schemas.microsoft.com/office/drawing/2014/main" id="{05D07C7A-59A2-BF86-3664-33DF1CC337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7405" y="2452514"/>
            <a:ext cx="231668" cy="231668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11F97A7D-81AB-42D9-381E-503FBAD329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4180" y="3045275"/>
            <a:ext cx="231668" cy="231668"/>
          </a:xfrm>
          <a:prstGeom prst="rect">
            <a:avLst/>
          </a:prstGeom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id="{0573C7E9-5936-47B9-9338-95A9B3FABA80}"/>
              </a:ext>
            </a:extLst>
          </p:cNvPr>
          <p:cNvGrpSpPr/>
          <p:nvPr/>
        </p:nvGrpSpPr>
        <p:grpSpPr>
          <a:xfrm>
            <a:off x="4834404" y="2916884"/>
            <a:ext cx="195610" cy="195610"/>
            <a:chOff x="7335961" y="2988057"/>
            <a:chExt cx="195610" cy="195610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8784EF48-F04E-ED2C-7C47-E11475C43972}"/>
                </a:ext>
              </a:extLst>
            </p:cNvPr>
            <p:cNvSpPr/>
            <p:nvPr/>
          </p:nvSpPr>
          <p:spPr>
            <a:xfrm>
              <a:off x="7335961" y="2988057"/>
              <a:ext cx="195610" cy="19561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14551D76-25EC-1AB2-90B0-CD5772C818C6}"/>
                </a:ext>
              </a:extLst>
            </p:cNvPr>
            <p:cNvSpPr/>
            <p:nvPr/>
          </p:nvSpPr>
          <p:spPr>
            <a:xfrm>
              <a:off x="7409604" y="3054525"/>
              <a:ext cx="48324" cy="4572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22318" y="1494287"/>
            <a:ext cx="7289800" cy="831435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Sales of car is growing annually(2014 ~ 2017)</a:t>
            </a:r>
          </a:p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Among them, growth of SUV sales is higher.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D3DD863-A4C9-E4C5-FE66-A6E0FEADEBA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262" y="32136"/>
            <a:ext cx="12111487" cy="149860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HYPOTHESIS </a:t>
            </a: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Ⅲ</a:t>
            </a:r>
            <a:b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8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Based on cultural environment, specific category leads growth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5E82F8-1AA2-56C6-B23B-7067D9EE6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89" y="2613804"/>
            <a:ext cx="6171474" cy="35454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F37BB7-A44D-E68C-72C6-6519E623000B}"/>
              </a:ext>
            </a:extLst>
          </p:cNvPr>
          <p:cNvSpPr txBox="1"/>
          <p:nvPr/>
        </p:nvSpPr>
        <p:spPr>
          <a:xfrm>
            <a:off x="6575189" y="2649808"/>
            <a:ext cx="834901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SUV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999015-4872-1A6E-441B-D21F1706F3C2}"/>
              </a:ext>
            </a:extLst>
          </p:cNvPr>
          <p:cNvSpPr txBox="1"/>
          <p:nvPr/>
        </p:nvSpPr>
        <p:spPr>
          <a:xfrm>
            <a:off x="6575188" y="4188790"/>
            <a:ext cx="834903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 up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Truck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6952E3-316C-1B15-273A-C4D7C909A2B2}"/>
              </a:ext>
            </a:extLst>
          </p:cNvPr>
          <p:cNvSpPr txBox="1"/>
          <p:nvPr/>
        </p:nvSpPr>
        <p:spPr>
          <a:xfrm>
            <a:off x="6575188" y="5053861"/>
            <a:ext cx="834902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Sedan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0494742E-8DF4-0067-0F19-3DB18AD42B13}"/>
              </a:ext>
            </a:extLst>
          </p:cNvPr>
          <p:cNvSpPr txBox="1">
            <a:spLocks/>
          </p:cNvSpPr>
          <p:nvPr/>
        </p:nvSpPr>
        <p:spPr>
          <a:xfrm>
            <a:off x="0" y="-303835"/>
            <a:ext cx="10515600" cy="11405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THE U.S. MARKET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B556112-2D8F-053B-3797-4221611816FD}"/>
              </a:ext>
            </a:extLst>
          </p:cNvPr>
          <p:cNvSpPr/>
          <p:nvPr/>
        </p:nvSpPr>
        <p:spPr>
          <a:xfrm>
            <a:off x="1698591" y="992607"/>
            <a:ext cx="2200145" cy="43251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lnSpc>
                <a:spcPct val="120000"/>
              </a:lnSpc>
              <a:tabLst>
                <a:tab pos="85725" algn="l"/>
              </a:tabLst>
            </a:pPr>
            <a:r>
              <a:rPr lang="en-US" altLang="ko-KR" sz="16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Hypothesis &amp; Verify</a:t>
            </a:r>
            <a:endParaRPr lang="ko-KR" altLang="en-US" sz="16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2F512A3-2051-5E6D-2C25-C62A2943F40E}"/>
              </a:ext>
            </a:extLst>
          </p:cNvPr>
          <p:cNvSpPr/>
          <p:nvPr/>
        </p:nvSpPr>
        <p:spPr>
          <a:xfrm>
            <a:off x="7886608" y="992607"/>
            <a:ext cx="1620000" cy="43251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lnSpc>
                <a:spcPct val="120000"/>
              </a:lnSpc>
              <a:tabLst>
                <a:tab pos="85725" algn="l"/>
              </a:tabLst>
            </a:pPr>
            <a:r>
              <a:rPr lang="en-US" altLang="ko-KR" sz="16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Conclusion</a:t>
            </a:r>
            <a:endParaRPr lang="ko-KR" altLang="en-US" sz="16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82C8D53-898B-1F5C-8CFE-9AC61403283E}"/>
              </a:ext>
            </a:extLst>
          </p:cNvPr>
          <p:cNvCxnSpPr>
            <a:cxnSpLocks/>
          </p:cNvCxnSpPr>
          <p:nvPr/>
        </p:nvCxnSpPr>
        <p:spPr bwMode="auto">
          <a:xfrm>
            <a:off x="7688608" y="1425126"/>
            <a:ext cx="2016000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99AE1A9-5F28-F70A-D5F2-F7CCA21AF07D}"/>
              </a:ext>
            </a:extLst>
          </p:cNvPr>
          <p:cNvSpPr/>
          <p:nvPr/>
        </p:nvSpPr>
        <p:spPr>
          <a:xfrm>
            <a:off x="4740805" y="1009860"/>
            <a:ext cx="2016000" cy="43251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lnSpc>
                <a:spcPct val="120000"/>
              </a:lnSpc>
              <a:tabLst>
                <a:tab pos="85725" algn="l"/>
              </a:tabLst>
            </a:pPr>
            <a:r>
              <a:rPr lang="en-US" altLang="ko-KR" sz="16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Point of view</a:t>
            </a:r>
            <a:endParaRPr lang="ko-KR" altLang="en-US" sz="16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85ACD4F-5E0E-42BE-77C2-AF15053D6C3B}"/>
              </a:ext>
            </a:extLst>
          </p:cNvPr>
          <p:cNvCxnSpPr>
            <a:cxnSpLocks/>
          </p:cNvCxnSpPr>
          <p:nvPr/>
        </p:nvCxnSpPr>
        <p:spPr bwMode="auto">
          <a:xfrm>
            <a:off x="4737478" y="1425126"/>
            <a:ext cx="2016000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AA4D6522-B2F2-6D7A-0621-D6A86BE6FD40}"/>
              </a:ext>
            </a:extLst>
          </p:cNvPr>
          <p:cNvSpPr/>
          <p:nvPr/>
        </p:nvSpPr>
        <p:spPr>
          <a:xfrm rot="5400000">
            <a:off x="2533415" y="3215871"/>
            <a:ext cx="3528232" cy="694076"/>
          </a:xfrm>
          <a:prstGeom prst="triangle">
            <a:avLst>
              <a:gd name="adj" fmla="val 50733"/>
            </a:avLst>
          </a:prstGeom>
          <a:solidFill>
            <a:schemeClr val="tx2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lnSpc>
                <a:spcPct val="120000"/>
              </a:lnSpc>
              <a:tabLst>
                <a:tab pos="85725" algn="l"/>
              </a:tabLst>
            </a:pP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36681E4-A07A-827B-F999-BC2765D428D1}"/>
              </a:ext>
            </a:extLst>
          </p:cNvPr>
          <p:cNvSpPr/>
          <p:nvPr/>
        </p:nvSpPr>
        <p:spPr>
          <a:xfrm>
            <a:off x="7688608" y="1497191"/>
            <a:ext cx="2016000" cy="42965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just" latinLnBrk="0">
              <a:lnSpc>
                <a:spcPct val="200000"/>
              </a:lnSpc>
              <a:buAutoNum type="arabicPeriod"/>
              <a:tabLst>
                <a:tab pos="85725" algn="l"/>
              </a:tabLst>
            </a:pPr>
            <a:r>
              <a:rPr lang="en-US" altLang="ko-KR" sz="120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Focus on the city with a large population</a:t>
            </a:r>
          </a:p>
          <a:p>
            <a:pPr marL="228600" indent="-228600" algn="just" latinLnBrk="0">
              <a:lnSpc>
                <a:spcPct val="200000"/>
              </a:lnSpc>
              <a:buAutoNum type="arabicPeriod"/>
              <a:tabLst>
                <a:tab pos="85725" algn="l"/>
              </a:tabLst>
            </a:pPr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just" latinLnBrk="0">
              <a:lnSpc>
                <a:spcPct val="200000"/>
              </a:lnSpc>
              <a:buAutoNum type="arabicPeriod"/>
              <a:tabLst>
                <a:tab pos="85725" algn="l"/>
              </a:tabLst>
            </a:pPr>
            <a:r>
              <a:rPr lang="en-US" altLang="ko-KR" sz="1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Find a Similar country to the U.S. auto sales environment.</a:t>
            </a:r>
            <a:endParaRPr lang="ko-KR" altLang="en-US" sz="1200" b="1" dirty="0">
              <a:solidFill>
                <a:schemeClr val="accent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16B0B2B-1FD2-AC85-A5F9-3B89A2F849C8}"/>
              </a:ext>
            </a:extLst>
          </p:cNvPr>
          <p:cNvSpPr/>
          <p:nvPr/>
        </p:nvSpPr>
        <p:spPr bwMode="auto">
          <a:xfrm>
            <a:off x="1786348" y="1497185"/>
            <a:ext cx="2016000" cy="124779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36000" rIns="91440" bIns="36000" numCol="1" rtlCol="0" anchor="ctr" anchorCtr="0" compatLnSpc="1">
            <a:prstTxWarp prst="textNoShape">
              <a:avLst/>
            </a:prstTxWarp>
          </a:bodyPr>
          <a:lstStyle/>
          <a:p>
            <a:pPr algn="ctr" latinLnBrk="0">
              <a:lnSpc>
                <a:spcPct val="120000"/>
              </a:lnSpc>
            </a:pPr>
            <a:r>
              <a:rPr lang="en-US" altLang="ko-KR" sz="11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Larger cities have more sales </a:t>
            </a:r>
          </a:p>
          <a:p>
            <a:pPr algn="ctr" latinLnBrk="0">
              <a:lnSpc>
                <a:spcPct val="120000"/>
              </a:lnSpc>
            </a:pPr>
            <a:r>
              <a:rPr lang="en-US" altLang="ko-KR" sz="11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smaller</a:t>
            </a:r>
            <a:endParaRPr lang="en-US" altLang="ko-KR" sz="11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ctr" latinLnBrk="0">
              <a:lnSpc>
                <a:spcPct val="120000"/>
              </a:lnSpc>
            </a:pPr>
            <a:endParaRPr lang="en-US" altLang="ko-KR" sz="105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 latinLnBrk="0">
              <a:lnSpc>
                <a:spcPct val="120000"/>
              </a:lnSpc>
            </a:pPr>
            <a:endParaRPr lang="en-US" altLang="ko-KR" sz="105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 latinLnBrk="0">
              <a:lnSpc>
                <a:spcPct val="12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Right</a:t>
            </a:r>
            <a:endParaRPr lang="ko-KR" altLang="en-US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D4430B5B-5DA5-E358-A8BD-2378577480FD}"/>
              </a:ext>
            </a:extLst>
          </p:cNvPr>
          <p:cNvCxnSpPr>
            <a:cxnSpLocks/>
          </p:cNvCxnSpPr>
          <p:nvPr/>
        </p:nvCxnSpPr>
        <p:spPr bwMode="auto">
          <a:xfrm>
            <a:off x="1786348" y="1425126"/>
            <a:ext cx="2016000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8DE06C7-270D-1820-3E76-D1245DC7ACC0}"/>
              </a:ext>
            </a:extLst>
          </p:cNvPr>
          <p:cNvSpPr/>
          <p:nvPr/>
        </p:nvSpPr>
        <p:spPr bwMode="auto">
          <a:xfrm>
            <a:off x="1773969" y="3021591"/>
            <a:ext cx="2016000" cy="124779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36000" rIns="91440" bIns="36000" numCol="1" rtlCol="0" anchor="ctr" anchorCtr="0" compatLnSpc="1">
            <a:prstTxWarp prst="textNoShape">
              <a:avLst/>
            </a:prstTxWarp>
          </a:bodyPr>
          <a:lstStyle/>
          <a:p>
            <a:pPr algn="ctr" latinLnBrk="0">
              <a:lnSpc>
                <a:spcPct val="120000"/>
              </a:lnSpc>
            </a:pPr>
            <a:r>
              <a:rPr lang="en-US" altLang="ko-KR" sz="11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volume is related </a:t>
            </a:r>
          </a:p>
          <a:p>
            <a:pPr algn="ctr" latinLnBrk="0">
              <a:lnSpc>
                <a:spcPct val="120000"/>
              </a:lnSpc>
            </a:pPr>
            <a:r>
              <a:rPr lang="en-US" altLang="ko-KR" sz="11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margin</a:t>
            </a:r>
            <a:endParaRPr lang="en-US" altLang="ko-KR" sz="11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ctr" latinLnBrk="0">
              <a:lnSpc>
                <a:spcPct val="120000"/>
              </a:lnSpc>
            </a:pPr>
            <a:endParaRPr lang="en-US" altLang="ko-KR" sz="105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ctr" latinLnBrk="0">
              <a:lnSpc>
                <a:spcPct val="120000"/>
              </a:lnSpc>
            </a:pPr>
            <a:endParaRPr lang="en-US" altLang="ko-KR" sz="105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Right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4C463FA-0D53-69BE-9F6B-BCEABC4936D9}"/>
              </a:ext>
            </a:extLst>
          </p:cNvPr>
          <p:cNvSpPr/>
          <p:nvPr/>
        </p:nvSpPr>
        <p:spPr bwMode="auto">
          <a:xfrm>
            <a:off x="1786348" y="4545997"/>
            <a:ext cx="2016000" cy="124779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36000" rIns="91440" bIns="36000" numCol="1" rtlCol="0" anchor="ctr" anchorCtr="0" compatLnSpc="1">
            <a:prstTxWarp prst="textNoShape">
              <a:avLst/>
            </a:prstTxWarp>
          </a:bodyPr>
          <a:lstStyle/>
          <a:p>
            <a:pPr algn="ctr" latinLnBrk="0">
              <a:lnSpc>
                <a:spcPct val="120000"/>
              </a:lnSpc>
            </a:pPr>
            <a:r>
              <a:rPr lang="en-US" altLang="ko-KR" sz="11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cultural environment, </a:t>
            </a:r>
          </a:p>
          <a:p>
            <a:pPr algn="ctr" latinLnBrk="0">
              <a:lnSpc>
                <a:spcPct val="120000"/>
              </a:lnSpc>
            </a:pPr>
            <a:r>
              <a:rPr lang="en-US" altLang="ko-KR" sz="11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 category leads growth</a:t>
            </a:r>
          </a:p>
          <a:p>
            <a:pPr algn="ctr" latinLnBrk="0">
              <a:lnSpc>
                <a:spcPct val="120000"/>
              </a:lnSpc>
            </a:pPr>
            <a:endParaRPr lang="en-US" altLang="ko-KR" sz="105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ctr" latinLnBrk="0">
              <a:lnSpc>
                <a:spcPct val="120000"/>
              </a:lnSpc>
            </a:pPr>
            <a:endParaRPr lang="en-US" altLang="ko-KR" sz="105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Right</a:t>
            </a:r>
            <a:endParaRPr lang="ko-KR" altLang="en-US" sz="105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C409F656-7850-2560-9A7E-94981857E6CB}"/>
              </a:ext>
            </a:extLst>
          </p:cNvPr>
          <p:cNvSpPr/>
          <p:nvPr/>
        </p:nvSpPr>
        <p:spPr>
          <a:xfrm rot="5400000">
            <a:off x="5492275" y="3197155"/>
            <a:ext cx="3528232" cy="694076"/>
          </a:xfrm>
          <a:prstGeom prst="triangle">
            <a:avLst>
              <a:gd name="adj" fmla="val 50733"/>
            </a:avLst>
          </a:prstGeom>
          <a:solidFill>
            <a:schemeClr val="tx2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lnSpc>
                <a:spcPct val="120000"/>
              </a:lnSpc>
              <a:tabLst>
                <a:tab pos="85725" algn="l"/>
              </a:tabLst>
            </a:pP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화살표: 아래쪽 62">
            <a:extLst>
              <a:ext uri="{FF2B5EF4-FFF2-40B4-BE49-F238E27FC236}">
                <a16:creationId xmlns:a16="http://schemas.microsoft.com/office/drawing/2014/main" id="{E2EFC1E3-14EC-EB7A-D916-2EC2AB98EB43}"/>
              </a:ext>
            </a:extLst>
          </p:cNvPr>
          <p:cNvSpPr/>
          <p:nvPr/>
        </p:nvSpPr>
        <p:spPr>
          <a:xfrm>
            <a:off x="2673578" y="2081086"/>
            <a:ext cx="241540" cy="2672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화살표: 아래쪽 63">
            <a:extLst>
              <a:ext uri="{FF2B5EF4-FFF2-40B4-BE49-F238E27FC236}">
                <a16:creationId xmlns:a16="http://schemas.microsoft.com/office/drawing/2014/main" id="{56EA209D-4F86-7C71-7732-DFD3340A9492}"/>
              </a:ext>
            </a:extLst>
          </p:cNvPr>
          <p:cNvSpPr/>
          <p:nvPr/>
        </p:nvSpPr>
        <p:spPr>
          <a:xfrm>
            <a:off x="2661199" y="3634612"/>
            <a:ext cx="241540" cy="2672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화살표: 아래쪽 64">
            <a:extLst>
              <a:ext uri="{FF2B5EF4-FFF2-40B4-BE49-F238E27FC236}">
                <a16:creationId xmlns:a16="http://schemas.microsoft.com/office/drawing/2014/main" id="{665FF7A6-3D50-46C2-A0B2-40959E0F4BA6}"/>
              </a:ext>
            </a:extLst>
          </p:cNvPr>
          <p:cNvSpPr/>
          <p:nvPr/>
        </p:nvSpPr>
        <p:spPr>
          <a:xfrm>
            <a:off x="2673578" y="5105332"/>
            <a:ext cx="241540" cy="2672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4776492-765F-1620-9C44-AF480075B3CB}"/>
              </a:ext>
            </a:extLst>
          </p:cNvPr>
          <p:cNvSpPr/>
          <p:nvPr/>
        </p:nvSpPr>
        <p:spPr>
          <a:xfrm>
            <a:off x="4737478" y="1486315"/>
            <a:ext cx="2016000" cy="4296593"/>
          </a:xfrm>
          <a:prstGeom prst="rect">
            <a:avLst/>
          </a:prstGeom>
          <a:solidFill>
            <a:schemeClr val="bg2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In the U.S. market, car sales are increasing, with large margins in populous cities, and consumers prefer to buy SUVs among car models.</a:t>
            </a:r>
            <a:endParaRPr lang="ko-KR" altLang="en-US" sz="1600" dirty="0">
              <a:solidFill>
                <a:srgbClr val="00000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440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7F1C1C8A-1EFB-485E-B84A-2F6D49B71ABE}"/>
              </a:ext>
            </a:extLst>
          </p:cNvPr>
          <p:cNvSpPr txBox="1"/>
          <p:nvPr/>
        </p:nvSpPr>
        <p:spPr>
          <a:xfrm>
            <a:off x="-18142" y="-36070"/>
            <a:ext cx="3682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New Market Selection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96E03D-EB5E-4E16-AE9D-376757F4B113}"/>
              </a:ext>
            </a:extLst>
          </p:cNvPr>
          <p:cNvSpPr txBox="1"/>
          <p:nvPr/>
        </p:nvSpPr>
        <p:spPr>
          <a:xfrm>
            <a:off x="284805" y="84716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makes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Company Success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표 8">
            <a:extLst>
              <a:ext uri="{FF2B5EF4-FFF2-40B4-BE49-F238E27FC236}">
                <a16:creationId xmlns:a16="http://schemas.microsoft.com/office/drawing/2014/main" id="{8EE6873F-C2BB-42D4-9B54-38FDD8482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073116"/>
              </p:ext>
            </p:extLst>
          </p:nvPr>
        </p:nvGraphicFramePr>
        <p:xfrm>
          <a:off x="2946013" y="1573383"/>
          <a:ext cx="6343191" cy="3832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7413">
                  <a:extLst>
                    <a:ext uri="{9D8B030D-6E8A-4147-A177-3AD203B41FA5}">
                      <a16:colId xmlns:a16="http://schemas.microsoft.com/office/drawing/2014/main" val="3366753342"/>
                    </a:ext>
                  </a:extLst>
                </a:gridCol>
                <a:gridCol w="3165778">
                  <a:extLst>
                    <a:ext uri="{9D8B030D-6E8A-4147-A177-3AD203B41FA5}">
                      <a16:colId xmlns:a16="http://schemas.microsoft.com/office/drawing/2014/main" val="2819329018"/>
                    </a:ext>
                  </a:extLst>
                </a:gridCol>
              </a:tblGrid>
              <a:tr h="1850461">
                <a:tc>
                  <a:txBody>
                    <a:bodyPr/>
                    <a:lstStyle/>
                    <a:p>
                      <a:pPr marL="108000" indent="-108000" algn="l" defTabSz="914400" rtl="0" eaLnBrk="1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1" kern="120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Rapidly growing Sales</a:t>
                      </a:r>
                    </a:p>
                    <a:p>
                      <a:pPr marL="0" indent="0" algn="l" defTabSz="914400" rtl="0" eaLnBrk="1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- High Sales Competence</a:t>
                      </a:r>
                    </a:p>
                    <a:p>
                      <a:pPr marL="0" indent="0" algn="l" defTabSz="914400" rtl="0" eaLnBrk="1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- Sales Networks across country</a:t>
                      </a:r>
                      <a:endParaRPr lang="ko-KR" altLang="en-US" sz="1200" b="1" kern="1200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108000" indent="-108000" algn="l" defTabSz="914400" rtl="0" eaLnBrk="1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Insufficient Global Experience</a:t>
                      </a:r>
                    </a:p>
                    <a:p>
                      <a:pPr marL="0" indent="0" algn="l" defTabSz="914400" rtl="0" eaLnBrk="1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- Different sales at different culture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0356740"/>
                  </a:ext>
                </a:extLst>
              </a:tr>
              <a:tr h="1981540">
                <a:tc>
                  <a:txBody>
                    <a:bodyPr/>
                    <a:lstStyle/>
                    <a:p>
                      <a:pPr marL="108000" indent="-108000" algn="l" defTabSz="914400" rtl="0" eaLnBrk="1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200" b="1" kern="1200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08000" indent="-108000" algn="l" defTabSz="914400" rtl="0" eaLnBrk="1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200" b="1" kern="1200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08000" indent="-108000" algn="l" defTabSz="914400" rtl="0" eaLnBrk="1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1" kern="1200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Increasing interest in Leisure</a:t>
                      </a:r>
                    </a:p>
                    <a:p>
                      <a:pPr marL="0" indent="0" algn="l" defTabSz="914400" rtl="0" eaLnBrk="1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- High demands for SUV</a:t>
                      </a:r>
                    </a:p>
                    <a:p>
                      <a:pPr marL="108000" indent="-108000" algn="l" defTabSz="914400" rtl="0" eaLnBrk="1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1" kern="1200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Growing market volume in urbanization</a:t>
                      </a:r>
                    </a:p>
                    <a:p>
                      <a:pPr marL="0" indent="0" algn="l" defTabSz="914400" rtl="0" eaLnBrk="1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- Increasing demands in big cities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b="1" kern="1200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b="1" kern="1200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Fast transformation to EV</a:t>
                      </a: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Several competitors as market growth</a:t>
                      </a: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Increasing demand for used car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746226"/>
                  </a:ext>
                </a:extLst>
              </a:tr>
            </a:tbl>
          </a:graphicData>
        </a:graphic>
      </p:graphicFrame>
      <p:sp>
        <p:nvSpPr>
          <p:cNvPr id="9" name="타원 8">
            <a:extLst>
              <a:ext uri="{FF2B5EF4-FFF2-40B4-BE49-F238E27FC236}">
                <a16:creationId xmlns:a16="http://schemas.microsoft.com/office/drawing/2014/main" id="{8BB24D2B-93BC-4EB6-AB54-7C0ABE4F6CAB}"/>
              </a:ext>
            </a:extLst>
          </p:cNvPr>
          <p:cNvSpPr/>
          <p:nvPr/>
        </p:nvSpPr>
        <p:spPr>
          <a:xfrm>
            <a:off x="5292428" y="2682576"/>
            <a:ext cx="1677546" cy="149284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309B2D-E00D-4D68-9A54-B5DFCF2D2F7A}"/>
              </a:ext>
            </a:extLst>
          </p:cNvPr>
          <p:cNvSpPr txBox="1"/>
          <p:nvPr/>
        </p:nvSpPr>
        <p:spPr>
          <a:xfrm>
            <a:off x="5656809" y="293008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ko-KR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EBB64B-E216-42A5-8AD7-5D68FD5829AB}"/>
              </a:ext>
            </a:extLst>
          </p:cNvPr>
          <p:cNvSpPr txBox="1"/>
          <p:nvPr/>
        </p:nvSpPr>
        <p:spPr>
          <a:xfrm>
            <a:off x="6256096" y="293123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ko-KR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7310B9-1FDC-47AE-A9ED-FEF53FE83156}"/>
              </a:ext>
            </a:extLst>
          </p:cNvPr>
          <p:cNvSpPr txBox="1"/>
          <p:nvPr/>
        </p:nvSpPr>
        <p:spPr>
          <a:xfrm>
            <a:off x="5656809" y="360421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ko-KR" altLang="en-US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ECF5CF-8858-4F2E-8FDC-6C742521E7D2}"/>
              </a:ext>
            </a:extLst>
          </p:cNvPr>
          <p:cNvSpPr txBox="1"/>
          <p:nvPr/>
        </p:nvSpPr>
        <p:spPr>
          <a:xfrm>
            <a:off x="6307392" y="359705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E8BD52-8A60-40E9-A6A4-5B6FD85787ED}"/>
              </a:ext>
            </a:extLst>
          </p:cNvPr>
          <p:cNvSpPr txBox="1"/>
          <p:nvPr/>
        </p:nvSpPr>
        <p:spPr>
          <a:xfrm>
            <a:off x="9653584" y="4117015"/>
            <a:ext cx="24706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④ Prepare company transformation for new market trend 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D5FD34-0410-4F59-A3BB-11A1B4228117}"/>
              </a:ext>
            </a:extLst>
          </p:cNvPr>
          <p:cNvSpPr txBox="1"/>
          <p:nvPr/>
        </p:nvSpPr>
        <p:spPr>
          <a:xfrm>
            <a:off x="194096" y="2103047"/>
            <a:ext cx="23875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① Physically closer countries to reach by company control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0158D895-9CDF-457A-8383-0050019F9DE1}"/>
              </a:ext>
            </a:extLst>
          </p:cNvPr>
          <p:cNvSpPr/>
          <p:nvPr/>
        </p:nvSpPr>
        <p:spPr>
          <a:xfrm rot="16200000">
            <a:off x="1738779" y="3230772"/>
            <a:ext cx="1991411" cy="30429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46FCC6-5A01-4E8C-BCD5-12B274996F8B}"/>
              </a:ext>
            </a:extLst>
          </p:cNvPr>
          <p:cNvSpPr txBox="1"/>
          <p:nvPr/>
        </p:nvSpPr>
        <p:spPr>
          <a:xfrm>
            <a:off x="185628" y="4219716"/>
            <a:ext cx="23960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② Biggest profits come from the Cities with high population density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BA5902-369A-4A3B-AB0F-8DEF972E2C28}"/>
              </a:ext>
            </a:extLst>
          </p:cNvPr>
          <p:cNvSpPr txBox="1"/>
          <p:nvPr/>
        </p:nvSpPr>
        <p:spPr>
          <a:xfrm>
            <a:off x="9653585" y="2103047"/>
            <a:ext cx="22585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③ Avoid sudden challenges against totally new market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6BB5925F-7561-4625-A06E-DC1885463623}"/>
              </a:ext>
            </a:extLst>
          </p:cNvPr>
          <p:cNvSpPr/>
          <p:nvPr/>
        </p:nvSpPr>
        <p:spPr>
          <a:xfrm rot="16200000" flipV="1">
            <a:off x="8505732" y="3276851"/>
            <a:ext cx="1991411" cy="30429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697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3A47D623-9212-47D0-B553-956A5C44C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55" t="14568" r="2593" b="12469"/>
          <a:stretch/>
        </p:blipFill>
        <p:spPr>
          <a:xfrm>
            <a:off x="5702060" y="1092181"/>
            <a:ext cx="5965241" cy="44444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F1C1C8A-1EFB-485E-B84A-2F6D49B71ABE}"/>
              </a:ext>
            </a:extLst>
          </p:cNvPr>
          <p:cNvSpPr txBox="1"/>
          <p:nvPr/>
        </p:nvSpPr>
        <p:spPr>
          <a:xfrm>
            <a:off x="0" y="-20509"/>
            <a:ext cx="5463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New Market Selection (Continue)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40D20B-BF49-420C-8236-B2D6B6F30324}"/>
              </a:ext>
            </a:extLst>
          </p:cNvPr>
          <p:cNvSpPr txBox="1"/>
          <p:nvPr/>
        </p:nvSpPr>
        <p:spPr>
          <a:xfrm>
            <a:off x="144687" y="898505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How to choose the Competitive Market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01E2C4-0AC0-46EE-93F8-404595D1F0CA}"/>
              </a:ext>
            </a:extLst>
          </p:cNvPr>
          <p:cNvSpPr txBox="1"/>
          <p:nvPr/>
        </p:nvSpPr>
        <p:spPr>
          <a:xfrm>
            <a:off x="231512" y="1311807"/>
            <a:ext cx="5551454" cy="3930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3 aspects to consider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①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Physical distance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- The closer geographically, the more similar in cultures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- Able to utilize established company networks and know how 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②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Population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- List up 1000 cities with high population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- Adapt Average population of big cities instead of total population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③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Purchasing power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- our products are above average in view of price and size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   -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by filtering lower GDP countries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AE50C-19F8-4BB5-8DE1-D13968CF0324}"/>
              </a:ext>
            </a:extLst>
          </p:cNvPr>
          <p:cNvSpPr txBox="1"/>
          <p:nvPr/>
        </p:nvSpPr>
        <p:spPr>
          <a:xfrm>
            <a:off x="8092801" y="5536630"/>
            <a:ext cx="67999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/>
              <a:t>Distance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4D5661-4661-4978-8466-93A047355E78}"/>
              </a:ext>
            </a:extLst>
          </p:cNvPr>
          <p:cNvSpPr txBox="1"/>
          <p:nvPr/>
        </p:nvSpPr>
        <p:spPr>
          <a:xfrm>
            <a:off x="5272427" y="1092181"/>
            <a:ext cx="813043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Population</a:t>
            </a:r>
            <a:endParaRPr lang="ko-KR" altLang="en-US" sz="10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B5CB838-D58E-475F-AE45-A55BF9139C0F}"/>
              </a:ext>
            </a:extLst>
          </p:cNvPr>
          <p:cNvSpPr/>
          <p:nvPr/>
        </p:nvSpPr>
        <p:spPr>
          <a:xfrm>
            <a:off x="8627531" y="1338402"/>
            <a:ext cx="1863397" cy="1963598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B849D9-682C-4FF7-B1D9-B2B4FC532CA5}"/>
              </a:ext>
            </a:extLst>
          </p:cNvPr>
          <p:cNvSpPr txBox="1"/>
          <p:nvPr/>
        </p:nvSpPr>
        <p:spPr>
          <a:xfrm>
            <a:off x="10337148" y="2060940"/>
            <a:ext cx="1519262" cy="2272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Target Countries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1.Canada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2.Mexico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3.United Kingdom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Brazil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France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Spain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Portugal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EB102A-C476-4EE9-8D4F-862AB472814A}"/>
              </a:ext>
            </a:extLst>
          </p:cNvPr>
          <p:cNvSpPr txBox="1"/>
          <p:nvPr/>
        </p:nvSpPr>
        <p:spPr>
          <a:xfrm>
            <a:off x="57909" y="5909162"/>
            <a:ext cx="1206112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* Brazil and Portugal has low purchasing power. Spain and France have different culture (Prefer to small sedan and compact car. 36% compare to 20% SUV, 13% Pick-up)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FE06D24-51F3-4834-AE9B-75C173BE213C}"/>
              </a:ext>
            </a:extLst>
          </p:cNvPr>
          <p:cNvCxnSpPr/>
          <p:nvPr/>
        </p:nvCxnSpPr>
        <p:spPr>
          <a:xfrm flipH="1">
            <a:off x="169311" y="5879879"/>
            <a:ext cx="62147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399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1764</TotalTime>
  <Words>1321</Words>
  <Application>Microsoft Office PowerPoint</Application>
  <PresentationFormat>와이드스크린</PresentationFormat>
  <Paragraphs>256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Times New Roman</vt:lpstr>
      <vt:lpstr>Office 테마</vt:lpstr>
      <vt:lpstr>Automotive market  in the US </vt:lpstr>
      <vt:lpstr>Contents</vt:lpstr>
      <vt:lpstr>OVERVIEW</vt:lpstr>
      <vt:lpstr>HYPOTHESIS Ⅰ  - Larger cities have more sales than smaller</vt:lpstr>
      <vt:lpstr>HYPOTHESIS Ⅱ  - Sales volume is related with margin </vt:lpstr>
      <vt:lpstr>HYPOTHESIS Ⅲ  - Based on cultural environment, specific category leads growth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hosu</dc:creator>
  <cp:lastModifiedBy>hosu</cp:lastModifiedBy>
  <cp:revision>15</cp:revision>
  <dcterms:created xsi:type="dcterms:W3CDTF">2022-04-18T08:37:31Z</dcterms:created>
  <dcterms:modified xsi:type="dcterms:W3CDTF">2022-04-22T02:17:45Z</dcterms:modified>
</cp:coreProperties>
</file>