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PT Sans Narrow" panose="020B0506020203020204" pitchFamily="34" charset="77"/>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Hey guys i’m shalini, this is my DATA 606 delivery 2 presentation. Just as a reminder, I am working on predicting upcoming flight delays.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03357b0a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03357b0a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During my next steps I plan to find weather data that will match my dataset. I am considering DarkSky API. I also plan to work on more visualizations that will include the weather dataset as well. Lastly, I will be working on Delivery 3 which will include finalizing the data exploration stage and constructing my models.</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eb2ed6f16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eb2ed6f1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eb2ed6f16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eb2ed6f16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03357b0af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03357b0a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03357b0a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03357b0a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eb2ed6f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eb2ed6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After receiving feedback from my first delivery, I decided to make a few changes in order to improve my project overall. I have decided to only focus on weather induced delays from my dataset. I will focus on multiple ML algorithms instead of just one. My goal of doing so is to compare the accuracy of each algorithm to see which one works best for my dataset(s).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03357b0a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03357b0a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 decided to do weather induced delays because it seemed appealing and about 18.56% of the delays in the dataset were due to weather related issues. As a result, I am working on finding weather related dataset that will match my 2015 flights dataset. DARKSKY PAI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03357b0a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03357b0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Many projects started off by constructing a model with a binary classifier which means that they were predicting that either the flight was delayed or not delayed. However, I want to use a multi-class model that will predict the magnitude of the delay. Therefore, I will be skipping the binary classifier model. </a:t>
            </a:r>
            <a:endParaRPr sz="1200">
              <a:solidFill>
                <a:schemeClr val="dk2"/>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FOcus on only one Airline &amp; Focus on only 5 airports </a:t>
            </a:r>
            <a:endParaRPr sz="1200">
              <a:solidFill>
                <a:schemeClr val="dk2"/>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Gradient Boosting Classifier Model on flight data (decision trees). From their ML algorithms it seems that by the best of our knowledge, has been the best ever numeric accuracy clocked by any Flight Delay Prediction Model on this dataset.</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03357b0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03357b0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As mentioned before, I am only focusing on weather induced delays. Other projects focus on various types of delays such as, aircraft delays, security delays, etc. Additionally, other projects only focus on American Airlines, while my project will analyze fourteen airlines.  It also only focuses on five airports, while mine will focus on 322 airports. I also plan to measure the Magnitude of the delay,not just whether or not there was a delay.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03357b0af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03357b0a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Already in pretty good shape before i started.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03357b0a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03357b0a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Airlines: </a:t>
            </a:r>
            <a:endParaRPr/>
          </a:p>
          <a:p>
            <a:pPr marL="457200" lvl="0" indent="-298450" algn="l" rtl="0">
              <a:spcBef>
                <a:spcPts val="0"/>
              </a:spcBef>
              <a:spcAft>
                <a:spcPts val="0"/>
              </a:spcAft>
              <a:buSzPts val="1100"/>
              <a:buChar char="●"/>
            </a:pPr>
            <a:r>
              <a:rPr lang="en"/>
              <a:t>EV - Atlantic Southeast Airlines</a:t>
            </a:r>
            <a:endParaRPr/>
          </a:p>
          <a:p>
            <a:pPr marL="457200" lvl="0" indent="-298450" algn="l" rtl="0">
              <a:spcBef>
                <a:spcPts val="0"/>
              </a:spcBef>
              <a:spcAft>
                <a:spcPts val="0"/>
              </a:spcAft>
              <a:buSzPts val="1100"/>
              <a:buChar char="●"/>
            </a:pPr>
            <a:r>
              <a:rPr lang="en"/>
              <a:t>WN - SouthWest</a:t>
            </a:r>
            <a:endParaRPr/>
          </a:p>
          <a:p>
            <a:pPr marL="457200" lvl="0" indent="-298450" algn="l" rtl="0">
              <a:spcBef>
                <a:spcPts val="0"/>
              </a:spcBef>
              <a:spcAft>
                <a:spcPts val="0"/>
              </a:spcAft>
              <a:buSzPts val="1100"/>
              <a:buChar char="●"/>
            </a:pPr>
            <a:r>
              <a:rPr lang="en"/>
              <a:t>DL - Delta Airlines</a:t>
            </a:r>
            <a:endParaRPr/>
          </a:p>
          <a:p>
            <a:pPr marL="457200" lvl="0" indent="-298450" algn="l" rtl="0">
              <a:spcBef>
                <a:spcPts val="0"/>
              </a:spcBef>
              <a:spcAft>
                <a:spcPts val="0"/>
              </a:spcAft>
              <a:buSzPts val="1100"/>
              <a:buChar char="●"/>
            </a:pPr>
            <a:r>
              <a:rPr lang="en"/>
              <a:t>OO - Skywest</a:t>
            </a:r>
            <a:endParaRPr/>
          </a:p>
          <a:p>
            <a:pPr marL="457200" lvl="0" indent="-298450" algn="l" rtl="0">
              <a:spcBef>
                <a:spcPts val="0"/>
              </a:spcBef>
              <a:spcAft>
                <a:spcPts val="0"/>
              </a:spcAft>
              <a:buSzPts val="1100"/>
              <a:buChar char="●"/>
            </a:pPr>
            <a:r>
              <a:rPr lang="en"/>
              <a:t>B6 - Jetblue</a:t>
            </a:r>
            <a:endParaRPr/>
          </a:p>
          <a:p>
            <a:pPr marL="457200" lvl="0" indent="-298450" algn="l" rtl="0">
              <a:spcBef>
                <a:spcPts val="0"/>
              </a:spcBef>
              <a:spcAft>
                <a:spcPts val="0"/>
              </a:spcAft>
              <a:buSzPts val="1100"/>
              <a:buChar char="●"/>
            </a:pPr>
            <a:r>
              <a:rPr lang="en"/>
              <a:t>Nk - Spirit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#average arrival_delays by airline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usdot/flight-delays#airlines.csv"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engineering.upside.com/applying-predictive-analytics-to-flight-delays-85413ca4939f" TargetMode="External"/><Relationship Id="rId4" Type="http://schemas.openxmlformats.org/officeDocument/2006/relationships/hyperlink" Target="https://arxiv.org/pdf/1903.06740.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787800" y="788800"/>
            <a:ext cx="7568400" cy="11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t>Predicting Upcoming Flight Delays</a:t>
            </a:r>
            <a:endParaRPr sz="4500"/>
          </a:p>
        </p:txBody>
      </p:sp>
      <p:sp>
        <p:nvSpPr>
          <p:cNvPr id="67" name="Google Shape;67;p13"/>
          <p:cNvSpPr txBox="1">
            <a:spLocks noGrp="1"/>
          </p:cNvSpPr>
          <p:nvPr>
            <p:ph type="subTitle" idx="1"/>
          </p:nvPr>
        </p:nvSpPr>
        <p:spPr>
          <a:xfrm>
            <a:off x="6153300" y="4109600"/>
            <a:ext cx="2990700" cy="135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accent1"/>
                </a:solidFill>
                <a:highlight>
                  <a:srgbClr val="FFFFFF"/>
                </a:highlight>
                <a:latin typeface="PT Sans Narrow"/>
                <a:ea typeface="PT Sans Narrow"/>
                <a:cs typeface="PT Sans Narrow"/>
                <a:sym typeface="PT Sans Narrow"/>
              </a:rPr>
              <a:t>Shalini Jain</a:t>
            </a:r>
            <a:endParaRPr sz="2000" b="1">
              <a:solidFill>
                <a:schemeClr val="accent1"/>
              </a:solidFill>
              <a:highlight>
                <a:srgbClr val="FFFFFF"/>
              </a:highlight>
              <a:latin typeface="PT Sans Narrow"/>
              <a:ea typeface="PT Sans Narrow"/>
              <a:cs typeface="PT Sans Narrow"/>
              <a:sym typeface="PT Sans Narrow"/>
            </a:endParaRPr>
          </a:p>
          <a:p>
            <a:pPr marL="0" lvl="0" indent="0" algn="ctr" rtl="0">
              <a:spcBef>
                <a:spcPts val="0"/>
              </a:spcBef>
              <a:spcAft>
                <a:spcPts val="0"/>
              </a:spcAft>
              <a:buNone/>
            </a:pPr>
            <a:r>
              <a:rPr lang="en" sz="2000" b="1">
                <a:solidFill>
                  <a:schemeClr val="accent1"/>
                </a:solidFill>
                <a:highlight>
                  <a:srgbClr val="FFFFFF"/>
                </a:highlight>
                <a:latin typeface="PT Sans Narrow"/>
                <a:ea typeface="PT Sans Narrow"/>
                <a:cs typeface="PT Sans Narrow"/>
                <a:sym typeface="PT Sans Narrow"/>
              </a:rPr>
              <a:t>DATA 606 - Delivery 2</a:t>
            </a:r>
            <a:endParaRPr sz="2000" b="1">
              <a:solidFill>
                <a:schemeClr val="accent1"/>
              </a:solidFill>
              <a:highlight>
                <a:srgbClr val="FFFFFF"/>
              </a:highlight>
              <a:latin typeface="PT Sans Narrow"/>
              <a:ea typeface="PT Sans Narrow"/>
              <a:cs typeface="PT Sans Narrow"/>
              <a:sym typeface="PT Sans Narrow"/>
            </a:endParaRPr>
          </a:p>
          <a:p>
            <a:pPr marL="0" lvl="0" indent="0" algn="ctr" rtl="0">
              <a:spcBef>
                <a:spcPts val="0"/>
              </a:spcBef>
              <a:spcAft>
                <a:spcPts val="0"/>
              </a:spcAft>
              <a:buNone/>
            </a:pPr>
            <a:endParaRPr sz="4500" b="1">
              <a:solidFill>
                <a:schemeClr val="accent1"/>
              </a:solidFill>
              <a:highlight>
                <a:srgbClr val="FFFFFF"/>
              </a:highlight>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Next Steps</a:t>
            </a:r>
            <a:endParaRPr sz="4800"/>
          </a:p>
        </p:txBody>
      </p:sp>
      <p:sp>
        <p:nvSpPr>
          <p:cNvPr id="128" name="Google Shape;128;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Finding the right weather dataset that will match my flights dataset</a:t>
            </a:r>
            <a:endParaRPr/>
          </a:p>
          <a:p>
            <a:pPr marL="457200" lvl="0" indent="-342900" algn="l" rtl="0">
              <a:spcBef>
                <a:spcPts val="0"/>
              </a:spcBef>
              <a:spcAft>
                <a:spcPts val="0"/>
              </a:spcAft>
              <a:buSzPts val="1800"/>
              <a:buChar char="●"/>
            </a:pPr>
            <a:r>
              <a:rPr lang="en"/>
              <a:t>Work on more visualizations with both datasets</a:t>
            </a:r>
            <a:endParaRPr/>
          </a:p>
          <a:p>
            <a:pPr marL="457200" lvl="0" indent="-342900" algn="l" rtl="0">
              <a:spcBef>
                <a:spcPts val="0"/>
              </a:spcBef>
              <a:spcAft>
                <a:spcPts val="0"/>
              </a:spcAft>
              <a:buSzPts val="1800"/>
              <a:buChar char="●"/>
            </a:pPr>
            <a:r>
              <a:rPr lang="en"/>
              <a:t>Delivery 3: </a:t>
            </a:r>
            <a:endParaRPr/>
          </a:p>
          <a:p>
            <a:pPr marL="914400" lvl="1" indent="-317500" algn="l" rtl="0">
              <a:spcBef>
                <a:spcPts val="0"/>
              </a:spcBef>
              <a:spcAft>
                <a:spcPts val="0"/>
              </a:spcAft>
              <a:buSzPts val="1400"/>
              <a:buChar char="○"/>
            </a:pPr>
            <a:r>
              <a:rPr lang="en"/>
              <a:t>Finalize data exploration stage</a:t>
            </a:r>
            <a:endParaRPr/>
          </a:p>
          <a:p>
            <a:pPr marL="914400" lvl="1" indent="-317500" algn="l" rtl="0">
              <a:spcBef>
                <a:spcPts val="0"/>
              </a:spcBef>
              <a:spcAft>
                <a:spcPts val="0"/>
              </a:spcAft>
              <a:buSzPts val="1400"/>
              <a:buChar char="○"/>
            </a:pPr>
            <a:r>
              <a:rPr lang="en"/>
              <a:t>Construct model </a:t>
            </a:r>
            <a:endParaRPr/>
          </a:p>
        </p:txBody>
      </p:sp>
      <p:pic>
        <p:nvPicPr>
          <p:cNvPr id="129" name="Google Shape;129;p22"/>
          <p:cNvPicPr preferRelativeResize="0"/>
          <p:nvPr/>
        </p:nvPicPr>
        <p:blipFill>
          <a:blip r:embed="rId3">
            <a:alphaModFix/>
          </a:blip>
          <a:stretch>
            <a:fillRect/>
          </a:stretch>
        </p:blipFill>
        <p:spPr>
          <a:xfrm>
            <a:off x="4571995" y="2158900"/>
            <a:ext cx="3984924" cy="271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Questions?</a:t>
            </a:r>
            <a:endParaRPr sz="4800"/>
          </a:p>
        </p:txBody>
      </p:sp>
      <p:sp>
        <p:nvSpPr>
          <p:cNvPr id="135" name="Google Shape;135;p23"/>
          <p:cNvSpPr txBox="1">
            <a:spLocks noGrp="1"/>
          </p:cNvSpPr>
          <p:nvPr>
            <p:ph type="body" idx="1"/>
          </p:nvPr>
        </p:nvSpPr>
        <p:spPr>
          <a:xfrm>
            <a:off x="311700" y="12663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Please contact me via email: </a:t>
            </a:r>
            <a:r>
              <a:rPr lang="en" b="1"/>
              <a:t>sjain3@umbc.edu</a:t>
            </a:r>
            <a:endParaRPr b="1"/>
          </a:p>
        </p:txBody>
      </p:sp>
      <p:pic>
        <p:nvPicPr>
          <p:cNvPr id="136" name="Google Shape;136;p23"/>
          <p:cNvPicPr preferRelativeResize="0"/>
          <p:nvPr/>
        </p:nvPicPr>
        <p:blipFill>
          <a:blip r:embed="rId3">
            <a:alphaModFix/>
          </a:blip>
          <a:stretch>
            <a:fillRect/>
          </a:stretch>
        </p:blipFill>
        <p:spPr>
          <a:xfrm>
            <a:off x="1484188" y="1835000"/>
            <a:ext cx="6175614" cy="2864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Resources</a:t>
            </a:r>
            <a:endParaRPr sz="4800"/>
          </a:p>
        </p:txBody>
      </p:sp>
      <p:sp>
        <p:nvSpPr>
          <p:cNvPr id="142" name="Google Shape;142;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u="sng">
                <a:solidFill>
                  <a:schemeClr val="hlink"/>
                </a:solidFill>
                <a:latin typeface="Arial"/>
                <a:ea typeface="Arial"/>
                <a:cs typeface="Arial"/>
                <a:sym typeface="Arial"/>
                <a:hlinkClick r:id="rId3"/>
              </a:rPr>
              <a:t>https://www.kaggle.com/usdot/flight-delays#airlines.csv</a:t>
            </a:r>
            <a:endParaRPr sz="2400"/>
          </a:p>
          <a:p>
            <a:pPr marL="457200" lvl="0" indent="-381000" algn="l" rtl="0">
              <a:spcBef>
                <a:spcPts val="0"/>
              </a:spcBef>
              <a:spcAft>
                <a:spcPts val="0"/>
              </a:spcAft>
              <a:buSzPts val="2400"/>
              <a:buChar char="●"/>
            </a:pPr>
            <a:r>
              <a:rPr lang="en" sz="2400" u="sng">
                <a:solidFill>
                  <a:schemeClr val="hlink"/>
                </a:solidFill>
                <a:latin typeface="Arial"/>
                <a:ea typeface="Arial"/>
                <a:cs typeface="Arial"/>
                <a:sym typeface="Arial"/>
                <a:hlinkClick r:id="rId4"/>
              </a:rPr>
              <a:t>https://arxiv.org/pdf/1903.06740.pdf</a:t>
            </a:r>
            <a:endParaRPr sz="2400"/>
          </a:p>
          <a:p>
            <a:pPr marL="457200" lvl="0" indent="-381000" algn="l" rtl="0">
              <a:spcBef>
                <a:spcPts val="0"/>
              </a:spcBef>
              <a:spcAft>
                <a:spcPts val="0"/>
              </a:spcAft>
              <a:buSzPts val="2400"/>
              <a:buChar char="●"/>
            </a:pPr>
            <a:r>
              <a:rPr lang="en" sz="2400" u="sng">
                <a:solidFill>
                  <a:schemeClr val="hlink"/>
                </a:solidFill>
                <a:latin typeface="Arial"/>
                <a:ea typeface="Arial"/>
                <a:cs typeface="Arial"/>
                <a:sym typeface="Arial"/>
                <a:hlinkClick r:id="rId5"/>
              </a:rPr>
              <a:t>https://engineering.upside.com/applying-predictive-analytics-to-flight-delays-85413ca4939f</a:t>
            </a:r>
            <a:endParaRPr sz="2400"/>
          </a:p>
          <a:p>
            <a:pPr marL="45720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Project Recap</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695D46"/>
                </a:solidFill>
              </a:rPr>
              <a:t>●To predict upcoming flight delays based on previous delays </a:t>
            </a:r>
            <a:endParaRPr>
              <a:solidFill>
                <a:srgbClr val="695D46"/>
              </a:solidFill>
            </a:endParaRPr>
          </a:p>
          <a:p>
            <a:pPr marL="0" lvl="0" indent="0" algn="l" rtl="0">
              <a:lnSpc>
                <a:spcPct val="115000"/>
              </a:lnSpc>
              <a:spcBef>
                <a:spcPts val="0"/>
              </a:spcBef>
              <a:spcAft>
                <a:spcPts val="0"/>
              </a:spcAft>
              <a:buNone/>
            </a:pPr>
            <a:r>
              <a:rPr lang="en">
                <a:solidFill>
                  <a:srgbClr val="695D46"/>
                </a:solidFill>
              </a:rPr>
              <a:t>●Help to prevent future delays</a:t>
            </a:r>
            <a:endParaRPr>
              <a:solidFill>
                <a:srgbClr val="695D46"/>
              </a:solidFill>
            </a:endParaRPr>
          </a:p>
          <a:p>
            <a:pPr marL="0" lvl="0" indent="0" algn="l" rtl="0">
              <a:lnSpc>
                <a:spcPct val="115000"/>
              </a:lnSpc>
              <a:spcBef>
                <a:spcPts val="0"/>
              </a:spcBef>
              <a:spcAft>
                <a:spcPts val="0"/>
              </a:spcAft>
              <a:buNone/>
            </a:pPr>
            <a:r>
              <a:rPr lang="en">
                <a:solidFill>
                  <a:srgbClr val="695D46"/>
                </a:solidFill>
              </a:rPr>
              <a:t>●Help consumers know which airlines/airports  to use and/or avoid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Delivery 2 Topics</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Project updates</a:t>
            </a:r>
            <a:endParaRPr/>
          </a:p>
          <a:p>
            <a:pPr marL="457200" lvl="0" indent="-342900" algn="l" rtl="0">
              <a:spcBef>
                <a:spcPts val="0"/>
              </a:spcBef>
              <a:spcAft>
                <a:spcPts val="0"/>
              </a:spcAft>
              <a:buSzPts val="1800"/>
              <a:buChar char="●"/>
            </a:pPr>
            <a:r>
              <a:rPr lang="en"/>
              <a:t>Literature and Industry Research</a:t>
            </a:r>
            <a:endParaRPr/>
          </a:p>
          <a:p>
            <a:pPr marL="457200" lvl="0" indent="-342900" algn="l" rtl="0">
              <a:spcBef>
                <a:spcPts val="0"/>
              </a:spcBef>
              <a:spcAft>
                <a:spcPts val="0"/>
              </a:spcAft>
              <a:buSzPts val="1800"/>
              <a:buChar char="●"/>
            </a:pPr>
            <a:r>
              <a:rPr lang="en"/>
              <a:t>Comparisons</a:t>
            </a:r>
            <a:endParaRPr/>
          </a:p>
          <a:p>
            <a:pPr marL="457200" lvl="0" indent="-342900" algn="l" rtl="0">
              <a:spcBef>
                <a:spcPts val="0"/>
              </a:spcBef>
              <a:spcAft>
                <a:spcPts val="0"/>
              </a:spcAft>
              <a:buSzPts val="1800"/>
              <a:buChar char="●"/>
            </a:pPr>
            <a:r>
              <a:rPr lang="en"/>
              <a:t>Data Cleansing/EDA/Visualizations</a:t>
            </a:r>
            <a:endParaRPr/>
          </a:p>
          <a:p>
            <a:pPr marL="457200" lvl="0" indent="-342900" algn="l" rtl="0">
              <a:spcBef>
                <a:spcPts val="0"/>
              </a:spcBef>
              <a:spcAft>
                <a:spcPts val="0"/>
              </a:spcAft>
              <a:buSzPts val="1800"/>
              <a:buChar char="●"/>
            </a:pPr>
            <a:r>
              <a:rPr lang="en"/>
              <a:t>Next Steps</a:t>
            </a:r>
            <a:endParaRPr/>
          </a:p>
        </p:txBody>
      </p:sp>
      <p:pic>
        <p:nvPicPr>
          <p:cNvPr id="80" name="Google Shape;80;p15"/>
          <p:cNvPicPr preferRelativeResize="0"/>
          <p:nvPr/>
        </p:nvPicPr>
        <p:blipFill>
          <a:blip r:embed="rId3">
            <a:alphaModFix/>
          </a:blip>
          <a:stretch>
            <a:fillRect/>
          </a:stretch>
        </p:blipFill>
        <p:spPr>
          <a:xfrm rot="-1060293">
            <a:off x="4869000" y="2354575"/>
            <a:ext cx="3035867" cy="2066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60950" y="207100"/>
            <a:ext cx="8222100" cy="15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Project Updates</a:t>
            </a:r>
            <a:endParaRPr/>
          </a:p>
        </p:txBody>
      </p:sp>
      <p:sp>
        <p:nvSpPr>
          <p:cNvPr id="86" name="Google Shape;86;p16"/>
          <p:cNvSpPr txBox="1">
            <a:spLocks noGrp="1"/>
          </p:cNvSpPr>
          <p:nvPr>
            <p:ph type="body" idx="1"/>
          </p:nvPr>
        </p:nvSpPr>
        <p:spPr>
          <a:xfrm>
            <a:off x="311700" y="1266325"/>
            <a:ext cx="7616100" cy="1506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Focus on weather induced delays</a:t>
            </a:r>
            <a:endParaRPr/>
          </a:p>
          <a:p>
            <a:pPr marL="457200" lvl="0" indent="-342900" algn="l" rtl="0">
              <a:spcBef>
                <a:spcPts val="0"/>
              </a:spcBef>
              <a:spcAft>
                <a:spcPts val="0"/>
              </a:spcAft>
              <a:buSzPts val="1800"/>
              <a:buChar char="●"/>
            </a:pPr>
            <a:r>
              <a:rPr lang="en"/>
              <a:t>Multiple algorithms instead of just one</a:t>
            </a:r>
            <a:endParaRPr/>
          </a:p>
        </p:txBody>
      </p:sp>
      <p:sp>
        <p:nvSpPr>
          <p:cNvPr id="87" name="Google Shape;87;p16"/>
          <p:cNvSpPr txBox="1"/>
          <p:nvPr/>
        </p:nvSpPr>
        <p:spPr>
          <a:xfrm>
            <a:off x="1201275" y="-502025"/>
            <a:ext cx="73440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88" name="Google Shape;88;p16"/>
          <p:cNvPicPr preferRelativeResize="0"/>
          <p:nvPr/>
        </p:nvPicPr>
        <p:blipFill>
          <a:blip r:embed="rId3">
            <a:alphaModFix/>
          </a:blip>
          <a:stretch>
            <a:fillRect/>
          </a:stretch>
        </p:blipFill>
        <p:spPr>
          <a:xfrm>
            <a:off x="5595050" y="2078450"/>
            <a:ext cx="2665250" cy="266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Why I Chose Weather Induced Delays</a:t>
            </a:r>
            <a:endParaRPr sz="4800"/>
          </a:p>
        </p:txBody>
      </p:sp>
      <p:sp>
        <p:nvSpPr>
          <p:cNvPr id="94" name="Google Shape;94;p17"/>
          <p:cNvSpPr txBox="1">
            <a:spLocks noGrp="1"/>
          </p:cNvSpPr>
          <p:nvPr>
            <p:ph type="body" idx="1"/>
          </p:nvPr>
        </p:nvSpPr>
        <p:spPr>
          <a:xfrm>
            <a:off x="4967075" y="1917925"/>
            <a:ext cx="3987300" cy="1769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18.56% of flight delays were weather induced</a:t>
            </a:r>
            <a:endParaRPr/>
          </a:p>
          <a:p>
            <a:pPr marL="457200" lvl="0" indent="-342900" algn="l" rtl="0">
              <a:spcBef>
                <a:spcPts val="0"/>
              </a:spcBef>
              <a:spcAft>
                <a:spcPts val="0"/>
              </a:spcAft>
              <a:buSzPts val="1800"/>
              <a:buChar char="●"/>
            </a:pPr>
            <a:r>
              <a:rPr lang="en"/>
              <a:t>Interesting to find datasets related to weather </a:t>
            </a:r>
            <a:endParaRPr/>
          </a:p>
          <a:p>
            <a:pPr marL="914400" lvl="1" indent="-317500" algn="l" rtl="0">
              <a:spcBef>
                <a:spcPts val="0"/>
              </a:spcBef>
              <a:spcAft>
                <a:spcPts val="0"/>
              </a:spcAft>
              <a:buSzPts val="1400"/>
              <a:buChar char="○"/>
            </a:pPr>
            <a:r>
              <a:rPr lang="en"/>
              <a:t>Historical and forecasted weather </a:t>
            </a:r>
            <a:endParaRPr/>
          </a:p>
          <a:p>
            <a:pPr marL="0" lvl="0" indent="0" algn="l" rtl="0">
              <a:spcBef>
                <a:spcPts val="1600"/>
              </a:spcBef>
              <a:spcAft>
                <a:spcPts val="1600"/>
              </a:spcAft>
              <a:buNone/>
            </a:pPr>
            <a:endParaRPr/>
          </a:p>
        </p:txBody>
      </p:sp>
      <p:pic>
        <p:nvPicPr>
          <p:cNvPr id="95" name="Google Shape;95;p17"/>
          <p:cNvPicPr preferRelativeResize="0"/>
          <p:nvPr/>
        </p:nvPicPr>
        <p:blipFill>
          <a:blip r:embed="rId3">
            <a:alphaModFix/>
          </a:blip>
          <a:stretch>
            <a:fillRect/>
          </a:stretch>
        </p:blipFill>
        <p:spPr>
          <a:xfrm>
            <a:off x="418375" y="1515150"/>
            <a:ext cx="4426550" cy="257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Literature and industry research/Outcomes</a:t>
            </a:r>
            <a:endParaRPr/>
          </a:p>
        </p:txBody>
      </p:sp>
      <p:sp>
        <p:nvSpPr>
          <p:cNvPr id="101" name="Google Shape;101;p18"/>
          <p:cNvSpPr txBox="1">
            <a:spLocks noGrp="1"/>
          </p:cNvSpPr>
          <p:nvPr>
            <p:ph type="body" idx="1"/>
          </p:nvPr>
        </p:nvSpPr>
        <p:spPr>
          <a:xfrm>
            <a:off x="311700" y="2105088"/>
            <a:ext cx="4260300" cy="168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Binary-classifier vs Multi-classifier </a:t>
            </a:r>
            <a:endParaRPr/>
          </a:p>
          <a:p>
            <a:pPr marL="457200" lvl="0" indent="-342900" algn="l" rtl="0">
              <a:spcBef>
                <a:spcPts val="0"/>
              </a:spcBef>
              <a:spcAft>
                <a:spcPts val="0"/>
              </a:spcAft>
              <a:buSzPts val="1800"/>
              <a:buChar char="●"/>
            </a:pPr>
            <a:r>
              <a:rPr lang="en"/>
              <a:t>Various types of delays</a:t>
            </a:r>
            <a:endParaRPr/>
          </a:p>
          <a:p>
            <a:pPr marL="457200" lvl="0" indent="-342900" algn="l" rtl="0">
              <a:spcBef>
                <a:spcPts val="0"/>
              </a:spcBef>
              <a:spcAft>
                <a:spcPts val="0"/>
              </a:spcAft>
              <a:buSzPts val="1800"/>
              <a:buChar char="●"/>
            </a:pPr>
            <a:r>
              <a:rPr lang="en"/>
              <a:t>Focus on only one Airline - AA</a:t>
            </a:r>
            <a:endParaRPr/>
          </a:p>
          <a:p>
            <a:pPr marL="457200" lvl="0" indent="-342900" algn="l" rtl="0">
              <a:spcBef>
                <a:spcPts val="0"/>
              </a:spcBef>
              <a:spcAft>
                <a:spcPts val="0"/>
              </a:spcAft>
              <a:buSzPts val="1800"/>
              <a:buChar char="●"/>
            </a:pPr>
            <a:r>
              <a:rPr lang="en"/>
              <a:t>Validation Accuracy was 85.73%</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2" name="Google Shape;102;p18"/>
          <p:cNvPicPr preferRelativeResize="0"/>
          <p:nvPr/>
        </p:nvPicPr>
        <p:blipFill>
          <a:blip r:embed="rId3">
            <a:alphaModFix/>
          </a:blip>
          <a:stretch>
            <a:fillRect/>
          </a:stretch>
        </p:blipFill>
        <p:spPr>
          <a:xfrm>
            <a:off x="4804675" y="1697213"/>
            <a:ext cx="3771900" cy="250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Comparisons</a:t>
            </a:r>
            <a:endParaRPr/>
          </a:p>
        </p:txBody>
      </p:sp>
      <p:sp>
        <p:nvSpPr>
          <p:cNvPr id="108" name="Google Shape;108;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Multi-class model</a:t>
            </a:r>
            <a:endParaRPr/>
          </a:p>
          <a:p>
            <a:pPr marL="457200" lvl="0" indent="-342900" algn="l" rtl="0">
              <a:spcBef>
                <a:spcPts val="0"/>
              </a:spcBef>
              <a:spcAft>
                <a:spcPts val="0"/>
              </a:spcAft>
              <a:buSzPts val="1800"/>
              <a:buChar char="●"/>
            </a:pPr>
            <a:r>
              <a:rPr lang="en"/>
              <a:t>Only Weather induced delays</a:t>
            </a:r>
            <a:endParaRPr/>
          </a:p>
          <a:p>
            <a:pPr marL="457200" lvl="0" indent="-342900" algn="l" rtl="0">
              <a:spcBef>
                <a:spcPts val="0"/>
              </a:spcBef>
              <a:spcAft>
                <a:spcPts val="0"/>
              </a:spcAft>
              <a:buSzPts val="1800"/>
              <a:buChar char="●"/>
            </a:pPr>
            <a:r>
              <a:rPr lang="en"/>
              <a:t>Focus is on 14 airlines  </a:t>
            </a:r>
            <a:endParaRPr/>
          </a:p>
        </p:txBody>
      </p:sp>
      <p:pic>
        <p:nvPicPr>
          <p:cNvPr id="109" name="Google Shape;109;p19"/>
          <p:cNvPicPr preferRelativeResize="0"/>
          <p:nvPr/>
        </p:nvPicPr>
        <p:blipFill>
          <a:blip r:embed="rId3">
            <a:alphaModFix/>
          </a:blip>
          <a:stretch>
            <a:fillRect/>
          </a:stretch>
        </p:blipFill>
        <p:spPr>
          <a:xfrm rot="825509">
            <a:off x="4335050" y="682775"/>
            <a:ext cx="3954174" cy="3954174"/>
          </a:xfrm>
          <a:prstGeom prst="rect">
            <a:avLst/>
          </a:prstGeom>
          <a:noFill/>
          <a:ln>
            <a:noFill/>
          </a:ln>
          <a:effectLst>
            <a:outerShdw blurRad="57150" dist="19050" dir="5400000" algn="bl" rotWithShape="0">
              <a:srgbClr val="000000">
                <a:alpha val="50000"/>
              </a:srgbClr>
            </a:outerShdw>
            <a:reflection stA="0" endPos="30000" dist="38100" dir="5400000" fadeDir="5400012"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EDA / Visualizations</a:t>
            </a:r>
            <a:r>
              <a:rPr lang="en"/>
              <a:t> </a:t>
            </a:r>
            <a:endParaRPr/>
          </a:p>
        </p:txBody>
      </p:sp>
      <p:sp>
        <p:nvSpPr>
          <p:cNvPr id="115" name="Google Shape;115;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Dropped rows which stated that flights were cancelled </a:t>
            </a:r>
            <a:endParaRPr/>
          </a:p>
          <a:p>
            <a:pPr marL="914400" lvl="1" indent="-317500" algn="l" rtl="0">
              <a:spcBef>
                <a:spcPts val="0"/>
              </a:spcBef>
              <a:spcAft>
                <a:spcPts val="0"/>
              </a:spcAft>
              <a:buSzPts val="1400"/>
              <a:buChar char="○"/>
            </a:pPr>
            <a:r>
              <a:rPr lang="en"/>
              <a:t>Dropped 89,884 rows</a:t>
            </a:r>
            <a:endParaRPr/>
          </a:p>
          <a:p>
            <a:pPr marL="457200" lvl="0" indent="-342900" algn="l" rtl="0">
              <a:spcBef>
                <a:spcPts val="0"/>
              </a:spcBef>
              <a:spcAft>
                <a:spcPts val="0"/>
              </a:spcAft>
              <a:buSzPts val="1800"/>
              <a:buChar char="●"/>
            </a:pPr>
            <a:r>
              <a:rPr lang="en"/>
              <a:t>Dropped Reason of cancellation </a:t>
            </a:r>
            <a:endParaRPr/>
          </a:p>
          <a:p>
            <a:pPr marL="457200" lvl="0" indent="-342900" algn="l" rtl="0">
              <a:spcBef>
                <a:spcPts val="0"/>
              </a:spcBef>
              <a:spcAft>
                <a:spcPts val="0"/>
              </a:spcAft>
              <a:buSzPts val="1800"/>
              <a:buChar char="●"/>
            </a:pPr>
            <a:r>
              <a:rPr lang="en"/>
              <a:t>Dropped columns with type of flight delays (except for weather_delays)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EDA / Visualizations</a:t>
            </a:r>
            <a:r>
              <a:rPr lang="en"/>
              <a:t> </a:t>
            </a:r>
            <a:endParaRPr/>
          </a:p>
        </p:txBody>
      </p:sp>
      <p:pic>
        <p:nvPicPr>
          <p:cNvPr id="121" name="Google Shape;121;p21"/>
          <p:cNvPicPr preferRelativeResize="0"/>
          <p:nvPr/>
        </p:nvPicPr>
        <p:blipFill>
          <a:blip r:embed="rId3">
            <a:alphaModFix/>
          </a:blip>
          <a:stretch>
            <a:fillRect/>
          </a:stretch>
        </p:blipFill>
        <p:spPr>
          <a:xfrm>
            <a:off x="311700" y="1740638"/>
            <a:ext cx="3973499" cy="2356950"/>
          </a:xfrm>
          <a:prstGeom prst="rect">
            <a:avLst/>
          </a:prstGeom>
          <a:noFill/>
          <a:ln>
            <a:noFill/>
          </a:ln>
        </p:spPr>
      </p:pic>
      <p:pic>
        <p:nvPicPr>
          <p:cNvPr id="122" name="Google Shape;122;p21"/>
          <p:cNvPicPr preferRelativeResize="0"/>
          <p:nvPr/>
        </p:nvPicPr>
        <p:blipFill>
          <a:blip r:embed="rId4">
            <a:alphaModFix/>
          </a:blip>
          <a:stretch>
            <a:fillRect/>
          </a:stretch>
        </p:blipFill>
        <p:spPr>
          <a:xfrm>
            <a:off x="4213099" y="1304825"/>
            <a:ext cx="4554001" cy="3228583"/>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699</Words>
  <Application>Microsoft Macintosh PowerPoint</Application>
  <PresentationFormat>On-screen Show (16:9)</PresentationFormat>
  <Paragraphs>66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Open Sans</vt:lpstr>
      <vt:lpstr>PT Sans Narrow</vt:lpstr>
      <vt:lpstr>Arial</vt:lpstr>
      <vt:lpstr>Tropic</vt:lpstr>
      <vt:lpstr>Predicting Upcoming Flight Delays</vt:lpstr>
      <vt:lpstr>Project Recap</vt:lpstr>
      <vt:lpstr>Delivery 2 Topics</vt:lpstr>
      <vt:lpstr>Project Updates</vt:lpstr>
      <vt:lpstr>Why I Chose Weather Induced Delays</vt:lpstr>
      <vt:lpstr>Literature and industry research/Outcomes</vt:lpstr>
      <vt:lpstr>Comparisons</vt:lpstr>
      <vt:lpstr>EDA / Visualizations </vt:lpstr>
      <vt:lpstr>EDA / Visualizations </vt:lpstr>
      <vt:lpstr>Next Steps</vt:lpstr>
      <vt:lpstr>Questions?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Upcoming Flight Delays</dc:title>
  <cp:lastModifiedBy>Shalini Jain</cp:lastModifiedBy>
  <cp:revision>1</cp:revision>
  <dcterms:modified xsi:type="dcterms:W3CDTF">2020-03-02T00:44:22Z</dcterms:modified>
</cp:coreProperties>
</file>