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0" r:id="rId4"/>
    <p:sldId id="259" r:id="rId5"/>
    <p:sldId id="261" r:id="rId6"/>
    <p:sldId id="257" r:id="rId7"/>
    <p:sldId id="263" r:id="rId8"/>
    <p:sldId id="264" r:id="rId9"/>
    <p:sldId id="265" r:id="rId10"/>
    <p:sldId id="266" r:id="rId11"/>
    <p:sldId id="267" r:id="rId12"/>
    <p:sldId id="268" r:id="rId13"/>
    <p:sldId id="269" r:id="rId14"/>
    <p:sldId id="270" r:id="rId15"/>
    <p:sldId id="258"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CB938C4-50FC-4090-A346-66FE2A6753E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52F47D8-9FF1-4D23-9143-C4FD5E95115A}">
      <dgm:prSet/>
      <dgm:spPr/>
      <dgm:t>
        <a:bodyPr/>
        <a:lstStyle/>
        <a:p>
          <a:r>
            <a:rPr lang="en-US"/>
            <a:t>Hardware Environment</a:t>
          </a:r>
        </a:p>
      </dgm:t>
    </dgm:pt>
    <dgm:pt modelId="{2EC6B960-666A-4FD4-A2AE-CC099732A139}" type="parTrans" cxnId="{820D7985-A073-4331-88C9-E5628D60188F}">
      <dgm:prSet/>
      <dgm:spPr/>
      <dgm:t>
        <a:bodyPr/>
        <a:lstStyle/>
        <a:p>
          <a:endParaRPr lang="en-US"/>
        </a:p>
      </dgm:t>
    </dgm:pt>
    <dgm:pt modelId="{60857093-1A71-43EB-AD37-D3A114811FA3}" type="sibTrans" cxnId="{820D7985-A073-4331-88C9-E5628D60188F}">
      <dgm:prSet/>
      <dgm:spPr/>
      <dgm:t>
        <a:bodyPr/>
        <a:lstStyle/>
        <a:p>
          <a:endParaRPr lang="en-US"/>
        </a:p>
      </dgm:t>
    </dgm:pt>
    <dgm:pt modelId="{0DEF8C54-D0F6-453E-99B3-00ED4379E60D}">
      <dgm:prSet/>
      <dgm:spPr/>
      <dgm:t>
        <a:bodyPr/>
        <a:lstStyle/>
        <a:p>
          <a:r>
            <a:rPr lang="en-US"/>
            <a:t>WiFi Module</a:t>
          </a:r>
        </a:p>
      </dgm:t>
    </dgm:pt>
    <dgm:pt modelId="{1D71A123-AA9B-4150-8928-0798E314BE6B}" type="parTrans" cxnId="{D227B20C-021E-4959-A7AE-4DF2345799AA}">
      <dgm:prSet/>
      <dgm:spPr/>
      <dgm:t>
        <a:bodyPr/>
        <a:lstStyle/>
        <a:p>
          <a:endParaRPr lang="en-US"/>
        </a:p>
      </dgm:t>
    </dgm:pt>
    <dgm:pt modelId="{9CCA0E2D-4598-4879-81CA-5381A80CF4E8}" type="sibTrans" cxnId="{D227B20C-021E-4959-A7AE-4DF2345799AA}">
      <dgm:prSet/>
      <dgm:spPr/>
      <dgm:t>
        <a:bodyPr/>
        <a:lstStyle/>
        <a:p>
          <a:endParaRPr lang="en-US"/>
        </a:p>
      </dgm:t>
    </dgm:pt>
    <dgm:pt modelId="{E9153204-03BD-40DA-B819-8424785A626F}">
      <dgm:prSet/>
      <dgm:spPr/>
      <dgm:t>
        <a:bodyPr/>
        <a:lstStyle/>
        <a:p>
          <a:r>
            <a:rPr lang="en-US" dirty="0"/>
            <a:t>Inserting query parameter from Arduino to Database</a:t>
          </a:r>
        </a:p>
      </dgm:t>
    </dgm:pt>
    <dgm:pt modelId="{C158784A-28D2-43A4-8C41-47EB78F46D9F}" type="parTrans" cxnId="{3CE3C4EE-1132-4BBC-8758-A17DCBAD0D8B}">
      <dgm:prSet/>
      <dgm:spPr/>
      <dgm:t>
        <a:bodyPr/>
        <a:lstStyle/>
        <a:p>
          <a:endParaRPr lang="en-US"/>
        </a:p>
      </dgm:t>
    </dgm:pt>
    <dgm:pt modelId="{89620094-708F-45F7-A3D0-CFB0B3E2434D}" type="sibTrans" cxnId="{3CE3C4EE-1132-4BBC-8758-A17DCBAD0D8B}">
      <dgm:prSet/>
      <dgm:spPr/>
      <dgm:t>
        <a:bodyPr/>
        <a:lstStyle/>
        <a:p>
          <a:endParaRPr lang="en-US"/>
        </a:p>
      </dgm:t>
    </dgm:pt>
    <dgm:pt modelId="{41D23881-4960-4657-85CD-5AC9B34C163A}">
      <dgm:prSet/>
      <dgm:spPr/>
      <dgm:t>
        <a:bodyPr/>
        <a:lstStyle/>
        <a:p>
          <a:r>
            <a:rPr lang="en-US"/>
            <a:t>Database Connectivity</a:t>
          </a:r>
        </a:p>
      </dgm:t>
    </dgm:pt>
    <dgm:pt modelId="{4B49BB3F-7CCC-4350-8E1B-E46F22A87C50}" type="parTrans" cxnId="{232F79CE-4144-4F73-8FD2-7F6DF99F7630}">
      <dgm:prSet/>
      <dgm:spPr/>
      <dgm:t>
        <a:bodyPr/>
        <a:lstStyle/>
        <a:p>
          <a:endParaRPr lang="en-US"/>
        </a:p>
      </dgm:t>
    </dgm:pt>
    <dgm:pt modelId="{8B5D1031-A9E0-48FA-9EFE-E4893B8260F1}" type="sibTrans" cxnId="{232F79CE-4144-4F73-8FD2-7F6DF99F7630}">
      <dgm:prSet/>
      <dgm:spPr/>
      <dgm:t>
        <a:bodyPr/>
        <a:lstStyle/>
        <a:p>
          <a:endParaRPr lang="en-US"/>
        </a:p>
      </dgm:t>
    </dgm:pt>
    <dgm:pt modelId="{9437133E-0911-441B-8DB8-67C805DDF203}" type="pres">
      <dgm:prSet presAssocID="{0CB938C4-50FC-4090-A346-66FE2A6753ED}" presName="root" presStyleCnt="0">
        <dgm:presLayoutVars>
          <dgm:dir/>
          <dgm:resizeHandles val="exact"/>
        </dgm:presLayoutVars>
      </dgm:prSet>
      <dgm:spPr/>
    </dgm:pt>
    <dgm:pt modelId="{03425E90-5CF0-4EB8-B548-B128C1D7071A}" type="pres">
      <dgm:prSet presAssocID="{C52F47D8-9FF1-4D23-9143-C4FD5E95115A}" presName="compNode" presStyleCnt="0"/>
      <dgm:spPr/>
    </dgm:pt>
    <dgm:pt modelId="{85D6D2E2-AB85-4C14-9836-3E5B17DA2D03}" type="pres">
      <dgm:prSet presAssocID="{C52F47D8-9FF1-4D23-9143-C4FD5E95115A}" presName="bgRect" presStyleLbl="bgShp" presStyleIdx="0" presStyleCnt="4"/>
      <dgm:spPr/>
    </dgm:pt>
    <dgm:pt modelId="{98CE32D6-C4F9-495F-87F8-C124EEAC979D}" type="pres">
      <dgm:prSet presAssocID="{C52F47D8-9FF1-4D23-9143-C4FD5E9511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39AEFFB2-2D43-4E35-91D5-60A942A9D4C1}" type="pres">
      <dgm:prSet presAssocID="{C52F47D8-9FF1-4D23-9143-C4FD5E95115A}" presName="spaceRect" presStyleCnt="0"/>
      <dgm:spPr/>
    </dgm:pt>
    <dgm:pt modelId="{58D41C37-DCA6-4228-B8C5-245DEF6B9791}" type="pres">
      <dgm:prSet presAssocID="{C52F47D8-9FF1-4D23-9143-C4FD5E95115A}" presName="parTx" presStyleLbl="revTx" presStyleIdx="0" presStyleCnt="4">
        <dgm:presLayoutVars>
          <dgm:chMax val="0"/>
          <dgm:chPref val="0"/>
        </dgm:presLayoutVars>
      </dgm:prSet>
      <dgm:spPr/>
    </dgm:pt>
    <dgm:pt modelId="{565C1DEE-0EE3-4D97-B5C8-78F2B4099C12}" type="pres">
      <dgm:prSet presAssocID="{60857093-1A71-43EB-AD37-D3A114811FA3}" presName="sibTrans" presStyleCnt="0"/>
      <dgm:spPr/>
    </dgm:pt>
    <dgm:pt modelId="{4026AA8B-0C0B-45B7-B9AD-50B98CDDADCE}" type="pres">
      <dgm:prSet presAssocID="{0DEF8C54-D0F6-453E-99B3-00ED4379E60D}" presName="compNode" presStyleCnt="0"/>
      <dgm:spPr/>
    </dgm:pt>
    <dgm:pt modelId="{B524577D-5352-4547-869F-097D4797F79D}" type="pres">
      <dgm:prSet presAssocID="{0DEF8C54-D0F6-453E-99B3-00ED4379E60D}" presName="bgRect" presStyleLbl="bgShp" presStyleIdx="1" presStyleCnt="4"/>
      <dgm:spPr/>
    </dgm:pt>
    <dgm:pt modelId="{91086F56-7C2B-45F4-8073-81815B433284}" type="pres">
      <dgm:prSet presAssocID="{0DEF8C54-D0F6-453E-99B3-00ED4379E60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Fi"/>
        </a:ext>
      </dgm:extLst>
    </dgm:pt>
    <dgm:pt modelId="{2B8AB35D-8CBD-4C4B-A9E6-25B77F71B9F8}" type="pres">
      <dgm:prSet presAssocID="{0DEF8C54-D0F6-453E-99B3-00ED4379E60D}" presName="spaceRect" presStyleCnt="0"/>
      <dgm:spPr/>
    </dgm:pt>
    <dgm:pt modelId="{2C33B7CE-8013-4387-B1C3-CD313AE28D97}" type="pres">
      <dgm:prSet presAssocID="{0DEF8C54-D0F6-453E-99B3-00ED4379E60D}" presName="parTx" presStyleLbl="revTx" presStyleIdx="1" presStyleCnt="4">
        <dgm:presLayoutVars>
          <dgm:chMax val="0"/>
          <dgm:chPref val="0"/>
        </dgm:presLayoutVars>
      </dgm:prSet>
      <dgm:spPr/>
    </dgm:pt>
    <dgm:pt modelId="{4982A40E-1674-4201-9FA8-352B0CA87F95}" type="pres">
      <dgm:prSet presAssocID="{9CCA0E2D-4598-4879-81CA-5381A80CF4E8}" presName="sibTrans" presStyleCnt="0"/>
      <dgm:spPr/>
    </dgm:pt>
    <dgm:pt modelId="{4CF44453-2E04-4CC9-ABBE-95FE4702EB7B}" type="pres">
      <dgm:prSet presAssocID="{E9153204-03BD-40DA-B819-8424785A626F}" presName="compNode" presStyleCnt="0"/>
      <dgm:spPr/>
    </dgm:pt>
    <dgm:pt modelId="{9E46AAA5-F844-4B26-A256-8D7039B92893}" type="pres">
      <dgm:prSet presAssocID="{E9153204-03BD-40DA-B819-8424785A626F}" presName="bgRect" presStyleLbl="bgShp" presStyleIdx="2" presStyleCnt="4"/>
      <dgm:spPr/>
    </dgm:pt>
    <dgm:pt modelId="{882E6881-FB83-4349-B585-6A2F3DADC0CC}" type="pres">
      <dgm:prSet presAssocID="{E9153204-03BD-40DA-B819-8424785A62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56FA27D8-70DB-4C94-AD8D-7A2EF798BE15}" type="pres">
      <dgm:prSet presAssocID="{E9153204-03BD-40DA-B819-8424785A626F}" presName="spaceRect" presStyleCnt="0"/>
      <dgm:spPr/>
    </dgm:pt>
    <dgm:pt modelId="{A10A8B82-2128-4BDB-9C50-5AA050820B2D}" type="pres">
      <dgm:prSet presAssocID="{E9153204-03BD-40DA-B819-8424785A626F}" presName="parTx" presStyleLbl="revTx" presStyleIdx="2" presStyleCnt="4">
        <dgm:presLayoutVars>
          <dgm:chMax val="0"/>
          <dgm:chPref val="0"/>
        </dgm:presLayoutVars>
      </dgm:prSet>
      <dgm:spPr/>
    </dgm:pt>
    <dgm:pt modelId="{D1412452-539F-442B-A557-5AA1B297B647}" type="pres">
      <dgm:prSet presAssocID="{89620094-708F-45F7-A3D0-CFB0B3E2434D}" presName="sibTrans" presStyleCnt="0"/>
      <dgm:spPr/>
    </dgm:pt>
    <dgm:pt modelId="{6A6F136F-8CF7-4D42-B969-E0C4DDCC2F2E}" type="pres">
      <dgm:prSet presAssocID="{41D23881-4960-4657-85CD-5AC9B34C163A}" presName="compNode" presStyleCnt="0"/>
      <dgm:spPr/>
    </dgm:pt>
    <dgm:pt modelId="{47DC87AD-9673-4604-89FA-E168DD0C977D}" type="pres">
      <dgm:prSet presAssocID="{41D23881-4960-4657-85CD-5AC9B34C163A}" presName="bgRect" presStyleLbl="bgShp" presStyleIdx="3" presStyleCnt="4"/>
      <dgm:spPr/>
    </dgm:pt>
    <dgm:pt modelId="{EA84DF25-AD8A-4BC2-B6E6-86B0D6E282A2}" type="pres">
      <dgm:prSet presAssocID="{41D23881-4960-4657-85CD-5AC9B34C16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EDECC188-B476-44A5-B042-A75410F00171}" type="pres">
      <dgm:prSet presAssocID="{41D23881-4960-4657-85CD-5AC9B34C163A}" presName="spaceRect" presStyleCnt="0"/>
      <dgm:spPr/>
    </dgm:pt>
    <dgm:pt modelId="{1D9D4EED-38A1-4897-8EED-96CD6B0743D8}" type="pres">
      <dgm:prSet presAssocID="{41D23881-4960-4657-85CD-5AC9B34C163A}" presName="parTx" presStyleLbl="revTx" presStyleIdx="3" presStyleCnt="4">
        <dgm:presLayoutVars>
          <dgm:chMax val="0"/>
          <dgm:chPref val="0"/>
        </dgm:presLayoutVars>
      </dgm:prSet>
      <dgm:spPr/>
    </dgm:pt>
  </dgm:ptLst>
  <dgm:cxnLst>
    <dgm:cxn modelId="{D227B20C-021E-4959-A7AE-4DF2345799AA}" srcId="{0CB938C4-50FC-4090-A346-66FE2A6753ED}" destId="{0DEF8C54-D0F6-453E-99B3-00ED4379E60D}" srcOrd="1" destOrd="0" parTransId="{1D71A123-AA9B-4150-8928-0798E314BE6B}" sibTransId="{9CCA0E2D-4598-4879-81CA-5381A80CF4E8}"/>
    <dgm:cxn modelId="{B8675C48-7CED-4C9D-8C42-C4D600ACB693}" type="presOf" srcId="{E9153204-03BD-40DA-B819-8424785A626F}" destId="{A10A8B82-2128-4BDB-9C50-5AA050820B2D}" srcOrd="0" destOrd="0" presId="urn:microsoft.com/office/officeart/2018/2/layout/IconVerticalSolidList"/>
    <dgm:cxn modelId="{820D7985-A073-4331-88C9-E5628D60188F}" srcId="{0CB938C4-50FC-4090-A346-66FE2A6753ED}" destId="{C52F47D8-9FF1-4D23-9143-C4FD5E95115A}" srcOrd="0" destOrd="0" parTransId="{2EC6B960-666A-4FD4-A2AE-CC099732A139}" sibTransId="{60857093-1A71-43EB-AD37-D3A114811FA3}"/>
    <dgm:cxn modelId="{16F0F593-4E5A-4FFC-935F-B0A5AA828F19}" type="presOf" srcId="{0DEF8C54-D0F6-453E-99B3-00ED4379E60D}" destId="{2C33B7CE-8013-4387-B1C3-CD313AE28D97}" srcOrd="0" destOrd="0" presId="urn:microsoft.com/office/officeart/2018/2/layout/IconVerticalSolidList"/>
    <dgm:cxn modelId="{8FD78CC8-6486-422F-B62F-BA56C4F00254}" type="presOf" srcId="{C52F47D8-9FF1-4D23-9143-C4FD5E95115A}" destId="{58D41C37-DCA6-4228-B8C5-245DEF6B9791}" srcOrd="0" destOrd="0" presId="urn:microsoft.com/office/officeart/2018/2/layout/IconVerticalSolidList"/>
    <dgm:cxn modelId="{232F79CE-4144-4F73-8FD2-7F6DF99F7630}" srcId="{0CB938C4-50FC-4090-A346-66FE2A6753ED}" destId="{41D23881-4960-4657-85CD-5AC9B34C163A}" srcOrd="3" destOrd="0" parTransId="{4B49BB3F-7CCC-4350-8E1B-E46F22A87C50}" sibTransId="{8B5D1031-A9E0-48FA-9EFE-E4893B8260F1}"/>
    <dgm:cxn modelId="{198C96E4-A1AB-4BBC-9E1F-3B7463CCC928}" type="presOf" srcId="{0CB938C4-50FC-4090-A346-66FE2A6753ED}" destId="{9437133E-0911-441B-8DB8-67C805DDF203}" srcOrd="0" destOrd="0" presId="urn:microsoft.com/office/officeart/2018/2/layout/IconVerticalSolidList"/>
    <dgm:cxn modelId="{3CE3C4EE-1132-4BBC-8758-A17DCBAD0D8B}" srcId="{0CB938C4-50FC-4090-A346-66FE2A6753ED}" destId="{E9153204-03BD-40DA-B819-8424785A626F}" srcOrd="2" destOrd="0" parTransId="{C158784A-28D2-43A4-8C41-47EB78F46D9F}" sibTransId="{89620094-708F-45F7-A3D0-CFB0B3E2434D}"/>
    <dgm:cxn modelId="{F62A67F4-05C6-43C9-9871-A29CAA339541}" type="presOf" srcId="{41D23881-4960-4657-85CD-5AC9B34C163A}" destId="{1D9D4EED-38A1-4897-8EED-96CD6B0743D8}" srcOrd="0" destOrd="0" presId="urn:microsoft.com/office/officeart/2018/2/layout/IconVerticalSolidList"/>
    <dgm:cxn modelId="{9E894E16-E1A6-4B33-9875-985D3C24290E}" type="presParOf" srcId="{9437133E-0911-441B-8DB8-67C805DDF203}" destId="{03425E90-5CF0-4EB8-B548-B128C1D7071A}" srcOrd="0" destOrd="0" presId="urn:microsoft.com/office/officeart/2018/2/layout/IconVerticalSolidList"/>
    <dgm:cxn modelId="{9C94F770-38BD-4D99-9C48-9C46A1974741}" type="presParOf" srcId="{03425E90-5CF0-4EB8-B548-B128C1D7071A}" destId="{85D6D2E2-AB85-4C14-9836-3E5B17DA2D03}" srcOrd="0" destOrd="0" presId="urn:microsoft.com/office/officeart/2018/2/layout/IconVerticalSolidList"/>
    <dgm:cxn modelId="{65B7347A-EAD5-44D6-92D2-D324502BF24E}" type="presParOf" srcId="{03425E90-5CF0-4EB8-B548-B128C1D7071A}" destId="{98CE32D6-C4F9-495F-87F8-C124EEAC979D}" srcOrd="1" destOrd="0" presId="urn:microsoft.com/office/officeart/2018/2/layout/IconVerticalSolidList"/>
    <dgm:cxn modelId="{906268BC-1566-4528-98DF-890EB636DAF1}" type="presParOf" srcId="{03425E90-5CF0-4EB8-B548-B128C1D7071A}" destId="{39AEFFB2-2D43-4E35-91D5-60A942A9D4C1}" srcOrd="2" destOrd="0" presId="urn:microsoft.com/office/officeart/2018/2/layout/IconVerticalSolidList"/>
    <dgm:cxn modelId="{C4F73AC4-1AE6-4865-B382-B916A4DB4CB5}" type="presParOf" srcId="{03425E90-5CF0-4EB8-B548-B128C1D7071A}" destId="{58D41C37-DCA6-4228-B8C5-245DEF6B9791}" srcOrd="3" destOrd="0" presId="urn:microsoft.com/office/officeart/2018/2/layout/IconVerticalSolidList"/>
    <dgm:cxn modelId="{E87C75D1-8B12-4D2A-9FC0-0D016F28EE24}" type="presParOf" srcId="{9437133E-0911-441B-8DB8-67C805DDF203}" destId="{565C1DEE-0EE3-4D97-B5C8-78F2B4099C12}" srcOrd="1" destOrd="0" presId="urn:microsoft.com/office/officeart/2018/2/layout/IconVerticalSolidList"/>
    <dgm:cxn modelId="{2C18F6A3-16F2-4833-984A-3594E80CB429}" type="presParOf" srcId="{9437133E-0911-441B-8DB8-67C805DDF203}" destId="{4026AA8B-0C0B-45B7-B9AD-50B98CDDADCE}" srcOrd="2" destOrd="0" presId="urn:microsoft.com/office/officeart/2018/2/layout/IconVerticalSolidList"/>
    <dgm:cxn modelId="{7F5B4DF2-DB9E-4CC8-BA63-C45B3D7E3206}" type="presParOf" srcId="{4026AA8B-0C0B-45B7-B9AD-50B98CDDADCE}" destId="{B524577D-5352-4547-869F-097D4797F79D}" srcOrd="0" destOrd="0" presId="urn:microsoft.com/office/officeart/2018/2/layout/IconVerticalSolidList"/>
    <dgm:cxn modelId="{67365B9C-D1A7-4B17-9168-D17A7CA08638}" type="presParOf" srcId="{4026AA8B-0C0B-45B7-B9AD-50B98CDDADCE}" destId="{91086F56-7C2B-45F4-8073-81815B433284}" srcOrd="1" destOrd="0" presId="urn:microsoft.com/office/officeart/2018/2/layout/IconVerticalSolidList"/>
    <dgm:cxn modelId="{37EBA2A3-3DED-4E96-908C-FB63CF825C57}" type="presParOf" srcId="{4026AA8B-0C0B-45B7-B9AD-50B98CDDADCE}" destId="{2B8AB35D-8CBD-4C4B-A9E6-25B77F71B9F8}" srcOrd="2" destOrd="0" presId="urn:microsoft.com/office/officeart/2018/2/layout/IconVerticalSolidList"/>
    <dgm:cxn modelId="{B1360A61-389E-413F-968B-C712C1866CA6}" type="presParOf" srcId="{4026AA8B-0C0B-45B7-B9AD-50B98CDDADCE}" destId="{2C33B7CE-8013-4387-B1C3-CD313AE28D97}" srcOrd="3" destOrd="0" presId="urn:microsoft.com/office/officeart/2018/2/layout/IconVerticalSolidList"/>
    <dgm:cxn modelId="{850148AA-D9F7-474B-908B-3CB9FAD4760A}" type="presParOf" srcId="{9437133E-0911-441B-8DB8-67C805DDF203}" destId="{4982A40E-1674-4201-9FA8-352B0CA87F95}" srcOrd="3" destOrd="0" presId="urn:microsoft.com/office/officeart/2018/2/layout/IconVerticalSolidList"/>
    <dgm:cxn modelId="{909EEBB3-F70F-4340-A471-A955C87E3855}" type="presParOf" srcId="{9437133E-0911-441B-8DB8-67C805DDF203}" destId="{4CF44453-2E04-4CC9-ABBE-95FE4702EB7B}" srcOrd="4" destOrd="0" presId="urn:microsoft.com/office/officeart/2018/2/layout/IconVerticalSolidList"/>
    <dgm:cxn modelId="{551360F8-4C96-4DB4-8AA0-5731C97B31B5}" type="presParOf" srcId="{4CF44453-2E04-4CC9-ABBE-95FE4702EB7B}" destId="{9E46AAA5-F844-4B26-A256-8D7039B92893}" srcOrd="0" destOrd="0" presId="urn:microsoft.com/office/officeart/2018/2/layout/IconVerticalSolidList"/>
    <dgm:cxn modelId="{9760B693-94B1-433F-B4CC-DC3CB0828449}" type="presParOf" srcId="{4CF44453-2E04-4CC9-ABBE-95FE4702EB7B}" destId="{882E6881-FB83-4349-B585-6A2F3DADC0CC}" srcOrd="1" destOrd="0" presId="urn:microsoft.com/office/officeart/2018/2/layout/IconVerticalSolidList"/>
    <dgm:cxn modelId="{E91851CC-C6EE-491C-9829-9E094AE816FA}" type="presParOf" srcId="{4CF44453-2E04-4CC9-ABBE-95FE4702EB7B}" destId="{56FA27D8-70DB-4C94-AD8D-7A2EF798BE15}" srcOrd="2" destOrd="0" presId="urn:microsoft.com/office/officeart/2018/2/layout/IconVerticalSolidList"/>
    <dgm:cxn modelId="{8633E1B8-A85F-4F08-B93B-4C9DBF592A03}" type="presParOf" srcId="{4CF44453-2E04-4CC9-ABBE-95FE4702EB7B}" destId="{A10A8B82-2128-4BDB-9C50-5AA050820B2D}" srcOrd="3" destOrd="0" presId="urn:microsoft.com/office/officeart/2018/2/layout/IconVerticalSolidList"/>
    <dgm:cxn modelId="{D3FD3B21-F70D-4A88-8F34-74463F3F719C}" type="presParOf" srcId="{9437133E-0911-441B-8DB8-67C805DDF203}" destId="{D1412452-539F-442B-A557-5AA1B297B647}" srcOrd="5" destOrd="0" presId="urn:microsoft.com/office/officeart/2018/2/layout/IconVerticalSolidList"/>
    <dgm:cxn modelId="{E9DFF831-23F4-41A0-9D41-15C45DDDBA4B}" type="presParOf" srcId="{9437133E-0911-441B-8DB8-67C805DDF203}" destId="{6A6F136F-8CF7-4D42-B969-E0C4DDCC2F2E}" srcOrd="6" destOrd="0" presId="urn:microsoft.com/office/officeart/2018/2/layout/IconVerticalSolidList"/>
    <dgm:cxn modelId="{0C5946E5-6EF9-4D42-ABA4-B8B3759F6DE3}" type="presParOf" srcId="{6A6F136F-8CF7-4D42-B969-E0C4DDCC2F2E}" destId="{47DC87AD-9673-4604-89FA-E168DD0C977D}" srcOrd="0" destOrd="0" presId="urn:microsoft.com/office/officeart/2018/2/layout/IconVerticalSolidList"/>
    <dgm:cxn modelId="{99F5736D-061A-49CE-B580-DD5914A6CFD5}" type="presParOf" srcId="{6A6F136F-8CF7-4D42-B969-E0C4DDCC2F2E}" destId="{EA84DF25-AD8A-4BC2-B6E6-86B0D6E282A2}" srcOrd="1" destOrd="0" presId="urn:microsoft.com/office/officeart/2018/2/layout/IconVerticalSolidList"/>
    <dgm:cxn modelId="{246A8CBA-3552-4F7E-A42A-DFF81284B567}" type="presParOf" srcId="{6A6F136F-8CF7-4D42-B969-E0C4DDCC2F2E}" destId="{EDECC188-B476-44A5-B042-A75410F00171}" srcOrd="2" destOrd="0" presId="urn:microsoft.com/office/officeart/2018/2/layout/IconVerticalSolidList"/>
    <dgm:cxn modelId="{F739C325-6682-4F9C-9530-CBB112526CE1}" type="presParOf" srcId="{6A6F136F-8CF7-4D42-B969-E0C4DDCC2F2E}" destId="{1D9D4EED-38A1-4897-8EED-96CD6B0743D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6D2E2-AB85-4C14-9836-3E5B17DA2D03}">
      <dsp:nvSpPr>
        <dsp:cNvPr id="0" name=""/>
        <dsp:cNvSpPr/>
      </dsp:nvSpPr>
      <dsp:spPr>
        <a:xfrm>
          <a:off x="0" y="2001"/>
          <a:ext cx="6692813" cy="101456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CE32D6-C4F9-495F-87F8-C124EEAC979D}">
      <dsp:nvSpPr>
        <dsp:cNvPr id="0" name=""/>
        <dsp:cNvSpPr/>
      </dsp:nvSpPr>
      <dsp:spPr>
        <a:xfrm>
          <a:off x="306906" y="230279"/>
          <a:ext cx="558011" cy="558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D41C37-DCA6-4228-B8C5-245DEF6B9791}">
      <dsp:nvSpPr>
        <dsp:cNvPr id="0" name=""/>
        <dsp:cNvSpPr/>
      </dsp:nvSpPr>
      <dsp:spPr>
        <a:xfrm>
          <a:off x="1171823" y="2001"/>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US" sz="2200" kern="1200"/>
            <a:t>Hardware Environment</a:t>
          </a:r>
        </a:p>
      </dsp:txBody>
      <dsp:txXfrm>
        <a:off x="1171823" y="2001"/>
        <a:ext cx="5520990" cy="1014565"/>
      </dsp:txXfrm>
    </dsp:sp>
    <dsp:sp modelId="{B524577D-5352-4547-869F-097D4797F79D}">
      <dsp:nvSpPr>
        <dsp:cNvPr id="0" name=""/>
        <dsp:cNvSpPr/>
      </dsp:nvSpPr>
      <dsp:spPr>
        <a:xfrm>
          <a:off x="0" y="1270208"/>
          <a:ext cx="6692813" cy="101456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086F56-7C2B-45F4-8073-81815B433284}">
      <dsp:nvSpPr>
        <dsp:cNvPr id="0" name=""/>
        <dsp:cNvSpPr/>
      </dsp:nvSpPr>
      <dsp:spPr>
        <a:xfrm>
          <a:off x="306906" y="1498486"/>
          <a:ext cx="558011" cy="558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33B7CE-8013-4387-B1C3-CD313AE28D97}">
      <dsp:nvSpPr>
        <dsp:cNvPr id="0" name=""/>
        <dsp:cNvSpPr/>
      </dsp:nvSpPr>
      <dsp:spPr>
        <a:xfrm>
          <a:off x="1171823" y="1270208"/>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US" sz="2200" kern="1200"/>
            <a:t>WiFi Module</a:t>
          </a:r>
        </a:p>
      </dsp:txBody>
      <dsp:txXfrm>
        <a:off x="1171823" y="1270208"/>
        <a:ext cx="5520990" cy="1014565"/>
      </dsp:txXfrm>
    </dsp:sp>
    <dsp:sp modelId="{9E46AAA5-F844-4B26-A256-8D7039B92893}">
      <dsp:nvSpPr>
        <dsp:cNvPr id="0" name=""/>
        <dsp:cNvSpPr/>
      </dsp:nvSpPr>
      <dsp:spPr>
        <a:xfrm>
          <a:off x="0" y="2538415"/>
          <a:ext cx="6692813" cy="101456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2E6881-FB83-4349-B585-6A2F3DADC0CC}">
      <dsp:nvSpPr>
        <dsp:cNvPr id="0" name=""/>
        <dsp:cNvSpPr/>
      </dsp:nvSpPr>
      <dsp:spPr>
        <a:xfrm>
          <a:off x="306906" y="2766692"/>
          <a:ext cx="558011" cy="5580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0A8B82-2128-4BDB-9C50-5AA050820B2D}">
      <dsp:nvSpPr>
        <dsp:cNvPr id="0" name=""/>
        <dsp:cNvSpPr/>
      </dsp:nvSpPr>
      <dsp:spPr>
        <a:xfrm>
          <a:off x="1171823" y="2538415"/>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US" sz="2200" kern="1200" dirty="0"/>
            <a:t>Inserting query parameter from Arduino to Database</a:t>
          </a:r>
        </a:p>
      </dsp:txBody>
      <dsp:txXfrm>
        <a:off x="1171823" y="2538415"/>
        <a:ext cx="5520990" cy="1014565"/>
      </dsp:txXfrm>
    </dsp:sp>
    <dsp:sp modelId="{47DC87AD-9673-4604-89FA-E168DD0C977D}">
      <dsp:nvSpPr>
        <dsp:cNvPr id="0" name=""/>
        <dsp:cNvSpPr/>
      </dsp:nvSpPr>
      <dsp:spPr>
        <a:xfrm>
          <a:off x="0" y="3806622"/>
          <a:ext cx="6692813" cy="101456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84DF25-AD8A-4BC2-B6E6-86B0D6E282A2}">
      <dsp:nvSpPr>
        <dsp:cNvPr id="0" name=""/>
        <dsp:cNvSpPr/>
      </dsp:nvSpPr>
      <dsp:spPr>
        <a:xfrm>
          <a:off x="306906" y="4034899"/>
          <a:ext cx="558011" cy="5580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9D4EED-38A1-4897-8EED-96CD6B0743D8}">
      <dsp:nvSpPr>
        <dsp:cNvPr id="0" name=""/>
        <dsp:cNvSpPr/>
      </dsp:nvSpPr>
      <dsp:spPr>
        <a:xfrm>
          <a:off x="1171823" y="3806622"/>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US" sz="2200" kern="1200"/>
            <a:t>Database Connectivity</a:t>
          </a:r>
        </a:p>
      </dsp:txBody>
      <dsp:txXfrm>
        <a:off x="1171823" y="3806622"/>
        <a:ext cx="5520990" cy="10145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24E60-5F67-4C25-91E1-8E5E1F1AB052}"/>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Pollution Monitoring System</a:t>
            </a:r>
          </a:p>
        </p:txBody>
      </p:sp>
      <p:sp>
        <p:nvSpPr>
          <p:cNvPr id="3" name="Subtitle 2">
            <a:extLst>
              <a:ext uri="{FF2B5EF4-FFF2-40B4-BE49-F238E27FC236}">
                <a16:creationId xmlns:a16="http://schemas.microsoft.com/office/drawing/2014/main" id="{5D8D7F78-6A9C-4E67-834F-C33D4F4C7091}"/>
              </a:ext>
            </a:extLst>
          </p:cNvPr>
          <p:cNvSpPr>
            <a:spLocks noGrp="1"/>
          </p:cNvSpPr>
          <p:nvPr>
            <p:ph type="subTitle" idx="1"/>
          </p:nvPr>
        </p:nvSpPr>
        <p:spPr>
          <a:xfrm>
            <a:off x="4456386" y="3962087"/>
            <a:ext cx="6476850" cy="1305237"/>
          </a:xfrm>
        </p:spPr>
        <p:txBody>
          <a:bodyPr>
            <a:normAutofit lnSpcReduction="10000"/>
          </a:bodyPr>
          <a:lstStyle/>
          <a:p>
            <a:pPr algn="l">
              <a:lnSpc>
                <a:spcPct val="90000"/>
              </a:lnSpc>
            </a:pPr>
            <a:r>
              <a:rPr lang="en-US" sz="1600" b="1" dirty="0">
                <a:solidFill>
                  <a:schemeClr val="tx1">
                    <a:alpha val="70000"/>
                  </a:schemeClr>
                </a:solidFill>
              </a:rPr>
              <a:t>Team Members</a:t>
            </a:r>
          </a:p>
          <a:p>
            <a:pPr algn="l">
              <a:lnSpc>
                <a:spcPct val="90000"/>
              </a:lnSpc>
            </a:pPr>
            <a:r>
              <a:rPr lang="en-US" sz="1600" b="1" dirty="0">
                <a:solidFill>
                  <a:schemeClr val="tx1">
                    <a:alpha val="70000"/>
                  </a:schemeClr>
                </a:solidFill>
              </a:rPr>
              <a:t>Shrey Jain</a:t>
            </a:r>
          </a:p>
          <a:p>
            <a:pPr algn="l">
              <a:lnSpc>
                <a:spcPct val="90000"/>
              </a:lnSpc>
            </a:pPr>
            <a:r>
              <a:rPr lang="en-US" sz="1600" b="1" dirty="0">
                <a:solidFill>
                  <a:schemeClr val="tx1">
                    <a:alpha val="70000"/>
                  </a:schemeClr>
                </a:solidFill>
              </a:rPr>
              <a:t>Riya </a:t>
            </a:r>
            <a:r>
              <a:rPr lang="en-US" sz="1600" b="1" dirty="0" err="1">
                <a:solidFill>
                  <a:schemeClr val="tx1">
                    <a:alpha val="70000"/>
                  </a:schemeClr>
                </a:solidFill>
              </a:rPr>
              <a:t>Lotlikar</a:t>
            </a:r>
            <a:endParaRPr lang="en-US" sz="1600" b="1" dirty="0">
              <a:solidFill>
                <a:schemeClr val="tx1">
                  <a:alpha val="70000"/>
                </a:schemeClr>
              </a:solidFill>
            </a:endParaRPr>
          </a:p>
          <a:p>
            <a:pPr algn="l">
              <a:lnSpc>
                <a:spcPct val="90000"/>
              </a:lnSpc>
            </a:pPr>
            <a:r>
              <a:rPr lang="en-US" sz="1600" b="1" dirty="0" err="1">
                <a:solidFill>
                  <a:schemeClr val="tx1">
                    <a:alpha val="70000"/>
                  </a:schemeClr>
                </a:solidFill>
              </a:rPr>
              <a:t>Snehal</a:t>
            </a:r>
            <a:r>
              <a:rPr lang="en-US" sz="1600" b="1" dirty="0">
                <a:solidFill>
                  <a:schemeClr val="tx1">
                    <a:alpha val="70000"/>
                  </a:schemeClr>
                </a:solidFill>
              </a:rPr>
              <a:t> </a:t>
            </a:r>
            <a:r>
              <a:rPr lang="en-US" sz="1600" b="1" dirty="0" err="1">
                <a:solidFill>
                  <a:schemeClr val="tx1">
                    <a:alpha val="70000"/>
                  </a:schemeClr>
                </a:solidFill>
              </a:rPr>
              <a:t>Ahire</a:t>
            </a:r>
            <a:endParaRPr lang="en-US" sz="1600" b="1" dirty="0">
              <a:solidFill>
                <a:schemeClr val="tx1">
                  <a:alpha val="70000"/>
                </a:schemeClr>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67287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3B1B-0A82-4977-AE35-454360DAA1C1}"/>
              </a:ext>
            </a:extLst>
          </p:cNvPr>
          <p:cNvSpPr>
            <a:spLocks noGrp="1"/>
          </p:cNvSpPr>
          <p:nvPr>
            <p:ph type="title"/>
          </p:nvPr>
        </p:nvSpPr>
        <p:spPr/>
        <p:txBody>
          <a:bodyPr/>
          <a:lstStyle/>
          <a:p>
            <a:r>
              <a:rPr lang="en-US" dirty="0"/>
              <a:t>Circuit Design</a:t>
            </a:r>
          </a:p>
        </p:txBody>
      </p:sp>
      <p:sp>
        <p:nvSpPr>
          <p:cNvPr id="3" name="Content Placeholder 2">
            <a:extLst>
              <a:ext uri="{FF2B5EF4-FFF2-40B4-BE49-F238E27FC236}">
                <a16:creationId xmlns:a16="http://schemas.microsoft.com/office/drawing/2014/main" id="{47234F64-9DD4-432A-B1B7-4F9A3F1F8C28}"/>
              </a:ext>
            </a:extLst>
          </p:cNvPr>
          <p:cNvSpPr>
            <a:spLocks noGrp="1"/>
          </p:cNvSpPr>
          <p:nvPr>
            <p:ph idx="1"/>
          </p:nvPr>
        </p:nvSpPr>
        <p:spPr/>
        <p:txBody>
          <a:bodyPr/>
          <a:lstStyle/>
          <a:p>
            <a:endParaRPr lang="en-US" dirty="0"/>
          </a:p>
        </p:txBody>
      </p:sp>
      <p:pic>
        <p:nvPicPr>
          <p:cNvPr id="4" name="Picture 3" descr="C:\Users\Sneha\Downloads\WhatsApp Image 2018-04-09 at 10.44.09.jpeg">
            <a:extLst>
              <a:ext uri="{FF2B5EF4-FFF2-40B4-BE49-F238E27FC236}">
                <a16:creationId xmlns:a16="http://schemas.microsoft.com/office/drawing/2014/main" id="{9B71FD1A-D7D0-4310-BCF6-5CA5536A7323}"/>
              </a:ext>
            </a:extLst>
          </p:cNvPr>
          <p:cNvPicPr/>
          <p:nvPr/>
        </p:nvPicPr>
        <p:blipFill rotWithShape="1">
          <a:blip r:embed="rId2" cstate="print">
            <a:extLst>
              <a:ext uri="{28A0092B-C50C-407E-A947-70E740481C1C}">
                <a14:useLocalDpi xmlns:a14="http://schemas.microsoft.com/office/drawing/2010/main" val="0"/>
              </a:ext>
            </a:extLst>
          </a:blip>
          <a:srcRect b="11676"/>
          <a:stretch/>
        </p:blipFill>
        <p:spPr bwMode="auto">
          <a:xfrm>
            <a:off x="2177858" y="1718627"/>
            <a:ext cx="5595620" cy="46154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370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5DBE-1CD7-46BB-ADB8-346DFA43AB59}"/>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20D0DCFE-8FFB-4C13-A419-FE5DEFC01A11}"/>
              </a:ext>
            </a:extLst>
          </p:cNvPr>
          <p:cNvSpPr>
            <a:spLocks noGrp="1"/>
          </p:cNvSpPr>
          <p:nvPr>
            <p:ph idx="1"/>
          </p:nvPr>
        </p:nvSpPr>
        <p:spPr/>
        <p:txBody>
          <a:bodyPr/>
          <a:lstStyle/>
          <a:p>
            <a:r>
              <a:rPr lang="en-US" dirty="0"/>
              <a:t>The main aim is to develop a kit which will be installed in the required location for monitoring</a:t>
            </a:r>
          </a:p>
          <a:p>
            <a:r>
              <a:rPr lang="en-US" dirty="0"/>
              <a:t>The kit will basically include Arduino, on which all the sensors will configured and Wi-Fi module for data transfer</a:t>
            </a:r>
          </a:p>
          <a:p>
            <a:r>
              <a:rPr lang="en-US" dirty="0"/>
              <a:t>Collect the respective pollution readings after certain time interval</a:t>
            </a:r>
          </a:p>
          <a:p>
            <a:r>
              <a:rPr lang="en-US" dirty="0"/>
              <a:t>Readings from all the kits will be recorded and saved into the database at the server end</a:t>
            </a:r>
          </a:p>
        </p:txBody>
      </p:sp>
    </p:spTree>
    <p:extLst>
      <p:ext uri="{BB962C8B-B14F-4D97-AF65-F5344CB8AC3E}">
        <p14:creationId xmlns:p14="http://schemas.microsoft.com/office/powerpoint/2010/main" val="316831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D6FC-C076-49D5-812E-7D0EE18AD2CE}"/>
              </a:ext>
            </a:extLst>
          </p:cNvPr>
          <p:cNvSpPr>
            <a:spLocks noGrp="1"/>
          </p:cNvSpPr>
          <p:nvPr>
            <p:ph type="title"/>
          </p:nvPr>
        </p:nvSpPr>
        <p:spPr/>
        <p:txBody>
          <a:bodyPr/>
          <a:lstStyle/>
          <a:p>
            <a:r>
              <a:rPr lang="en-US" dirty="0"/>
              <a:t>Test Case 1 Sound Sensor</a:t>
            </a:r>
          </a:p>
        </p:txBody>
      </p:sp>
      <p:pic>
        <p:nvPicPr>
          <p:cNvPr id="5" name="Content Placeholder 4">
            <a:extLst>
              <a:ext uri="{FF2B5EF4-FFF2-40B4-BE49-F238E27FC236}">
                <a16:creationId xmlns:a16="http://schemas.microsoft.com/office/drawing/2014/main" id="{C584829C-2962-4682-A343-25050F065959}"/>
              </a:ext>
            </a:extLst>
          </p:cNvPr>
          <p:cNvPicPr>
            <a:picLocks noGrp="1" noChangeAspect="1"/>
          </p:cNvPicPr>
          <p:nvPr>
            <p:ph idx="1"/>
          </p:nvPr>
        </p:nvPicPr>
        <p:blipFill>
          <a:blip r:embed="rId2"/>
          <a:stretch>
            <a:fillRect/>
          </a:stretch>
        </p:blipFill>
        <p:spPr>
          <a:xfrm>
            <a:off x="5911841" y="3473374"/>
            <a:ext cx="3047999" cy="2403834"/>
          </a:xfrm>
          <a:prstGeom prst="rect">
            <a:avLst/>
          </a:prstGeom>
        </p:spPr>
      </p:pic>
      <p:pic>
        <p:nvPicPr>
          <p:cNvPr id="4" name="Picture 3">
            <a:extLst>
              <a:ext uri="{FF2B5EF4-FFF2-40B4-BE49-F238E27FC236}">
                <a16:creationId xmlns:a16="http://schemas.microsoft.com/office/drawing/2014/main" id="{B315BD3B-1FE2-4D02-A295-80D79AF06D07}"/>
              </a:ext>
            </a:extLst>
          </p:cNvPr>
          <p:cNvPicPr>
            <a:picLocks noChangeAspect="1"/>
          </p:cNvPicPr>
          <p:nvPr/>
        </p:nvPicPr>
        <p:blipFill>
          <a:blip r:embed="rId3"/>
          <a:stretch>
            <a:fillRect/>
          </a:stretch>
        </p:blipFill>
        <p:spPr>
          <a:xfrm>
            <a:off x="5911841" y="1522380"/>
            <a:ext cx="3589723" cy="1730299"/>
          </a:xfrm>
          <a:prstGeom prst="rect">
            <a:avLst/>
          </a:prstGeom>
        </p:spPr>
      </p:pic>
      <p:sp>
        <p:nvSpPr>
          <p:cNvPr id="7" name="Rectangle 6">
            <a:extLst>
              <a:ext uri="{FF2B5EF4-FFF2-40B4-BE49-F238E27FC236}">
                <a16:creationId xmlns:a16="http://schemas.microsoft.com/office/drawing/2014/main" id="{C2B53DA2-E6B2-4182-8F8E-1A031A634E66}"/>
              </a:ext>
            </a:extLst>
          </p:cNvPr>
          <p:cNvSpPr/>
          <p:nvPr/>
        </p:nvSpPr>
        <p:spPr>
          <a:xfrm>
            <a:off x="5762625" y="2638425"/>
            <a:ext cx="1543050" cy="614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52B1665-6835-4E56-8A89-D59F5F614C5D}"/>
              </a:ext>
            </a:extLst>
          </p:cNvPr>
          <p:cNvSpPr txBox="1"/>
          <p:nvPr/>
        </p:nvSpPr>
        <p:spPr>
          <a:xfrm>
            <a:off x="838200" y="1743075"/>
            <a:ext cx="5572125"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Normal Taps near the sensor generated fluctuation in values</a:t>
            </a:r>
          </a:p>
          <a:p>
            <a:pPr marL="285750" indent="-285750">
              <a:buFont typeface="Wingdings" panose="05000000000000000000" pitchFamily="2" charset="2"/>
              <a:buChar char="Ø"/>
            </a:pPr>
            <a:r>
              <a:rPr lang="en-US" dirty="0"/>
              <a:t>Sound Sensor before tapping : 264</a:t>
            </a:r>
          </a:p>
          <a:p>
            <a:pPr marL="285750" indent="-285750">
              <a:buFont typeface="Wingdings" panose="05000000000000000000" pitchFamily="2" charset="2"/>
              <a:buChar char="Ø"/>
            </a:pPr>
            <a:r>
              <a:rPr lang="en-US" dirty="0"/>
              <a:t>Sound Sensor after tapping : 274</a:t>
            </a:r>
          </a:p>
        </p:txBody>
      </p:sp>
      <p:sp>
        <p:nvSpPr>
          <p:cNvPr id="8" name="Rectangle 7">
            <a:extLst>
              <a:ext uri="{FF2B5EF4-FFF2-40B4-BE49-F238E27FC236}">
                <a16:creationId xmlns:a16="http://schemas.microsoft.com/office/drawing/2014/main" id="{2A24F87C-BB0F-46CD-8575-FC49F4B3722F}"/>
              </a:ext>
            </a:extLst>
          </p:cNvPr>
          <p:cNvSpPr/>
          <p:nvPr/>
        </p:nvSpPr>
        <p:spPr>
          <a:xfrm>
            <a:off x="5762625" y="5334000"/>
            <a:ext cx="1543050" cy="614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969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8B5C-9DE5-453C-B277-C52A874F942C}"/>
              </a:ext>
            </a:extLst>
          </p:cNvPr>
          <p:cNvSpPr>
            <a:spLocks noGrp="1"/>
          </p:cNvSpPr>
          <p:nvPr>
            <p:ph type="title"/>
          </p:nvPr>
        </p:nvSpPr>
        <p:spPr/>
        <p:txBody>
          <a:bodyPr/>
          <a:lstStyle/>
          <a:p>
            <a:r>
              <a:rPr lang="en-US" dirty="0"/>
              <a:t>Test Case 2 Gas Sensor</a:t>
            </a:r>
          </a:p>
        </p:txBody>
      </p:sp>
      <p:pic>
        <p:nvPicPr>
          <p:cNvPr id="4" name="Picture 3">
            <a:extLst>
              <a:ext uri="{FF2B5EF4-FFF2-40B4-BE49-F238E27FC236}">
                <a16:creationId xmlns:a16="http://schemas.microsoft.com/office/drawing/2014/main" id="{3E9E8C7D-AF11-4D1A-A9A9-488495DE477F}"/>
              </a:ext>
            </a:extLst>
          </p:cNvPr>
          <p:cNvPicPr>
            <a:picLocks noChangeAspect="1"/>
          </p:cNvPicPr>
          <p:nvPr/>
        </p:nvPicPr>
        <p:blipFill rotWithShape="1">
          <a:blip r:embed="rId2"/>
          <a:srcRect r="48140" b="20864"/>
          <a:stretch/>
        </p:blipFill>
        <p:spPr>
          <a:xfrm>
            <a:off x="5658903" y="1652069"/>
            <a:ext cx="3887592" cy="1776932"/>
          </a:xfrm>
          <a:prstGeom prst="rect">
            <a:avLst/>
          </a:prstGeom>
        </p:spPr>
      </p:pic>
      <p:sp>
        <p:nvSpPr>
          <p:cNvPr id="7" name="Content Placeholder 6">
            <a:extLst>
              <a:ext uri="{FF2B5EF4-FFF2-40B4-BE49-F238E27FC236}">
                <a16:creationId xmlns:a16="http://schemas.microsoft.com/office/drawing/2014/main" id="{E1D18825-149C-4777-8F43-63D5BD0C00DF}"/>
              </a:ext>
            </a:extLst>
          </p:cNvPr>
          <p:cNvSpPr>
            <a:spLocks noGrp="1"/>
          </p:cNvSpPr>
          <p:nvPr>
            <p:ph idx="1"/>
          </p:nvPr>
        </p:nvSpPr>
        <p:spPr/>
        <p:txBody>
          <a:bodyPr/>
          <a:lstStyle/>
          <a:p>
            <a:r>
              <a:rPr lang="en-US" dirty="0"/>
              <a:t>Gas Sensor senses Smokes, Alcohol</a:t>
            </a:r>
          </a:p>
          <a:p>
            <a:r>
              <a:rPr lang="en-US" dirty="0"/>
              <a:t>Tested the sensor with burned paper smoke</a:t>
            </a:r>
          </a:p>
          <a:p>
            <a:r>
              <a:rPr lang="en-US" dirty="0"/>
              <a:t>The values drastically changed from </a:t>
            </a:r>
          </a:p>
          <a:p>
            <a:pPr marL="0" indent="0">
              <a:buNone/>
            </a:pPr>
            <a:r>
              <a:rPr lang="en-US" dirty="0"/>
              <a:t>     108 to 250</a:t>
            </a:r>
          </a:p>
        </p:txBody>
      </p:sp>
      <p:pic>
        <p:nvPicPr>
          <p:cNvPr id="9" name="Picture 8">
            <a:extLst>
              <a:ext uri="{FF2B5EF4-FFF2-40B4-BE49-F238E27FC236}">
                <a16:creationId xmlns:a16="http://schemas.microsoft.com/office/drawing/2014/main" id="{ABD71953-0526-420C-9F23-6107F25A18F1}"/>
              </a:ext>
            </a:extLst>
          </p:cNvPr>
          <p:cNvPicPr>
            <a:picLocks noChangeAspect="1"/>
          </p:cNvPicPr>
          <p:nvPr/>
        </p:nvPicPr>
        <p:blipFill>
          <a:blip r:embed="rId3"/>
          <a:stretch>
            <a:fillRect/>
          </a:stretch>
        </p:blipFill>
        <p:spPr>
          <a:xfrm>
            <a:off x="5644086" y="4100975"/>
            <a:ext cx="3788812" cy="1452100"/>
          </a:xfrm>
          <a:prstGeom prst="rect">
            <a:avLst/>
          </a:prstGeom>
        </p:spPr>
      </p:pic>
      <p:sp>
        <p:nvSpPr>
          <p:cNvPr id="10" name="Rectangle 9">
            <a:extLst>
              <a:ext uri="{FF2B5EF4-FFF2-40B4-BE49-F238E27FC236}">
                <a16:creationId xmlns:a16="http://schemas.microsoft.com/office/drawing/2014/main" id="{CCFF0A47-A1BA-4F01-8B40-C9E248400C75}"/>
              </a:ext>
            </a:extLst>
          </p:cNvPr>
          <p:cNvSpPr/>
          <p:nvPr/>
        </p:nvSpPr>
        <p:spPr>
          <a:xfrm>
            <a:off x="5400675" y="2904396"/>
            <a:ext cx="1390650" cy="4996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74E803-5253-4488-B98C-A54C829D5DB5}"/>
              </a:ext>
            </a:extLst>
          </p:cNvPr>
          <p:cNvSpPr/>
          <p:nvPr/>
        </p:nvSpPr>
        <p:spPr>
          <a:xfrm>
            <a:off x="5382678" y="4591677"/>
            <a:ext cx="1543050" cy="614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5994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46856-F916-4886-8D63-F56DC8FECC56}"/>
              </a:ext>
            </a:extLst>
          </p:cNvPr>
          <p:cNvSpPr>
            <a:spLocks noGrp="1"/>
          </p:cNvSpPr>
          <p:nvPr>
            <p:ph type="title"/>
          </p:nvPr>
        </p:nvSpPr>
        <p:spPr/>
        <p:txBody>
          <a:bodyPr/>
          <a:lstStyle/>
          <a:p>
            <a:r>
              <a:rPr lang="en-US" dirty="0"/>
              <a:t>Test Case 3 pH Sensor</a:t>
            </a:r>
          </a:p>
        </p:txBody>
      </p:sp>
      <p:pic>
        <p:nvPicPr>
          <p:cNvPr id="6" name="Content Placeholder 5">
            <a:extLst>
              <a:ext uri="{FF2B5EF4-FFF2-40B4-BE49-F238E27FC236}">
                <a16:creationId xmlns:a16="http://schemas.microsoft.com/office/drawing/2014/main" id="{050A0A7D-54B1-4AC2-9A25-469F161D7F14}"/>
              </a:ext>
            </a:extLst>
          </p:cNvPr>
          <p:cNvPicPr>
            <a:picLocks noGrp="1" noChangeAspect="1"/>
          </p:cNvPicPr>
          <p:nvPr>
            <p:ph idx="1"/>
          </p:nvPr>
        </p:nvPicPr>
        <p:blipFill>
          <a:blip r:embed="rId2"/>
          <a:stretch>
            <a:fillRect/>
          </a:stretch>
        </p:blipFill>
        <p:spPr>
          <a:xfrm>
            <a:off x="6547418" y="2762250"/>
            <a:ext cx="2025754" cy="1930499"/>
          </a:xfrm>
          <a:prstGeom prst="rect">
            <a:avLst/>
          </a:prstGeom>
        </p:spPr>
      </p:pic>
      <p:pic>
        <p:nvPicPr>
          <p:cNvPr id="5" name="Picture 4">
            <a:extLst>
              <a:ext uri="{FF2B5EF4-FFF2-40B4-BE49-F238E27FC236}">
                <a16:creationId xmlns:a16="http://schemas.microsoft.com/office/drawing/2014/main" id="{A71DCB68-825E-4ECE-A08B-EC5838D675A3}"/>
              </a:ext>
            </a:extLst>
          </p:cNvPr>
          <p:cNvPicPr>
            <a:picLocks noChangeAspect="1"/>
          </p:cNvPicPr>
          <p:nvPr/>
        </p:nvPicPr>
        <p:blipFill>
          <a:blip r:embed="rId3"/>
          <a:stretch>
            <a:fillRect/>
          </a:stretch>
        </p:blipFill>
        <p:spPr>
          <a:xfrm>
            <a:off x="6547418" y="793700"/>
            <a:ext cx="2597283" cy="1930499"/>
          </a:xfrm>
          <a:prstGeom prst="rect">
            <a:avLst/>
          </a:prstGeom>
        </p:spPr>
      </p:pic>
      <p:pic>
        <p:nvPicPr>
          <p:cNvPr id="7" name="Picture 6">
            <a:extLst>
              <a:ext uri="{FF2B5EF4-FFF2-40B4-BE49-F238E27FC236}">
                <a16:creationId xmlns:a16="http://schemas.microsoft.com/office/drawing/2014/main" id="{762D16A4-504A-41F2-8DF1-7D2D41FE73AC}"/>
              </a:ext>
            </a:extLst>
          </p:cNvPr>
          <p:cNvPicPr>
            <a:picLocks noChangeAspect="1"/>
          </p:cNvPicPr>
          <p:nvPr/>
        </p:nvPicPr>
        <p:blipFill>
          <a:blip r:embed="rId4"/>
          <a:stretch>
            <a:fillRect/>
          </a:stretch>
        </p:blipFill>
        <p:spPr>
          <a:xfrm>
            <a:off x="6547418" y="4692749"/>
            <a:ext cx="2216264" cy="1968601"/>
          </a:xfrm>
          <a:prstGeom prst="rect">
            <a:avLst/>
          </a:prstGeom>
        </p:spPr>
      </p:pic>
      <p:sp>
        <p:nvSpPr>
          <p:cNvPr id="8" name="TextBox 7">
            <a:extLst>
              <a:ext uri="{FF2B5EF4-FFF2-40B4-BE49-F238E27FC236}">
                <a16:creationId xmlns:a16="http://schemas.microsoft.com/office/drawing/2014/main" id="{36D407BB-E2C7-41AC-BEDA-A5F9D2A1FEB0}"/>
              </a:ext>
            </a:extLst>
          </p:cNvPr>
          <p:cNvSpPr txBox="1"/>
          <p:nvPr/>
        </p:nvSpPr>
        <p:spPr>
          <a:xfrm>
            <a:off x="677334" y="1524000"/>
            <a:ext cx="4967249" cy="32778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The pH sensor was tested separately</a:t>
            </a:r>
          </a:p>
          <a:p>
            <a:pPr marL="285750" indent="-285750">
              <a:lnSpc>
                <a:spcPct val="150000"/>
              </a:lnSpc>
              <a:buFont typeface="Wingdings" panose="05000000000000000000" pitchFamily="2" charset="2"/>
              <a:buChar char="Ø"/>
            </a:pPr>
            <a:r>
              <a:rPr lang="en-US" dirty="0"/>
              <a:t>First Result was produced from testing normal water, were pH value was around 7</a:t>
            </a:r>
          </a:p>
          <a:p>
            <a:pPr marL="285750" indent="-285750">
              <a:lnSpc>
                <a:spcPct val="150000"/>
              </a:lnSpc>
              <a:buFont typeface="Wingdings" panose="05000000000000000000" pitchFamily="2" charset="2"/>
              <a:buChar char="Ø"/>
            </a:pPr>
            <a:r>
              <a:rPr lang="en-US" dirty="0"/>
              <a:t>The Second result was produced from testing Milk, pH value around 6.50</a:t>
            </a:r>
          </a:p>
          <a:p>
            <a:pPr marL="285750" indent="-285750">
              <a:lnSpc>
                <a:spcPct val="150000"/>
              </a:lnSpc>
              <a:buFont typeface="Wingdings" panose="05000000000000000000" pitchFamily="2" charset="2"/>
              <a:buChar char="Ø"/>
            </a:pPr>
            <a:r>
              <a:rPr lang="en-US" dirty="0"/>
              <a:t>The Third result was from testing Coke giving pH value around 4.30</a:t>
            </a:r>
          </a:p>
          <a:p>
            <a:endParaRPr lang="en-US" dirty="0"/>
          </a:p>
        </p:txBody>
      </p:sp>
      <p:pic>
        <p:nvPicPr>
          <p:cNvPr id="2050" name="Picture 2" descr="Image result for glass of water">
            <a:extLst>
              <a:ext uri="{FF2B5EF4-FFF2-40B4-BE49-F238E27FC236}">
                <a16:creationId xmlns:a16="http://schemas.microsoft.com/office/drawing/2014/main" id="{E3134919-8F45-4372-A4A7-4249629C1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4583" y="1362050"/>
            <a:ext cx="826090" cy="1136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milk">
            <a:extLst>
              <a:ext uri="{FF2B5EF4-FFF2-40B4-BE49-F238E27FC236}">
                <a16:creationId xmlns:a16="http://schemas.microsoft.com/office/drawing/2014/main" id="{6AC44C87-DDA3-4037-9CED-2CBC571309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8463" y="3347720"/>
            <a:ext cx="972210" cy="97221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oke">
            <a:extLst>
              <a:ext uri="{FF2B5EF4-FFF2-40B4-BE49-F238E27FC236}">
                <a16:creationId xmlns:a16="http://schemas.microsoft.com/office/drawing/2014/main" id="{6E2E15F0-50AB-496A-99A0-84A76EB7A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6618" y="4990390"/>
            <a:ext cx="1320800" cy="13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27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2F7F59C-CE8D-447B-9442-DDBC3FADC3BD}"/>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Project Obstacles</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EE952CD-030D-4FA0-B0BB-6ED451F9D302}"/>
              </a:ext>
            </a:extLst>
          </p:cNvPr>
          <p:cNvGraphicFramePr>
            <a:graphicFrameLocks noGrp="1"/>
          </p:cNvGraphicFramePr>
          <p:nvPr>
            <p:ph idx="1"/>
            <p:extLst>
              <p:ext uri="{D42A27DB-BD31-4B8C-83A1-F6EECF244321}">
                <p14:modId xmlns:p14="http://schemas.microsoft.com/office/powerpoint/2010/main" val="3643953065"/>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4972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4444-7C0E-4E8A-BD84-00A69AF970C6}"/>
              </a:ext>
            </a:extLst>
          </p:cNvPr>
          <p:cNvSpPr>
            <a:spLocks noGrp="1"/>
          </p:cNvSpPr>
          <p:nvPr>
            <p:ph type="ctrTitle"/>
          </p:nvPr>
        </p:nvSpPr>
        <p:spPr/>
        <p:txBody>
          <a:bodyPr/>
          <a:lstStyle/>
          <a:p>
            <a:r>
              <a:rPr lang="en-US" dirty="0"/>
              <a:t>DEMONSTRATION</a:t>
            </a:r>
          </a:p>
        </p:txBody>
      </p:sp>
      <p:sp>
        <p:nvSpPr>
          <p:cNvPr id="3" name="Subtitle 2">
            <a:extLst>
              <a:ext uri="{FF2B5EF4-FFF2-40B4-BE49-F238E27FC236}">
                <a16:creationId xmlns:a16="http://schemas.microsoft.com/office/drawing/2014/main" id="{A48D6861-846D-4119-B734-C4640EBE87C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9238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20E8-22F4-4BB8-9C05-43B51F49944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53565B6E-C2F9-4773-A15F-24428AA26FDB}"/>
              </a:ext>
            </a:extLst>
          </p:cNvPr>
          <p:cNvSpPr>
            <a:spLocks noGrp="1"/>
          </p:cNvSpPr>
          <p:nvPr>
            <p:ph idx="1"/>
          </p:nvPr>
        </p:nvSpPr>
        <p:spPr/>
        <p:txBody>
          <a:bodyPr/>
          <a:lstStyle/>
          <a:p>
            <a:r>
              <a:rPr lang="en-US" dirty="0"/>
              <a:t>Introduction</a:t>
            </a:r>
          </a:p>
          <a:p>
            <a:r>
              <a:rPr lang="en-US" dirty="0"/>
              <a:t>Motivation</a:t>
            </a:r>
          </a:p>
          <a:p>
            <a:r>
              <a:rPr lang="en-US" dirty="0"/>
              <a:t>Target Problem</a:t>
            </a:r>
          </a:p>
          <a:p>
            <a:r>
              <a:rPr lang="en-US" dirty="0"/>
              <a:t>Solution</a:t>
            </a:r>
          </a:p>
          <a:p>
            <a:r>
              <a:rPr lang="en-US" dirty="0"/>
              <a:t>Design</a:t>
            </a:r>
          </a:p>
          <a:p>
            <a:r>
              <a:rPr lang="en-US" dirty="0"/>
              <a:t>Implementation</a:t>
            </a:r>
          </a:p>
          <a:p>
            <a:r>
              <a:rPr lang="en-US" dirty="0"/>
              <a:t>Test Cases</a:t>
            </a:r>
          </a:p>
          <a:p>
            <a:r>
              <a:rPr lang="en-US" dirty="0"/>
              <a:t>Difficulties</a:t>
            </a:r>
          </a:p>
          <a:p>
            <a:r>
              <a:rPr lang="en-US" dirty="0"/>
              <a:t>Demonstration</a:t>
            </a:r>
          </a:p>
          <a:p>
            <a:endParaRPr lang="en-US" dirty="0"/>
          </a:p>
        </p:txBody>
      </p:sp>
    </p:spTree>
    <p:extLst>
      <p:ext uri="{BB962C8B-B14F-4D97-AF65-F5344CB8AC3E}">
        <p14:creationId xmlns:p14="http://schemas.microsoft.com/office/powerpoint/2010/main" val="258188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3CCA-8458-4704-84C9-4FFB2A7746B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2694E47-0FF4-4DD6-90EE-EF151C0C2AFD}"/>
              </a:ext>
            </a:extLst>
          </p:cNvPr>
          <p:cNvSpPr>
            <a:spLocks noGrp="1"/>
          </p:cNvSpPr>
          <p:nvPr>
            <p:ph idx="1"/>
          </p:nvPr>
        </p:nvSpPr>
        <p:spPr/>
        <p:txBody>
          <a:bodyPr/>
          <a:lstStyle/>
          <a:p>
            <a:r>
              <a:rPr lang="en-US" dirty="0"/>
              <a:t>The growing pollution at such an alarming rate has started creating trouble for the living beings</a:t>
            </a:r>
          </a:p>
          <a:p>
            <a:r>
              <a:rPr lang="en-US" dirty="0"/>
              <a:t> High decibels or toxic gases present in the environment leaves a harmful effect on human’s health and thus needs a special attention</a:t>
            </a:r>
          </a:p>
          <a:p>
            <a:r>
              <a:rPr lang="en-US" dirty="0"/>
              <a:t>The rapid growth in infrastructure and industrial plants creating environmental issues like climate change, malfunctioning and pollution has greatly influenced for the need of an efficient, cheap, operationally adaptable and smart monitoring systems</a:t>
            </a:r>
          </a:p>
          <a:p>
            <a:r>
              <a:rPr lang="en-US" dirty="0"/>
              <a:t>To overcome this issue, a system through which the level of sound, the pollutants in the water and the existence of the harmful gases in the surroundings can be detected</a:t>
            </a:r>
          </a:p>
          <a:p>
            <a:endParaRPr lang="en-US" dirty="0"/>
          </a:p>
          <a:p>
            <a:endParaRPr lang="en-US" dirty="0"/>
          </a:p>
        </p:txBody>
      </p:sp>
    </p:spTree>
    <p:extLst>
      <p:ext uri="{BB962C8B-B14F-4D97-AF65-F5344CB8AC3E}">
        <p14:creationId xmlns:p14="http://schemas.microsoft.com/office/powerpoint/2010/main" val="66452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7550-13A8-493A-9766-B635DBFB73A4}"/>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D909BABF-9716-4E86-A635-D71F02D75A5D}"/>
              </a:ext>
            </a:extLst>
          </p:cNvPr>
          <p:cNvSpPr>
            <a:spLocks noGrp="1"/>
          </p:cNvSpPr>
          <p:nvPr>
            <p:ph idx="1"/>
          </p:nvPr>
        </p:nvSpPr>
        <p:spPr/>
        <p:txBody>
          <a:bodyPr/>
          <a:lstStyle/>
          <a:p>
            <a:r>
              <a:rPr lang="en-US" dirty="0"/>
              <a:t>World is facing serious pollution problems, Pollution grabs attention only when it exceeds it’s limit</a:t>
            </a:r>
          </a:p>
          <a:p>
            <a:r>
              <a:rPr lang="en-US" dirty="0"/>
              <a:t>No Precautions are taken in order to keep track of pollution</a:t>
            </a:r>
          </a:p>
          <a:p>
            <a:r>
              <a:rPr lang="en-US" dirty="0"/>
              <a:t>A solution for monitoring the noise, water and air pollution levels in industrial environment or particular area of interest using wireless embedded computing system is proposed</a:t>
            </a:r>
          </a:p>
          <a:p>
            <a:r>
              <a:rPr lang="en-US" dirty="0"/>
              <a:t>Why Arduino? Compatibility with most of the sensors used</a:t>
            </a:r>
          </a:p>
          <a:p>
            <a:endParaRPr lang="en-US" dirty="0"/>
          </a:p>
          <a:p>
            <a:endParaRPr lang="en-US" dirty="0"/>
          </a:p>
        </p:txBody>
      </p:sp>
    </p:spTree>
    <p:extLst>
      <p:ext uri="{BB962C8B-B14F-4D97-AF65-F5344CB8AC3E}">
        <p14:creationId xmlns:p14="http://schemas.microsoft.com/office/powerpoint/2010/main" val="191559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65E1-30B5-4ECF-812C-B5026C0338CC}"/>
              </a:ext>
            </a:extLst>
          </p:cNvPr>
          <p:cNvSpPr>
            <a:spLocks noGrp="1"/>
          </p:cNvSpPr>
          <p:nvPr>
            <p:ph type="title"/>
          </p:nvPr>
        </p:nvSpPr>
        <p:spPr/>
        <p:txBody>
          <a:bodyPr/>
          <a:lstStyle/>
          <a:p>
            <a:r>
              <a:rPr lang="en-US" dirty="0"/>
              <a:t>Target Problem</a:t>
            </a:r>
          </a:p>
        </p:txBody>
      </p:sp>
      <p:sp>
        <p:nvSpPr>
          <p:cNvPr id="3" name="Content Placeholder 2">
            <a:extLst>
              <a:ext uri="{FF2B5EF4-FFF2-40B4-BE49-F238E27FC236}">
                <a16:creationId xmlns:a16="http://schemas.microsoft.com/office/drawing/2014/main" id="{12EBB25B-6049-4F17-94FD-F8048F7B4490}"/>
              </a:ext>
            </a:extLst>
          </p:cNvPr>
          <p:cNvSpPr>
            <a:spLocks noGrp="1"/>
          </p:cNvSpPr>
          <p:nvPr>
            <p:ph idx="1"/>
          </p:nvPr>
        </p:nvSpPr>
        <p:spPr/>
        <p:txBody>
          <a:bodyPr/>
          <a:lstStyle/>
          <a:p>
            <a:r>
              <a:rPr lang="en-US" dirty="0"/>
              <a:t>None of the implemented systems have ever done monitoring of Noise, Air and Water pollution together</a:t>
            </a:r>
          </a:p>
          <a:p>
            <a:r>
              <a:rPr lang="en-US" dirty="0"/>
              <a:t>Every model was specific to certain environment but we have proposed a system that can be used to monitor the surrounding pollution in different environments</a:t>
            </a:r>
          </a:p>
          <a:p>
            <a:r>
              <a:rPr lang="en-US" dirty="0"/>
              <a:t>Applications : This model is adaptable and distributive for any infrastructural environment that needs continuous monitoring, controlling and behavior analysis</a:t>
            </a:r>
          </a:p>
          <a:p>
            <a:r>
              <a:rPr lang="en-US" dirty="0"/>
              <a:t>It will provide data in organized way to public and help spread awareness in this fight with pollutions</a:t>
            </a:r>
          </a:p>
          <a:p>
            <a:endParaRPr lang="en-US" dirty="0"/>
          </a:p>
        </p:txBody>
      </p:sp>
    </p:spTree>
    <p:extLst>
      <p:ext uri="{BB962C8B-B14F-4D97-AF65-F5344CB8AC3E}">
        <p14:creationId xmlns:p14="http://schemas.microsoft.com/office/powerpoint/2010/main" val="424826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883C-E5B9-4209-8420-B19B086E08B2}"/>
              </a:ext>
            </a:extLst>
          </p:cNvPr>
          <p:cNvSpPr>
            <a:spLocks noGrp="1"/>
          </p:cNvSpPr>
          <p:nvPr>
            <p:ph type="title"/>
          </p:nvPr>
        </p:nvSpPr>
        <p:spPr/>
        <p:txBody>
          <a:bodyPr/>
          <a:lstStyle/>
          <a:p>
            <a:endParaRPr lang="en-US"/>
          </a:p>
        </p:txBody>
      </p:sp>
      <p:pic>
        <p:nvPicPr>
          <p:cNvPr id="1028" name="Picture 4" descr="Image result for water symbol">
            <a:extLst>
              <a:ext uri="{FF2B5EF4-FFF2-40B4-BE49-F238E27FC236}">
                <a16:creationId xmlns:a16="http://schemas.microsoft.com/office/drawing/2014/main" id="{3E256C66-A8D8-49C5-B24A-C2C428AC91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89" r="1200" b="18370"/>
          <a:stretch/>
        </p:blipFill>
        <p:spPr bwMode="auto">
          <a:xfrm>
            <a:off x="2308472" y="4198630"/>
            <a:ext cx="2055137" cy="1634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ir symbol">
            <a:extLst>
              <a:ext uri="{FF2B5EF4-FFF2-40B4-BE49-F238E27FC236}">
                <a16:creationId xmlns:a16="http://schemas.microsoft.com/office/drawing/2014/main" id="{09F71C95-D69F-4821-8F45-09F79CCB7B1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 r="1027" b="7509"/>
          <a:stretch/>
        </p:blipFill>
        <p:spPr bwMode="auto">
          <a:xfrm>
            <a:off x="4194822" y="2735747"/>
            <a:ext cx="1343025" cy="13554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ound symbol">
            <a:extLst>
              <a:ext uri="{FF2B5EF4-FFF2-40B4-BE49-F238E27FC236}">
                <a16:creationId xmlns:a16="http://schemas.microsoft.com/office/drawing/2014/main" id="{7B5B6718-97E2-4696-B5B7-EA6BA928B5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0663" y="2832870"/>
            <a:ext cx="1453229" cy="135546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sound sensor">
            <a:extLst>
              <a:ext uri="{FF2B5EF4-FFF2-40B4-BE49-F238E27FC236}">
                <a16:creationId xmlns:a16="http://schemas.microsoft.com/office/drawing/2014/main" id="{315CD929-C164-4756-8EC8-56C70AC109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379" y="4004690"/>
            <a:ext cx="1043940" cy="10439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mq135 gas sensor">
            <a:extLst>
              <a:ext uri="{FF2B5EF4-FFF2-40B4-BE49-F238E27FC236}">
                <a16:creationId xmlns:a16="http://schemas.microsoft.com/office/drawing/2014/main" id="{7ABACCCF-B669-440D-B4DE-AA14854CA56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580" t="22723" r="11433" b="17032"/>
          <a:stretch/>
        </p:blipFill>
        <p:spPr bwMode="auto">
          <a:xfrm>
            <a:off x="5203422" y="4017391"/>
            <a:ext cx="1169376" cy="91507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ph sensor">
            <a:extLst>
              <a:ext uri="{FF2B5EF4-FFF2-40B4-BE49-F238E27FC236}">
                <a16:creationId xmlns:a16="http://schemas.microsoft.com/office/drawing/2014/main" id="{E5856909-1B3F-47D3-BFC8-093B9EAF09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1847" y="5623473"/>
            <a:ext cx="1171575" cy="11715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rduino uno">
            <a:extLst>
              <a:ext uri="{FF2B5EF4-FFF2-40B4-BE49-F238E27FC236}">
                <a16:creationId xmlns:a16="http://schemas.microsoft.com/office/drawing/2014/main" id="{D1D33E27-F950-4F8D-8021-9AFB72FD4F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2388" y="1119549"/>
            <a:ext cx="1833562" cy="130500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wireless">
            <a:extLst>
              <a:ext uri="{FF2B5EF4-FFF2-40B4-BE49-F238E27FC236}">
                <a16:creationId xmlns:a16="http://schemas.microsoft.com/office/drawing/2014/main" id="{35F2C33E-1F64-48D8-869C-0728AC1A6B0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2800" t="24722" r="13100" b="31944"/>
          <a:stretch/>
        </p:blipFill>
        <p:spPr bwMode="auto">
          <a:xfrm rot="2858307">
            <a:off x="6992774" y="2693627"/>
            <a:ext cx="1255602" cy="79301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database">
            <a:extLst>
              <a:ext uri="{FF2B5EF4-FFF2-40B4-BE49-F238E27FC236}">
                <a16:creationId xmlns:a16="http://schemas.microsoft.com/office/drawing/2014/main" id="{FE4E8BBC-F6CB-4791-919C-C0DB1DC2BD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10909" y="3904372"/>
            <a:ext cx="2270430" cy="98830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wire symbol">
            <a:extLst>
              <a:ext uri="{FF2B5EF4-FFF2-40B4-BE49-F238E27FC236}">
                <a16:creationId xmlns:a16="http://schemas.microsoft.com/office/drawing/2014/main" id="{D03938F6-F414-4EA4-A44F-7E98FF6E9E0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0800000" flipH="1">
            <a:off x="2703373" y="3306063"/>
            <a:ext cx="1316820" cy="871978"/>
          </a:xfrm>
          <a:prstGeom prst="rect">
            <a:avLst/>
          </a:prstGeom>
          <a:noFill/>
          <a:extLst>
            <a:ext uri="{909E8E84-426E-40DD-AFC4-6F175D3DCCD1}">
              <a14:hiddenFill xmlns:a14="http://schemas.microsoft.com/office/drawing/2010/main">
                <a:solidFill>
                  <a:srgbClr val="FFFFFF"/>
                </a:solidFill>
              </a14:hiddenFill>
            </a:ext>
          </a:extLst>
        </p:spPr>
      </p:pic>
      <p:sp>
        <p:nvSpPr>
          <p:cNvPr id="7" name="Arrow: Bent 6">
            <a:extLst>
              <a:ext uri="{FF2B5EF4-FFF2-40B4-BE49-F238E27FC236}">
                <a16:creationId xmlns:a16="http://schemas.microsoft.com/office/drawing/2014/main" id="{F341A8EA-125D-4693-B359-E60C5B5B9CBF}"/>
              </a:ext>
            </a:extLst>
          </p:cNvPr>
          <p:cNvSpPr/>
          <p:nvPr/>
        </p:nvSpPr>
        <p:spPr>
          <a:xfrm>
            <a:off x="3323682" y="1498762"/>
            <a:ext cx="1453229" cy="1886646"/>
          </a:xfrm>
          <a:prstGeom prst="bentArrow">
            <a:avLst>
              <a:gd name="adj1" fmla="val 4681"/>
              <a:gd name="adj2" fmla="val 8286"/>
              <a:gd name="adj3" fmla="val 15168"/>
              <a:gd name="adj4" fmla="val 39817"/>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48" name="Picture 24" descr="Image result for wifi module">
            <a:extLst>
              <a:ext uri="{FF2B5EF4-FFF2-40B4-BE49-F238E27FC236}">
                <a16:creationId xmlns:a16="http://schemas.microsoft.com/office/drawing/2014/main" id="{CDE5E19A-F7EE-4203-9476-EFBBB97E9B4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6245" t="22361" r="26111" b="21021"/>
          <a:stretch/>
        </p:blipFill>
        <p:spPr bwMode="auto">
          <a:xfrm>
            <a:off x="7780413" y="2123833"/>
            <a:ext cx="957726" cy="94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33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952B-481F-4177-8B54-A1A0C72A396B}"/>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DCBE60E5-4B6E-4EC0-921A-E272F9F21349}"/>
              </a:ext>
            </a:extLst>
          </p:cNvPr>
          <p:cNvSpPr>
            <a:spLocks noGrp="1"/>
          </p:cNvSpPr>
          <p:nvPr>
            <p:ph idx="1"/>
          </p:nvPr>
        </p:nvSpPr>
        <p:spPr/>
        <p:txBody>
          <a:bodyPr/>
          <a:lstStyle/>
          <a:p>
            <a:r>
              <a:rPr lang="en-US" dirty="0"/>
              <a:t>Architectural</a:t>
            </a:r>
          </a:p>
          <a:p>
            <a:r>
              <a:rPr lang="en-US" dirty="0"/>
              <a:t>ER Diagram</a:t>
            </a:r>
          </a:p>
          <a:p>
            <a:r>
              <a:rPr lang="en-US" dirty="0"/>
              <a:t>Circuit</a:t>
            </a:r>
          </a:p>
          <a:p>
            <a:endParaRPr lang="en-US" dirty="0"/>
          </a:p>
          <a:p>
            <a:endParaRPr lang="en-US" dirty="0"/>
          </a:p>
        </p:txBody>
      </p:sp>
    </p:spTree>
    <p:extLst>
      <p:ext uri="{BB962C8B-B14F-4D97-AF65-F5344CB8AC3E}">
        <p14:creationId xmlns:p14="http://schemas.microsoft.com/office/powerpoint/2010/main" val="3785803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B3F6FF5-DF76-4776-B60B-69C3F2CD93C4}"/>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t>Architectural Design</a:t>
            </a:r>
          </a:p>
        </p:txBody>
      </p:sp>
      <p:sp>
        <p:nvSpPr>
          <p:cNvPr id="21" name="Isosceles Triangle 20">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CA413963-1E55-422F-95CD-B6DDAEF6CEA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998795" y="396240"/>
            <a:ext cx="5092885" cy="6238240"/>
          </a:xfrm>
          <a:prstGeom prst="rect">
            <a:avLst/>
          </a:prstGeom>
          <a:noFill/>
        </p:spPr>
      </p:pic>
    </p:spTree>
    <p:extLst>
      <p:ext uri="{BB962C8B-B14F-4D97-AF65-F5344CB8AC3E}">
        <p14:creationId xmlns:p14="http://schemas.microsoft.com/office/powerpoint/2010/main" val="284461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F629C9A-B623-4C61-B537-CDD32C422C70}"/>
              </a:ext>
            </a:extLst>
          </p:cNvPr>
          <p:cNvSpPr>
            <a:spLocks noGrp="1"/>
          </p:cNvSpPr>
          <p:nvPr>
            <p:ph type="title"/>
          </p:nvPr>
        </p:nvSpPr>
        <p:spPr>
          <a:xfrm>
            <a:off x="7057322" y="1108931"/>
            <a:ext cx="3497565" cy="3002662"/>
          </a:xfrm>
        </p:spPr>
        <p:txBody>
          <a:bodyPr vert="horz" lIns="91440" tIns="45720" rIns="91440" bIns="45720" rtlCol="0" anchor="b">
            <a:normAutofit/>
          </a:bodyPr>
          <a:lstStyle/>
          <a:p>
            <a:r>
              <a:rPr lang="en-US" sz="4400" dirty="0"/>
              <a:t>ER Diagram</a:t>
            </a:r>
          </a:p>
        </p:txBody>
      </p:sp>
      <p:sp>
        <p:nvSpPr>
          <p:cNvPr id="21" name="Isosceles Triangle 20">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descr="er1.png">
            <a:extLst>
              <a:ext uri="{FF2B5EF4-FFF2-40B4-BE49-F238E27FC236}">
                <a16:creationId xmlns:a16="http://schemas.microsoft.com/office/drawing/2014/main" id="{64478ECB-0E37-4F1C-B26B-94775AF919BB}"/>
              </a:ext>
            </a:extLst>
          </p:cNvPr>
          <p:cNvPicPr>
            <a:picLocks noGrp="1"/>
          </p:cNvPicPr>
          <p:nvPr>
            <p:ph idx="1"/>
          </p:nvPr>
        </p:nvPicPr>
        <p:blipFill>
          <a:blip r:embed="rId2"/>
          <a:stretch>
            <a:fillRect/>
          </a:stretch>
        </p:blipFill>
        <p:spPr>
          <a:xfrm>
            <a:off x="731520" y="580813"/>
            <a:ext cx="6461760" cy="5698067"/>
          </a:xfrm>
          <a:prstGeom prst="rect">
            <a:avLst/>
          </a:prstGeom>
        </p:spPr>
      </p:pic>
    </p:spTree>
    <p:extLst>
      <p:ext uri="{BB962C8B-B14F-4D97-AF65-F5344CB8AC3E}">
        <p14:creationId xmlns:p14="http://schemas.microsoft.com/office/powerpoint/2010/main" val="10168246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7</TotalTime>
  <Words>475</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Wingdings</vt:lpstr>
      <vt:lpstr>Wingdings 3</vt:lpstr>
      <vt:lpstr>Facet</vt:lpstr>
      <vt:lpstr>Pollution Monitoring System</vt:lpstr>
      <vt:lpstr>Contents</vt:lpstr>
      <vt:lpstr>Introduction</vt:lpstr>
      <vt:lpstr>Motivation</vt:lpstr>
      <vt:lpstr>Target Problem</vt:lpstr>
      <vt:lpstr>PowerPoint Presentation</vt:lpstr>
      <vt:lpstr>Design</vt:lpstr>
      <vt:lpstr>Architectural Design</vt:lpstr>
      <vt:lpstr>ER Diagram</vt:lpstr>
      <vt:lpstr>Circuit Design</vt:lpstr>
      <vt:lpstr>Implementation</vt:lpstr>
      <vt:lpstr>Test Case 1 Sound Sensor</vt:lpstr>
      <vt:lpstr>Test Case 2 Gas Sensor</vt:lpstr>
      <vt:lpstr>Test Case 3 pH Sensor</vt:lpstr>
      <vt:lpstr>Project Obstacles</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 Monitoring System</dc:title>
  <dc:creator>Shrey Jain</dc:creator>
  <cp:lastModifiedBy>Shrey Jain</cp:lastModifiedBy>
  <cp:revision>2</cp:revision>
  <dcterms:created xsi:type="dcterms:W3CDTF">2019-12-03T05:50:57Z</dcterms:created>
  <dcterms:modified xsi:type="dcterms:W3CDTF">2019-12-03T05:58:28Z</dcterms:modified>
</cp:coreProperties>
</file>