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3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2" r:id="rId49"/>
    <p:sldId id="313" r:id="rId50"/>
    <p:sldId id="314" r:id="rId51"/>
    <p:sldId id="315" r:id="rId52"/>
    <p:sldId id="322" r:id="rId5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>
        <p:scale>
          <a:sx n="102" d="100"/>
          <a:sy n="102" d="100"/>
        </p:scale>
        <p:origin x="-420" y="18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1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518088" cy="4732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1460" cy="609600"/>
          </a:xfrm>
          <a:custGeom>
            <a:avLst/>
            <a:gdLst/>
            <a:ahLst/>
            <a:cxnLst/>
            <a:rect l="l" t="t" r="r" b="b"/>
            <a:pathLst>
              <a:path w="9141460" h="609600">
                <a:moveTo>
                  <a:pt x="0" y="609600"/>
                </a:moveTo>
                <a:lnTo>
                  <a:pt x="9140952" y="609600"/>
                </a:lnTo>
                <a:lnTo>
                  <a:pt x="9140952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0" y="667512"/>
            <a:ext cx="9141460" cy="4076700"/>
          </a:xfrm>
          <a:custGeom>
            <a:avLst/>
            <a:gdLst/>
            <a:ahLst/>
            <a:cxnLst/>
            <a:rect l="l" t="t" r="r" b="b"/>
            <a:pathLst>
              <a:path w="9141460" h="4076700">
                <a:moveTo>
                  <a:pt x="0" y="4076700"/>
                </a:moveTo>
                <a:lnTo>
                  <a:pt x="9140952" y="4076700"/>
                </a:lnTo>
                <a:lnTo>
                  <a:pt x="914095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609600"/>
            <a:ext cx="9141460" cy="58419"/>
          </a:xfrm>
          <a:custGeom>
            <a:avLst/>
            <a:gdLst/>
            <a:ahLst/>
            <a:cxnLst/>
            <a:rect l="l" t="t" r="r" b="b"/>
            <a:pathLst>
              <a:path w="9141460" h="58420">
                <a:moveTo>
                  <a:pt x="0" y="57911"/>
                </a:moveTo>
                <a:lnTo>
                  <a:pt x="9140952" y="57911"/>
                </a:lnTo>
                <a:lnTo>
                  <a:pt x="9140952" y="0"/>
                </a:lnTo>
                <a:lnTo>
                  <a:pt x="0" y="0"/>
                </a:lnTo>
                <a:lnTo>
                  <a:pt x="0" y="57911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645907" y="198120"/>
            <a:ext cx="1399031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977" y="61341"/>
            <a:ext cx="884204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518088" cy="4732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1460" cy="609600"/>
          </a:xfrm>
          <a:custGeom>
            <a:avLst/>
            <a:gdLst/>
            <a:ahLst/>
            <a:cxnLst/>
            <a:rect l="l" t="t" r="r" b="b"/>
            <a:pathLst>
              <a:path w="9141460" h="609600">
                <a:moveTo>
                  <a:pt x="0" y="609600"/>
                </a:moveTo>
                <a:lnTo>
                  <a:pt x="9140952" y="609600"/>
                </a:lnTo>
                <a:lnTo>
                  <a:pt x="9140952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645907" y="198120"/>
            <a:ext cx="1399031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853428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7645907" y="198120"/>
            <a:ext cx="1399031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519316" cy="47321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1460" cy="609600"/>
          </a:xfrm>
          <a:custGeom>
            <a:avLst/>
            <a:gdLst/>
            <a:ahLst/>
            <a:cxnLst/>
            <a:rect l="l" t="t" r="r" b="b"/>
            <a:pathLst>
              <a:path w="9141460" h="609600">
                <a:moveTo>
                  <a:pt x="0" y="609600"/>
                </a:moveTo>
                <a:lnTo>
                  <a:pt x="9140952" y="609600"/>
                </a:lnTo>
                <a:lnTo>
                  <a:pt x="9140952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977" y="62865"/>
            <a:ext cx="8842044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5481" y="797432"/>
            <a:ext cx="5314315" cy="266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reka.co/devo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co/devops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reka.co/devop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devop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0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hyperlink" Target="http://www.edureka.co/devops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co/devops" TargetMode="External"/><Relationship Id="rId3" Type="http://schemas.openxmlformats.org/officeDocument/2006/relationships/image" Target="../media/image50.png"/><Relationship Id="rId7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co/devops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co/devop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ureka.co/devop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co/devops" TargetMode="External"/><Relationship Id="rId3" Type="http://schemas.openxmlformats.org/officeDocument/2006/relationships/image" Target="../media/image50.png"/><Relationship Id="rId7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co/devops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6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edureka.co/devops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co/devops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6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4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18.png"/><Relationship Id="rId7" Type="http://schemas.openxmlformats.org/officeDocument/2006/relationships/image" Target="../media/image6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4.png"/><Relationship Id="rId4" Type="http://schemas.openxmlformats.org/officeDocument/2006/relationships/image" Target="../media/image13.png"/><Relationship Id="rId9" Type="http://schemas.openxmlformats.org/officeDocument/2006/relationships/hyperlink" Target="http://www.edureka.co/devops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co/devop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1.png"/><Relationship Id="rId7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hyperlink" Target="http://www.edureka.co/devop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devops" TargetMode="Externa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reka.co/devop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devops" TargetMode="Externa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devops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co/devop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://www.edureka.co/devops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hyperlink" Target="http://www.edureka.co/devops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7457" y="3451301"/>
            <a:ext cx="448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FFFFFF"/>
                </a:solidFill>
              </a:rPr>
              <a:t>Module </a:t>
            </a:r>
            <a:r>
              <a:rPr sz="2000" spc="-45" dirty="0">
                <a:solidFill>
                  <a:srgbClr val="FFFFFF"/>
                </a:solidFill>
              </a:rPr>
              <a:t>3: </a:t>
            </a:r>
            <a:r>
              <a:rPr sz="2000" spc="-30" dirty="0">
                <a:solidFill>
                  <a:srgbClr val="FFFFFF"/>
                </a:solidFill>
              </a:rPr>
              <a:t>Build </a:t>
            </a:r>
            <a:r>
              <a:rPr sz="2000" spc="-10" dirty="0">
                <a:solidFill>
                  <a:srgbClr val="FFFFFF"/>
                </a:solidFill>
              </a:rPr>
              <a:t>and </a:t>
            </a:r>
            <a:r>
              <a:rPr sz="2000" spc="-100" dirty="0">
                <a:solidFill>
                  <a:srgbClr val="FFFFFF"/>
                </a:solidFill>
              </a:rPr>
              <a:t>Test</a:t>
            </a:r>
            <a:r>
              <a:rPr sz="2000" spc="-70" dirty="0">
                <a:solidFill>
                  <a:srgbClr val="FFFFFF"/>
                </a:solidFill>
              </a:rPr>
              <a:t> </a:t>
            </a:r>
            <a:r>
              <a:rPr sz="2000" spc="15" dirty="0">
                <a:solidFill>
                  <a:srgbClr val="FFFFFF"/>
                </a:solidFill>
              </a:rPr>
              <a:t>Automation</a:t>
            </a:r>
            <a:endParaRPr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070618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Build and Test Automation   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  using Jenkins Pipeline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88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512"/>
            <a:ext cx="9141460" cy="4076700"/>
          </a:xfrm>
          <a:custGeom>
            <a:avLst/>
            <a:gdLst/>
            <a:ahLst/>
            <a:cxnLst/>
            <a:rect l="l" t="t" r="r" b="b"/>
            <a:pathLst>
              <a:path w="9141460" h="4076700">
                <a:moveTo>
                  <a:pt x="0" y="4076700"/>
                </a:moveTo>
                <a:lnTo>
                  <a:pt x="9140952" y="4076700"/>
                </a:lnTo>
                <a:lnTo>
                  <a:pt x="914095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09600"/>
            <a:ext cx="9141460" cy="58419"/>
          </a:xfrm>
          <a:custGeom>
            <a:avLst/>
            <a:gdLst/>
            <a:ahLst/>
            <a:cxnLst/>
            <a:rect l="l" t="t" r="r" b="b"/>
            <a:pathLst>
              <a:path w="9141460" h="58420">
                <a:moveTo>
                  <a:pt x="0" y="57911"/>
                </a:moveTo>
                <a:lnTo>
                  <a:pt x="9140952" y="57911"/>
                </a:lnTo>
                <a:lnTo>
                  <a:pt x="9140952" y="0"/>
                </a:lnTo>
                <a:lnTo>
                  <a:pt x="0" y="0"/>
                </a:lnTo>
                <a:lnTo>
                  <a:pt x="0" y="57911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1619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5" dirty="0"/>
              <a:t>Build </a:t>
            </a:r>
            <a:r>
              <a:rPr sz="2800" spc="-180" dirty="0"/>
              <a:t>a</a:t>
            </a:r>
            <a:r>
              <a:rPr sz="2800" spc="-135" dirty="0"/>
              <a:t> </a:t>
            </a:r>
            <a:r>
              <a:rPr sz="2800" spc="-355" dirty="0"/>
              <a:t>Job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2167127" y="1338072"/>
            <a:ext cx="228600" cy="474345"/>
          </a:xfrm>
          <a:custGeom>
            <a:avLst/>
            <a:gdLst/>
            <a:ahLst/>
            <a:cxnLst/>
            <a:rect l="l" t="t" r="r" b="b"/>
            <a:pathLst>
              <a:path w="228600" h="474344">
                <a:moveTo>
                  <a:pt x="228600" y="473963"/>
                </a:moveTo>
                <a:lnTo>
                  <a:pt x="184112" y="467677"/>
                </a:lnTo>
                <a:lnTo>
                  <a:pt x="147780" y="450532"/>
                </a:lnTo>
                <a:lnTo>
                  <a:pt x="123283" y="425100"/>
                </a:lnTo>
                <a:lnTo>
                  <a:pt x="114300" y="393953"/>
                </a:lnTo>
                <a:lnTo>
                  <a:pt x="114300" y="316991"/>
                </a:lnTo>
                <a:lnTo>
                  <a:pt x="105316" y="285845"/>
                </a:lnTo>
                <a:lnTo>
                  <a:pt x="80819" y="260413"/>
                </a:lnTo>
                <a:lnTo>
                  <a:pt x="44487" y="243268"/>
                </a:lnTo>
                <a:lnTo>
                  <a:pt x="0" y="236981"/>
                </a:lnTo>
                <a:lnTo>
                  <a:pt x="44487" y="230695"/>
                </a:lnTo>
                <a:lnTo>
                  <a:pt x="80819" y="213550"/>
                </a:lnTo>
                <a:lnTo>
                  <a:pt x="105316" y="188118"/>
                </a:lnTo>
                <a:lnTo>
                  <a:pt x="114300" y="156972"/>
                </a:lnTo>
                <a:lnTo>
                  <a:pt x="114300" y="80010"/>
                </a:lnTo>
                <a:lnTo>
                  <a:pt x="123283" y="48863"/>
                </a:lnTo>
                <a:lnTo>
                  <a:pt x="147780" y="23431"/>
                </a:lnTo>
                <a:lnTo>
                  <a:pt x="184112" y="6286"/>
                </a:lnTo>
                <a:lnTo>
                  <a:pt x="228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67127" y="1898904"/>
            <a:ext cx="228600" cy="475615"/>
          </a:xfrm>
          <a:custGeom>
            <a:avLst/>
            <a:gdLst/>
            <a:ahLst/>
            <a:cxnLst/>
            <a:rect l="l" t="t" r="r" b="b"/>
            <a:pathLst>
              <a:path w="228600" h="475614">
                <a:moveTo>
                  <a:pt x="228600" y="475488"/>
                </a:moveTo>
                <a:lnTo>
                  <a:pt x="184112" y="469201"/>
                </a:lnTo>
                <a:lnTo>
                  <a:pt x="147780" y="452056"/>
                </a:lnTo>
                <a:lnTo>
                  <a:pt x="123283" y="426624"/>
                </a:lnTo>
                <a:lnTo>
                  <a:pt x="114300" y="395477"/>
                </a:lnTo>
                <a:lnTo>
                  <a:pt x="114300" y="317753"/>
                </a:lnTo>
                <a:lnTo>
                  <a:pt x="105316" y="286607"/>
                </a:lnTo>
                <a:lnTo>
                  <a:pt x="80819" y="261175"/>
                </a:lnTo>
                <a:lnTo>
                  <a:pt x="44487" y="244030"/>
                </a:lnTo>
                <a:lnTo>
                  <a:pt x="0" y="237744"/>
                </a:lnTo>
                <a:lnTo>
                  <a:pt x="44487" y="231457"/>
                </a:lnTo>
                <a:lnTo>
                  <a:pt x="80819" y="214312"/>
                </a:lnTo>
                <a:lnTo>
                  <a:pt x="105316" y="188880"/>
                </a:lnTo>
                <a:lnTo>
                  <a:pt x="114300" y="157733"/>
                </a:lnTo>
                <a:lnTo>
                  <a:pt x="114300" y="80009"/>
                </a:lnTo>
                <a:lnTo>
                  <a:pt x="123283" y="48863"/>
                </a:lnTo>
                <a:lnTo>
                  <a:pt x="147780" y="23431"/>
                </a:lnTo>
                <a:lnTo>
                  <a:pt x="184112" y="6286"/>
                </a:lnTo>
                <a:lnTo>
                  <a:pt x="228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167127" y="2461260"/>
            <a:ext cx="228600" cy="474345"/>
          </a:xfrm>
          <a:custGeom>
            <a:avLst/>
            <a:gdLst/>
            <a:ahLst/>
            <a:cxnLst/>
            <a:rect l="l" t="t" r="r" b="b"/>
            <a:pathLst>
              <a:path w="228600" h="474344">
                <a:moveTo>
                  <a:pt x="228600" y="473963"/>
                </a:moveTo>
                <a:lnTo>
                  <a:pt x="184112" y="467677"/>
                </a:lnTo>
                <a:lnTo>
                  <a:pt x="147780" y="450532"/>
                </a:lnTo>
                <a:lnTo>
                  <a:pt x="123283" y="425100"/>
                </a:lnTo>
                <a:lnTo>
                  <a:pt x="114300" y="393953"/>
                </a:lnTo>
                <a:lnTo>
                  <a:pt x="114300" y="316991"/>
                </a:lnTo>
                <a:lnTo>
                  <a:pt x="105316" y="285845"/>
                </a:lnTo>
                <a:lnTo>
                  <a:pt x="80819" y="260413"/>
                </a:lnTo>
                <a:lnTo>
                  <a:pt x="44487" y="243268"/>
                </a:lnTo>
                <a:lnTo>
                  <a:pt x="0" y="236981"/>
                </a:lnTo>
                <a:lnTo>
                  <a:pt x="44487" y="230695"/>
                </a:lnTo>
                <a:lnTo>
                  <a:pt x="80819" y="213550"/>
                </a:lnTo>
                <a:lnTo>
                  <a:pt x="105316" y="188118"/>
                </a:lnTo>
                <a:lnTo>
                  <a:pt x="114300" y="156971"/>
                </a:lnTo>
                <a:lnTo>
                  <a:pt x="114300" y="80009"/>
                </a:lnTo>
                <a:lnTo>
                  <a:pt x="123283" y="48863"/>
                </a:lnTo>
                <a:lnTo>
                  <a:pt x="147780" y="23431"/>
                </a:lnTo>
                <a:lnTo>
                  <a:pt x="184112" y="6286"/>
                </a:lnTo>
                <a:lnTo>
                  <a:pt x="228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752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The</a:t>
            </a:r>
            <a:r>
              <a:rPr spc="-80" dirty="0"/>
              <a:t> </a:t>
            </a:r>
            <a:r>
              <a:rPr spc="-50" dirty="0"/>
              <a:t>set</a:t>
            </a:r>
            <a:r>
              <a:rPr spc="-80" dirty="0"/>
              <a:t> </a:t>
            </a:r>
            <a:r>
              <a:rPr spc="-5" dirty="0"/>
              <a:t>of</a:t>
            </a:r>
            <a:r>
              <a:rPr spc="-90" dirty="0"/>
              <a:t> </a:t>
            </a:r>
            <a:r>
              <a:rPr spc="-80" dirty="0"/>
              <a:t>tasks</a:t>
            </a:r>
            <a:r>
              <a:rPr spc="-85" dirty="0"/>
              <a:t> </a:t>
            </a:r>
            <a:r>
              <a:rPr spc="20" dirty="0"/>
              <a:t>to</a:t>
            </a:r>
            <a:r>
              <a:rPr spc="-70" dirty="0"/>
              <a:t> </a:t>
            </a:r>
            <a:r>
              <a:rPr spc="-25" dirty="0"/>
              <a:t>build</a:t>
            </a:r>
            <a:r>
              <a:rPr spc="-80" dirty="0"/>
              <a:t> </a:t>
            </a:r>
            <a:r>
              <a:rPr spc="-15" dirty="0"/>
              <a:t>the</a:t>
            </a:r>
            <a:r>
              <a:rPr spc="-65" dirty="0"/>
              <a:t> </a:t>
            </a:r>
            <a:r>
              <a:rPr spc="-20" dirty="0"/>
              <a:t>job</a:t>
            </a:r>
            <a:r>
              <a:rPr spc="-90" dirty="0"/>
              <a:t> </a:t>
            </a:r>
            <a:r>
              <a:rPr spc="-55" dirty="0"/>
              <a:t>are</a:t>
            </a:r>
            <a:r>
              <a:rPr spc="-85" dirty="0"/>
              <a:t> </a:t>
            </a:r>
            <a:r>
              <a:rPr spc="-30" dirty="0"/>
              <a:t>listed</a:t>
            </a:r>
            <a:r>
              <a:rPr spc="-80" dirty="0"/>
              <a:t> </a:t>
            </a:r>
            <a:r>
              <a:rPr spc="-30" dirty="0"/>
              <a:t>below:</a:t>
            </a:r>
          </a:p>
          <a:p>
            <a:pPr>
              <a:lnSpc>
                <a:spcPct val="100000"/>
              </a:lnSpc>
            </a:pPr>
            <a:endParaRPr spc="-30" dirty="0"/>
          </a:p>
          <a:p>
            <a:pPr marL="12700">
              <a:lnSpc>
                <a:spcPts val="1610"/>
              </a:lnSpc>
              <a:spcBef>
                <a:spcPts val="955"/>
              </a:spcBef>
            </a:pPr>
            <a:r>
              <a:rPr spc="-55" dirty="0"/>
              <a:t>GitHub</a:t>
            </a:r>
            <a:r>
              <a:rPr spc="-190" dirty="0"/>
              <a:t> </a:t>
            </a:r>
            <a:r>
              <a:rPr spc="-110" dirty="0"/>
              <a:t>Repo</a:t>
            </a:r>
          </a:p>
          <a:p>
            <a:pPr marL="643255">
              <a:lnSpc>
                <a:spcPts val="1610"/>
              </a:lnSpc>
            </a:pPr>
            <a:r>
              <a:rPr spc="-75" dirty="0"/>
              <a:t>Link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pc="-50" dirty="0"/>
              <a:t>Build</a:t>
            </a:r>
            <a:r>
              <a:rPr spc="-165" dirty="0"/>
              <a:t> </a:t>
            </a:r>
            <a:r>
              <a:rPr spc="-75" dirty="0"/>
              <a:t>Trigger</a:t>
            </a:r>
          </a:p>
          <a:p>
            <a:pPr>
              <a:lnSpc>
                <a:spcPct val="100000"/>
              </a:lnSpc>
            </a:pPr>
            <a:endParaRPr spc="-75" dirty="0"/>
          </a:p>
          <a:p>
            <a:pPr marR="4057015" algn="ctr">
              <a:lnSpc>
                <a:spcPct val="100000"/>
              </a:lnSpc>
              <a:spcBef>
                <a:spcPts val="1130"/>
              </a:spcBef>
            </a:pPr>
            <a:r>
              <a:rPr spc="-114" dirty="0"/>
              <a:t>Job</a:t>
            </a:r>
            <a:r>
              <a:rPr spc="-170" dirty="0"/>
              <a:t> </a:t>
            </a:r>
            <a:r>
              <a:rPr spc="-85" dirty="0"/>
              <a:t>Goal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R="4153535" algn="ctr">
              <a:lnSpc>
                <a:spcPts val="1610"/>
              </a:lnSpc>
            </a:pPr>
            <a:r>
              <a:rPr spc="-95" dirty="0"/>
              <a:t>Post</a:t>
            </a:r>
            <a:r>
              <a:rPr spc="-180" dirty="0"/>
              <a:t> </a:t>
            </a:r>
            <a:r>
              <a:rPr spc="-45" dirty="0"/>
              <a:t>Build</a:t>
            </a:r>
          </a:p>
          <a:p>
            <a:pPr marL="466725">
              <a:lnSpc>
                <a:spcPts val="1610"/>
              </a:lnSpc>
            </a:pPr>
            <a:r>
              <a:rPr spc="-40" dirty="0"/>
              <a:t>Action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2167127" y="3022092"/>
            <a:ext cx="228600" cy="475615"/>
          </a:xfrm>
          <a:custGeom>
            <a:avLst/>
            <a:gdLst/>
            <a:ahLst/>
            <a:cxnLst/>
            <a:rect l="l" t="t" r="r" b="b"/>
            <a:pathLst>
              <a:path w="228600" h="475614">
                <a:moveTo>
                  <a:pt x="228600" y="475488"/>
                </a:moveTo>
                <a:lnTo>
                  <a:pt x="184112" y="469201"/>
                </a:lnTo>
                <a:lnTo>
                  <a:pt x="147780" y="452056"/>
                </a:lnTo>
                <a:lnTo>
                  <a:pt x="123283" y="426624"/>
                </a:lnTo>
                <a:lnTo>
                  <a:pt x="114300" y="395477"/>
                </a:lnTo>
                <a:lnTo>
                  <a:pt x="114300" y="317753"/>
                </a:lnTo>
                <a:lnTo>
                  <a:pt x="105316" y="286607"/>
                </a:lnTo>
                <a:lnTo>
                  <a:pt x="80819" y="261175"/>
                </a:lnTo>
                <a:lnTo>
                  <a:pt x="44487" y="244030"/>
                </a:lnTo>
                <a:lnTo>
                  <a:pt x="0" y="237744"/>
                </a:lnTo>
                <a:lnTo>
                  <a:pt x="44487" y="231457"/>
                </a:lnTo>
                <a:lnTo>
                  <a:pt x="80819" y="214312"/>
                </a:lnTo>
                <a:lnTo>
                  <a:pt x="105316" y="188880"/>
                </a:lnTo>
                <a:lnTo>
                  <a:pt x="114300" y="157733"/>
                </a:lnTo>
                <a:lnTo>
                  <a:pt x="114300" y="80009"/>
                </a:lnTo>
                <a:lnTo>
                  <a:pt x="123283" y="48863"/>
                </a:lnTo>
                <a:lnTo>
                  <a:pt x="147780" y="23431"/>
                </a:lnTo>
                <a:lnTo>
                  <a:pt x="184112" y="6286"/>
                </a:lnTo>
                <a:lnTo>
                  <a:pt x="228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467355" y="1319783"/>
          <a:ext cx="5480050" cy="21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/>
              </a:tblGrid>
              <a:tr h="5359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Specify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GitHub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repo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link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pull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Jenkins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Specify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previous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job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triggers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current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job.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Hence 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NA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350" spc="-37" baseline="24691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job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430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Specify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testing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action/goal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job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Specify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next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job/action 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triggered.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EBCD93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4900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Provide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0" dirty="0">
                <a:latin typeface="Arial"/>
                <a:cs typeface="Arial"/>
              </a:rPr>
              <a:t>GitHub </a:t>
            </a:r>
            <a:r>
              <a:rPr sz="1300" spc="-30" dirty="0">
                <a:latin typeface="Arial"/>
                <a:cs typeface="Arial"/>
              </a:rPr>
              <a:t>path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50" dirty="0">
                <a:latin typeface="Arial"/>
                <a:cs typeface="Arial"/>
              </a:rPr>
              <a:t>checkout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5" dirty="0">
                <a:latin typeface="Arial"/>
                <a:cs typeface="Arial"/>
              </a:rPr>
              <a:t>code. </a:t>
            </a:r>
            <a:r>
              <a:rPr sz="1300" spc="-80" dirty="0">
                <a:latin typeface="Arial"/>
                <a:cs typeface="Arial"/>
              </a:rPr>
              <a:t>Click </a:t>
            </a:r>
            <a:r>
              <a:rPr sz="1300" spc="-55" dirty="0">
                <a:latin typeface="Arial"/>
                <a:cs typeface="Arial"/>
              </a:rPr>
              <a:t>Apply </a:t>
            </a:r>
            <a:r>
              <a:rPr sz="1300" spc="-65" dirty="0">
                <a:latin typeface="Arial"/>
                <a:cs typeface="Arial"/>
              </a:rPr>
              <a:t>and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114" dirty="0">
                <a:latin typeface="Arial"/>
                <a:cs typeface="Arial"/>
              </a:rPr>
              <a:t>Save.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8767" y="1876044"/>
            <a:ext cx="332257" cy="333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2875788" y="2771394"/>
            <a:ext cx="5221223" cy="1552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871216" y="2740151"/>
            <a:ext cx="5230495" cy="1562100"/>
          </a:xfrm>
          <a:custGeom>
            <a:avLst/>
            <a:gdLst/>
            <a:ahLst/>
            <a:cxnLst/>
            <a:rect l="l" t="t" r="r" b="b"/>
            <a:pathLst>
              <a:path w="5230495" h="1562100">
                <a:moveTo>
                  <a:pt x="0" y="1562100"/>
                </a:moveTo>
                <a:lnTo>
                  <a:pt x="5230367" y="1562100"/>
                </a:lnTo>
                <a:lnTo>
                  <a:pt x="5230367" y="0"/>
                </a:lnTo>
                <a:lnTo>
                  <a:pt x="0" y="0"/>
                </a:lnTo>
                <a:lnTo>
                  <a:pt x="0" y="156210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061459" y="3858767"/>
            <a:ext cx="3787140" cy="163195"/>
          </a:xfrm>
          <a:custGeom>
            <a:avLst/>
            <a:gdLst/>
            <a:ahLst/>
            <a:cxnLst/>
            <a:rect l="l" t="t" r="r" b="b"/>
            <a:pathLst>
              <a:path w="3787140" h="163195">
                <a:moveTo>
                  <a:pt x="0" y="163067"/>
                </a:moveTo>
                <a:lnTo>
                  <a:pt x="3787140" y="163067"/>
                </a:lnTo>
                <a:lnTo>
                  <a:pt x="3787140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5737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185" dirty="0"/>
              <a:t>Developer</a:t>
            </a:r>
            <a:r>
              <a:rPr sz="2800" spc="-254" dirty="0"/>
              <a:t> </a:t>
            </a:r>
            <a:r>
              <a:rPr sz="2800" spc="-225" dirty="0"/>
              <a:t>Compile</a:t>
            </a:r>
            <a:endParaRPr sz="2800" dirty="0"/>
          </a:p>
        </p:txBody>
      </p:sp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116" y="3829121"/>
            <a:ext cx="3933825" cy="19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55079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Configure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0" dirty="0">
                <a:latin typeface="Arial"/>
                <a:cs typeface="Arial"/>
              </a:rPr>
              <a:t>Developer </a:t>
            </a:r>
            <a:r>
              <a:rPr sz="1300" spc="-70" dirty="0">
                <a:latin typeface="Arial"/>
                <a:cs typeface="Arial"/>
              </a:rPr>
              <a:t>Compile </a:t>
            </a:r>
            <a:r>
              <a:rPr sz="1300" spc="-25" dirty="0">
                <a:latin typeface="Arial"/>
                <a:cs typeface="Arial"/>
              </a:rPr>
              <a:t>job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45" dirty="0">
                <a:latin typeface="Arial"/>
                <a:cs typeface="Arial"/>
              </a:rPr>
              <a:t>compile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70" dirty="0">
                <a:latin typeface="Arial"/>
                <a:cs typeface="Arial"/>
              </a:rPr>
              <a:t>code </a:t>
            </a:r>
            <a:r>
              <a:rPr sz="1300" spc="-20" dirty="0">
                <a:latin typeface="Arial"/>
                <a:cs typeface="Arial"/>
              </a:rPr>
              <a:t>in the </a:t>
            </a:r>
            <a:r>
              <a:rPr sz="1300" spc="-25" dirty="0">
                <a:latin typeface="Arial"/>
                <a:cs typeface="Arial"/>
              </a:rPr>
              <a:t>build</a:t>
            </a:r>
            <a:r>
              <a:rPr sz="1300" spc="-14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section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8767" y="1876044"/>
            <a:ext cx="332257" cy="333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91027" y="2793492"/>
            <a:ext cx="5468112" cy="10439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86455" y="2788920"/>
            <a:ext cx="5477510" cy="1053465"/>
          </a:xfrm>
          <a:custGeom>
            <a:avLst/>
            <a:gdLst/>
            <a:ahLst/>
            <a:cxnLst/>
            <a:rect l="l" t="t" r="r" b="b"/>
            <a:pathLst>
              <a:path w="5477509" h="1053464">
                <a:moveTo>
                  <a:pt x="0" y="1053084"/>
                </a:moveTo>
                <a:lnTo>
                  <a:pt x="5477256" y="1053084"/>
                </a:lnTo>
                <a:lnTo>
                  <a:pt x="5477256" y="0"/>
                </a:lnTo>
                <a:lnTo>
                  <a:pt x="0" y="0"/>
                </a:lnTo>
                <a:lnTo>
                  <a:pt x="0" y="1053084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980944" y="3349752"/>
            <a:ext cx="5303520" cy="178435"/>
          </a:xfrm>
          <a:custGeom>
            <a:avLst/>
            <a:gdLst/>
            <a:ahLst/>
            <a:cxnLst/>
            <a:rect l="l" t="t" r="r" b="b"/>
            <a:pathLst>
              <a:path w="5303520" h="178435">
                <a:moveTo>
                  <a:pt x="0" y="178308"/>
                </a:moveTo>
                <a:lnTo>
                  <a:pt x="5303520" y="178308"/>
                </a:lnTo>
                <a:lnTo>
                  <a:pt x="5303520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5737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185" dirty="0"/>
              <a:t>Developer</a:t>
            </a:r>
            <a:r>
              <a:rPr sz="2800" spc="-254" dirty="0"/>
              <a:t> </a:t>
            </a:r>
            <a:r>
              <a:rPr sz="2800" spc="-225" dirty="0"/>
              <a:t>Compile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NA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62477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95" dirty="0">
                <a:latin typeface="Arial"/>
                <a:cs typeface="Arial"/>
              </a:rPr>
              <a:t>Once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0" dirty="0">
                <a:latin typeface="Arial"/>
                <a:cs typeface="Arial"/>
              </a:rPr>
              <a:t>Developer </a:t>
            </a:r>
            <a:r>
              <a:rPr sz="1300" spc="-70" dirty="0">
                <a:latin typeface="Arial"/>
                <a:cs typeface="Arial"/>
              </a:rPr>
              <a:t>Compile </a:t>
            </a:r>
            <a:r>
              <a:rPr sz="1300" spc="-80" dirty="0">
                <a:latin typeface="Arial"/>
                <a:cs typeface="Arial"/>
              </a:rPr>
              <a:t>process </a:t>
            </a:r>
            <a:r>
              <a:rPr sz="1300" spc="-90" dirty="0">
                <a:latin typeface="Arial"/>
                <a:cs typeface="Arial"/>
              </a:rPr>
              <a:t>succeeds,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40" dirty="0">
                <a:latin typeface="Arial"/>
                <a:cs typeface="Arial"/>
              </a:rPr>
              <a:t>next </a:t>
            </a:r>
            <a:r>
              <a:rPr sz="1300" spc="-25" dirty="0">
                <a:latin typeface="Arial"/>
                <a:cs typeface="Arial"/>
              </a:rPr>
              <a:t>job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65" dirty="0">
                <a:latin typeface="Arial"/>
                <a:cs typeface="Arial"/>
              </a:rPr>
              <a:t>be </a:t>
            </a:r>
            <a:r>
              <a:rPr sz="1300" spc="-35" dirty="0">
                <a:latin typeface="Arial"/>
                <a:cs typeface="Arial"/>
              </a:rPr>
              <a:t>triggered </a:t>
            </a:r>
            <a:r>
              <a:rPr sz="1300" spc="-70" dirty="0">
                <a:latin typeface="Arial"/>
                <a:cs typeface="Arial"/>
              </a:rPr>
              <a:t>is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Developer</a:t>
            </a:r>
            <a:endParaRPr sz="13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300" spc="-105" dirty="0">
                <a:latin typeface="Arial"/>
                <a:cs typeface="Arial"/>
              </a:rPr>
              <a:t>Code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80" dirty="0">
                <a:latin typeface="Arial"/>
                <a:cs typeface="Arial"/>
              </a:rPr>
              <a:t>Review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8767" y="1876044"/>
            <a:ext cx="332257" cy="333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83407" y="2881883"/>
            <a:ext cx="5777484" cy="1411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78835" y="2877311"/>
            <a:ext cx="5786755" cy="1420495"/>
          </a:xfrm>
          <a:custGeom>
            <a:avLst/>
            <a:gdLst/>
            <a:ahLst/>
            <a:cxnLst/>
            <a:rect l="l" t="t" r="r" b="b"/>
            <a:pathLst>
              <a:path w="5786755" h="1420495">
                <a:moveTo>
                  <a:pt x="0" y="1420368"/>
                </a:moveTo>
                <a:lnTo>
                  <a:pt x="5786627" y="1420368"/>
                </a:lnTo>
                <a:lnTo>
                  <a:pt x="5786627" y="0"/>
                </a:lnTo>
                <a:lnTo>
                  <a:pt x="0" y="0"/>
                </a:lnTo>
                <a:lnTo>
                  <a:pt x="0" y="142036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115055" y="3412235"/>
            <a:ext cx="5257800" cy="192405"/>
          </a:xfrm>
          <a:custGeom>
            <a:avLst/>
            <a:gdLst/>
            <a:ahLst/>
            <a:cxnLst/>
            <a:rect l="l" t="t" r="r" b="b"/>
            <a:pathLst>
              <a:path w="5257800" h="192404">
                <a:moveTo>
                  <a:pt x="0" y="192023"/>
                </a:moveTo>
                <a:lnTo>
                  <a:pt x="5257800" y="192023"/>
                </a:lnTo>
                <a:lnTo>
                  <a:pt x="5257800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5737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185" dirty="0"/>
              <a:t>Developer</a:t>
            </a:r>
            <a:r>
              <a:rPr sz="2800" spc="-254" dirty="0"/>
              <a:t> </a:t>
            </a:r>
            <a:r>
              <a:rPr sz="2800" spc="-225" dirty="0"/>
              <a:t>Compile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NA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4900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Provide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0" dirty="0">
                <a:latin typeface="Arial"/>
                <a:cs typeface="Arial"/>
              </a:rPr>
              <a:t>GitHub </a:t>
            </a:r>
            <a:r>
              <a:rPr sz="1300" spc="-30" dirty="0">
                <a:latin typeface="Arial"/>
                <a:cs typeface="Arial"/>
              </a:rPr>
              <a:t>path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50" dirty="0">
                <a:latin typeface="Arial"/>
                <a:cs typeface="Arial"/>
              </a:rPr>
              <a:t>checkout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5" dirty="0">
                <a:latin typeface="Arial"/>
                <a:cs typeface="Arial"/>
              </a:rPr>
              <a:t>code. </a:t>
            </a:r>
            <a:r>
              <a:rPr sz="1300" spc="-80" dirty="0">
                <a:latin typeface="Arial"/>
                <a:cs typeface="Arial"/>
              </a:rPr>
              <a:t>Click </a:t>
            </a:r>
            <a:r>
              <a:rPr sz="1300" spc="-55" dirty="0">
                <a:latin typeface="Arial"/>
                <a:cs typeface="Arial"/>
              </a:rPr>
              <a:t>Apply </a:t>
            </a:r>
            <a:r>
              <a:rPr sz="1300" spc="-65" dirty="0">
                <a:latin typeface="Arial"/>
                <a:cs typeface="Arial"/>
              </a:rPr>
              <a:t>and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114" dirty="0">
                <a:latin typeface="Arial"/>
                <a:cs typeface="Arial"/>
              </a:rPr>
              <a:t>Save.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8767" y="2173223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86455" y="2702051"/>
            <a:ext cx="5219700" cy="1554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81883" y="2697479"/>
            <a:ext cx="5229225" cy="1564005"/>
          </a:xfrm>
          <a:custGeom>
            <a:avLst/>
            <a:gdLst/>
            <a:ahLst/>
            <a:cxnLst/>
            <a:rect l="l" t="t" r="r" b="b"/>
            <a:pathLst>
              <a:path w="5229225" h="1564004">
                <a:moveTo>
                  <a:pt x="0" y="1563624"/>
                </a:moveTo>
                <a:lnTo>
                  <a:pt x="5228844" y="1563624"/>
                </a:lnTo>
                <a:lnTo>
                  <a:pt x="5228844" y="0"/>
                </a:lnTo>
                <a:lnTo>
                  <a:pt x="0" y="0"/>
                </a:lnTo>
                <a:lnTo>
                  <a:pt x="0" y="156362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070603" y="3817620"/>
            <a:ext cx="3789045" cy="161925"/>
          </a:xfrm>
          <a:custGeom>
            <a:avLst/>
            <a:gdLst/>
            <a:ahLst/>
            <a:cxnLst/>
            <a:rect l="l" t="t" r="r" b="b"/>
            <a:pathLst>
              <a:path w="3789045" h="161925">
                <a:moveTo>
                  <a:pt x="0" y="161543"/>
                </a:moveTo>
                <a:lnTo>
                  <a:pt x="3788663" y="161543"/>
                </a:lnTo>
                <a:lnTo>
                  <a:pt x="3788663" y="0"/>
                </a:lnTo>
                <a:lnTo>
                  <a:pt x="0" y="0"/>
                </a:lnTo>
                <a:lnTo>
                  <a:pt x="0" y="161543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6423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185" dirty="0"/>
              <a:t>Developer </a:t>
            </a:r>
            <a:r>
              <a:rPr sz="2800" spc="-285" dirty="0"/>
              <a:t>Code</a:t>
            </a:r>
            <a:r>
              <a:rPr sz="2800" spc="-229" dirty="0"/>
              <a:t> </a:t>
            </a:r>
            <a:r>
              <a:rPr sz="2800" spc="-210" dirty="0"/>
              <a:t>Review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12" y="3817620"/>
            <a:ext cx="39338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63969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Developer </a:t>
            </a:r>
            <a:r>
              <a:rPr sz="1300" spc="-105" dirty="0">
                <a:latin typeface="Arial"/>
                <a:cs typeface="Arial"/>
              </a:rPr>
              <a:t>Code </a:t>
            </a:r>
            <a:r>
              <a:rPr sz="1300" spc="-80" dirty="0">
                <a:latin typeface="Arial"/>
                <a:cs typeface="Arial"/>
              </a:rPr>
              <a:t>Review </a:t>
            </a:r>
            <a:r>
              <a:rPr sz="1300" spc="-70" dirty="0">
                <a:latin typeface="Arial"/>
                <a:cs typeface="Arial"/>
              </a:rPr>
              <a:t>is </a:t>
            </a:r>
            <a:r>
              <a:rPr sz="1300" spc="-55" dirty="0">
                <a:latin typeface="Arial"/>
                <a:cs typeface="Arial"/>
              </a:rPr>
              <a:t>done </a:t>
            </a:r>
            <a:r>
              <a:rPr sz="1300" spc="-45" dirty="0">
                <a:latin typeface="Arial"/>
                <a:cs typeface="Arial"/>
              </a:rPr>
              <a:t>when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30" dirty="0">
                <a:latin typeface="Arial"/>
                <a:cs typeface="Arial"/>
              </a:rPr>
              <a:t>compilation </a:t>
            </a:r>
            <a:r>
              <a:rPr sz="1300" spc="-80" dirty="0">
                <a:latin typeface="Arial"/>
                <a:cs typeface="Arial"/>
              </a:rPr>
              <a:t>process </a:t>
            </a:r>
            <a:r>
              <a:rPr sz="1300" spc="-90" dirty="0">
                <a:latin typeface="Arial"/>
                <a:cs typeface="Arial"/>
              </a:rPr>
              <a:t>succeeds. Hence </a:t>
            </a:r>
            <a:r>
              <a:rPr sz="1300" spc="-20" dirty="0">
                <a:latin typeface="Arial"/>
                <a:cs typeface="Arial"/>
              </a:rPr>
              <a:t>the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trigger</a:t>
            </a:r>
            <a:endParaRPr sz="13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300" spc="-25" dirty="0">
                <a:latin typeface="Arial"/>
                <a:cs typeface="Arial"/>
              </a:rPr>
              <a:t>job </a:t>
            </a:r>
            <a:r>
              <a:rPr sz="1300" dirty="0">
                <a:latin typeface="Arial"/>
                <a:cs typeface="Arial"/>
              </a:rPr>
              <a:t>for </a:t>
            </a:r>
            <a:r>
              <a:rPr sz="1300" spc="-55" dirty="0">
                <a:latin typeface="Arial"/>
                <a:cs typeface="Arial"/>
              </a:rPr>
              <a:t>Developer </a:t>
            </a:r>
            <a:r>
              <a:rPr sz="1300" spc="-105" dirty="0">
                <a:latin typeface="Arial"/>
                <a:cs typeface="Arial"/>
              </a:rPr>
              <a:t>Code </a:t>
            </a:r>
            <a:r>
              <a:rPr sz="1300" spc="-80" dirty="0">
                <a:latin typeface="Arial"/>
                <a:cs typeface="Arial"/>
              </a:rPr>
              <a:t>Review </a:t>
            </a:r>
            <a:r>
              <a:rPr sz="1300" dirty="0">
                <a:latin typeface="Arial"/>
                <a:cs typeface="Arial"/>
              </a:rPr>
              <a:t>will </a:t>
            </a:r>
            <a:r>
              <a:rPr sz="1300" spc="-65" dirty="0">
                <a:latin typeface="Arial"/>
                <a:cs typeface="Arial"/>
              </a:rPr>
              <a:t>be </a:t>
            </a:r>
            <a:r>
              <a:rPr sz="1300" spc="-55" dirty="0">
                <a:latin typeface="Arial"/>
                <a:cs typeface="Arial"/>
              </a:rPr>
              <a:t>Developer </a:t>
            </a:r>
            <a:r>
              <a:rPr sz="1300" spc="-65" dirty="0">
                <a:latin typeface="Arial"/>
                <a:cs typeface="Arial"/>
              </a:rPr>
              <a:t>Compile</a:t>
            </a:r>
            <a:r>
              <a:rPr sz="1300" spc="-13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job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8767" y="2173223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23488" y="2872739"/>
            <a:ext cx="4312920" cy="1729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6423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185" dirty="0"/>
              <a:t>Developer </a:t>
            </a:r>
            <a:r>
              <a:rPr sz="2800" spc="-285" dirty="0"/>
              <a:t>Code</a:t>
            </a:r>
            <a:r>
              <a:rPr sz="2800" spc="-229" dirty="0"/>
              <a:t> </a:t>
            </a:r>
            <a:r>
              <a:rPr sz="2800" spc="-210" dirty="0"/>
              <a:t>Review</a:t>
            </a:r>
            <a:endParaRPr sz="2800" dirty="0"/>
          </a:p>
        </p:txBody>
      </p:sp>
      <p:sp>
        <p:nvSpPr>
          <p:cNvPr id="19" name="object 19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63436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Configure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0" dirty="0">
                <a:latin typeface="Arial"/>
                <a:cs typeface="Arial"/>
              </a:rPr>
              <a:t>Developer </a:t>
            </a:r>
            <a:r>
              <a:rPr sz="1300" spc="-105" dirty="0">
                <a:latin typeface="Arial"/>
                <a:cs typeface="Arial"/>
              </a:rPr>
              <a:t>Code </a:t>
            </a:r>
            <a:r>
              <a:rPr sz="1300" spc="-80" dirty="0">
                <a:latin typeface="Arial"/>
                <a:cs typeface="Arial"/>
              </a:rPr>
              <a:t>Review </a:t>
            </a:r>
            <a:r>
              <a:rPr sz="1300" spc="-25" dirty="0">
                <a:latin typeface="Arial"/>
                <a:cs typeface="Arial"/>
              </a:rPr>
              <a:t>job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30" dirty="0">
                <a:latin typeface="Arial"/>
                <a:cs typeface="Arial"/>
              </a:rPr>
              <a:t>detect </a:t>
            </a:r>
            <a:r>
              <a:rPr sz="1300" spc="-70" dirty="0">
                <a:latin typeface="Arial"/>
                <a:cs typeface="Arial"/>
              </a:rPr>
              <a:t>any </a:t>
            </a:r>
            <a:r>
              <a:rPr sz="1300" spc="-35" dirty="0">
                <a:latin typeface="Arial"/>
                <a:cs typeface="Arial"/>
              </a:rPr>
              <a:t>errors </a:t>
            </a:r>
            <a:r>
              <a:rPr sz="1300" spc="-20" dirty="0">
                <a:latin typeface="Arial"/>
                <a:cs typeface="Arial"/>
              </a:rPr>
              <a:t>in the </a:t>
            </a:r>
            <a:r>
              <a:rPr sz="1300" spc="-70" dirty="0">
                <a:latin typeface="Arial"/>
                <a:cs typeface="Arial"/>
              </a:rPr>
              <a:t>code </a:t>
            </a:r>
            <a:r>
              <a:rPr sz="1300" spc="-20" dirty="0">
                <a:latin typeface="Arial"/>
                <a:cs typeface="Arial"/>
              </a:rPr>
              <a:t>in </a:t>
            </a:r>
            <a:r>
              <a:rPr sz="1300" spc="-25" dirty="0">
                <a:latin typeface="Arial"/>
                <a:cs typeface="Arial"/>
              </a:rPr>
              <a:t>build</a:t>
            </a:r>
            <a:r>
              <a:rPr sz="1300" spc="-15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section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8767" y="2173223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7500" y="2702051"/>
            <a:ext cx="5407152" cy="1097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52927" y="2697479"/>
            <a:ext cx="5416550" cy="1106805"/>
          </a:xfrm>
          <a:custGeom>
            <a:avLst/>
            <a:gdLst/>
            <a:ahLst/>
            <a:cxnLst/>
            <a:rect l="l" t="t" r="r" b="b"/>
            <a:pathLst>
              <a:path w="5416550" h="1106804">
                <a:moveTo>
                  <a:pt x="0" y="1106424"/>
                </a:moveTo>
                <a:lnTo>
                  <a:pt x="5416296" y="1106424"/>
                </a:lnTo>
                <a:lnTo>
                  <a:pt x="5416296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959607" y="3273552"/>
            <a:ext cx="5257800" cy="200025"/>
          </a:xfrm>
          <a:custGeom>
            <a:avLst/>
            <a:gdLst/>
            <a:ahLst/>
            <a:cxnLst/>
            <a:rect l="l" t="t" r="r" b="b"/>
            <a:pathLst>
              <a:path w="5257800" h="200025">
                <a:moveTo>
                  <a:pt x="0" y="199644"/>
                </a:moveTo>
                <a:lnTo>
                  <a:pt x="5257800" y="199644"/>
                </a:lnTo>
                <a:lnTo>
                  <a:pt x="5257800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6423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185" dirty="0"/>
              <a:t>Developer </a:t>
            </a:r>
            <a:r>
              <a:rPr sz="2800" spc="-285" dirty="0"/>
              <a:t>Code</a:t>
            </a:r>
            <a:r>
              <a:rPr sz="2800" spc="-229" dirty="0"/>
              <a:t> </a:t>
            </a:r>
            <a:r>
              <a:rPr sz="2800" spc="-210" dirty="0"/>
              <a:t>Review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60458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95" dirty="0">
                <a:latin typeface="Arial"/>
                <a:cs typeface="Arial"/>
              </a:rPr>
              <a:t>Once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0" dirty="0">
                <a:latin typeface="Arial"/>
                <a:cs typeface="Arial"/>
              </a:rPr>
              <a:t>Developer </a:t>
            </a:r>
            <a:r>
              <a:rPr sz="1300" spc="-105" dirty="0">
                <a:latin typeface="Arial"/>
                <a:cs typeface="Arial"/>
              </a:rPr>
              <a:t>Code </a:t>
            </a:r>
            <a:r>
              <a:rPr sz="1300" spc="-80" dirty="0">
                <a:latin typeface="Arial"/>
                <a:cs typeface="Arial"/>
              </a:rPr>
              <a:t>Review </a:t>
            </a:r>
            <a:r>
              <a:rPr sz="1300" spc="-70" dirty="0">
                <a:latin typeface="Arial"/>
                <a:cs typeface="Arial"/>
              </a:rPr>
              <a:t>is </a:t>
            </a:r>
            <a:r>
              <a:rPr sz="1300" spc="-50" dirty="0">
                <a:latin typeface="Arial"/>
                <a:cs typeface="Arial"/>
              </a:rPr>
              <a:t>done,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40" dirty="0">
                <a:latin typeface="Arial"/>
                <a:cs typeface="Arial"/>
              </a:rPr>
              <a:t>next </a:t>
            </a:r>
            <a:r>
              <a:rPr sz="1300" spc="-25" dirty="0">
                <a:latin typeface="Arial"/>
                <a:cs typeface="Arial"/>
              </a:rPr>
              <a:t>job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65" dirty="0">
                <a:latin typeface="Arial"/>
                <a:cs typeface="Arial"/>
              </a:rPr>
              <a:t>be </a:t>
            </a:r>
            <a:r>
              <a:rPr sz="1300" spc="-35" dirty="0">
                <a:latin typeface="Arial"/>
                <a:cs typeface="Arial"/>
              </a:rPr>
              <a:t>triggered </a:t>
            </a:r>
            <a:r>
              <a:rPr sz="1300" spc="-70" dirty="0">
                <a:latin typeface="Arial"/>
                <a:cs typeface="Arial"/>
              </a:rPr>
              <a:t>is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20" dirty="0">
                <a:latin typeface="Arial"/>
                <a:cs typeface="Arial"/>
              </a:rPr>
              <a:t>Unit</a:t>
            </a:r>
            <a:r>
              <a:rPr sz="1300" spc="-220" dirty="0">
                <a:latin typeface="Arial"/>
                <a:cs typeface="Arial"/>
              </a:rPr>
              <a:t> </a:t>
            </a:r>
            <a:r>
              <a:rPr sz="1300" spc="-80" dirty="0">
                <a:latin typeface="Arial"/>
                <a:cs typeface="Arial"/>
              </a:rPr>
              <a:t>Test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8767" y="2173223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71216" y="2756916"/>
            <a:ext cx="5777483" cy="1470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66644" y="2752344"/>
            <a:ext cx="5786755" cy="1480185"/>
          </a:xfrm>
          <a:custGeom>
            <a:avLst/>
            <a:gdLst/>
            <a:ahLst/>
            <a:cxnLst/>
            <a:rect l="l" t="t" r="r" b="b"/>
            <a:pathLst>
              <a:path w="5786755" h="1480185">
                <a:moveTo>
                  <a:pt x="0" y="1479804"/>
                </a:moveTo>
                <a:lnTo>
                  <a:pt x="5786628" y="1479804"/>
                </a:lnTo>
                <a:lnTo>
                  <a:pt x="5786628" y="0"/>
                </a:lnTo>
                <a:lnTo>
                  <a:pt x="0" y="0"/>
                </a:lnTo>
                <a:lnTo>
                  <a:pt x="0" y="147980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156204" y="3317747"/>
            <a:ext cx="5440680" cy="196850"/>
          </a:xfrm>
          <a:custGeom>
            <a:avLst/>
            <a:gdLst/>
            <a:ahLst/>
            <a:cxnLst/>
            <a:rect l="l" t="t" r="r" b="b"/>
            <a:pathLst>
              <a:path w="5440680" h="196850">
                <a:moveTo>
                  <a:pt x="0" y="196595"/>
                </a:moveTo>
                <a:lnTo>
                  <a:pt x="5440680" y="196595"/>
                </a:lnTo>
                <a:lnTo>
                  <a:pt x="5440680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6423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185" dirty="0"/>
              <a:t>Developer </a:t>
            </a:r>
            <a:r>
              <a:rPr sz="2800" spc="-285" dirty="0"/>
              <a:t>Code</a:t>
            </a:r>
            <a:r>
              <a:rPr sz="2800" spc="-229" dirty="0"/>
              <a:t> </a:t>
            </a:r>
            <a:r>
              <a:rPr sz="2800" spc="-210" dirty="0"/>
              <a:t>Review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4900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Provide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0" dirty="0">
                <a:latin typeface="Arial"/>
                <a:cs typeface="Arial"/>
              </a:rPr>
              <a:t>GitHub </a:t>
            </a:r>
            <a:r>
              <a:rPr sz="1300" spc="-30" dirty="0">
                <a:latin typeface="Arial"/>
                <a:cs typeface="Arial"/>
              </a:rPr>
              <a:t>path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50" dirty="0">
                <a:latin typeface="Arial"/>
                <a:cs typeface="Arial"/>
              </a:rPr>
              <a:t>checkout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5" dirty="0">
                <a:latin typeface="Arial"/>
                <a:cs typeface="Arial"/>
              </a:rPr>
              <a:t>code. </a:t>
            </a:r>
            <a:r>
              <a:rPr sz="1300" spc="-80" dirty="0">
                <a:latin typeface="Arial"/>
                <a:cs typeface="Arial"/>
              </a:rPr>
              <a:t>Click </a:t>
            </a:r>
            <a:r>
              <a:rPr sz="1300" spc="-55" dirty="0">
                <a:latin typeface="Arial"/>
                <a:cs typeface="Arial"/>
              </a:rPr>
              <a:t>Apply </a:t>
            </a:r>
            <a:r>
              <a:rPr sz="1300" spc="-65" dirty="0">
                <a:latin typeface="Arial"/>
                <a:cs typeface="Arial"/>
              </a:rPr>
              <a:t>and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114" dirty="0">
                <a:latin typeface="Arial"/>
                <a:cs typeface="Arial"/>
              </a:rPr>
              <a:t>Save.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8767" y="2470378"/>
            <a:ext cx="332257" cy="332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5976" y="2702051"/>
            <a:ext cx="5219700" cy="1554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51404" y="2697479"/>
            <a:ext cx="5229225" cy="1564005"/>
          </a:xfrm>
          <a:custGeom>
            <a:avLst/>
            <a:gdLst/>
            <a:ahLst/>
            <a:cxnLst/>
            <a:rect l="l" t="t" r="r" b="b"/>
            <a:pathLst>
              <a:path w="5229225" h="1564004">
                <a:moveTo>
                  <a:pt x="0" y="1563624"/>
                </a:moveTo>
                <a:lnTo>
                  <a:pt x="5228844" y="1563624"/>
                </a:lnTo>
                <a:lnTo>
                  <a:pt x="5228844" y="0"/>
                </a:lnTo>
                <a:lnTo>
                  <a:pt x="0" y="0"/>
                </a:lnTo>
                <a:lnTo>
                  <a:pt x="0" y="156362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041647" y="3817620"/>
            <a:ext cx="3787140" cy="161925"/>
          </a:xfrm>
          <a:custGeom>
            <a:avLst/>
            <a:gdLst/>
            <a:ahLst/>
            <a:cxnLst/>
            <a:rect l="l" t="t" r="r" b="b"/>
            <a:pathLst>
              <a:path w="3787140" h="161925">
                <a:moveTo>
                  <a:pt x="0" y="161543"/>
                </a:moveTo>
                <a:lnTo>
                  <a:pt x="3787140" y="161543"/>
                </a:lnTo>
                <a:lnTo>
                  <a:pt x="3787140" y="0"/>
                </a:lnTo>
                <a:lnTo>
                  <a:pt x="0" y="0"/>
                </a:lnTo>
                <a:lnTo>
                  <a:pt x="0" y="161543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4764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 </a:t>
            </a:r>
            <a:r>
              <a:rPr sz="2800" spc="-120" dirty="0"/>
              <a:t>Unit</a:t>
            </a:r>
            <a:r>
              <a:rPr sz="2800" spc="-160" dirty="0"/>
              <a:t> </a:t>
            </a:r>
            <a:r>
              <a:rPr sz="2800" spc="-295" dirty="0"/>
              <a:t>Test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04" y="3803624"/>
            <a:ext cx="39338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64935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20" dirty="0">
                <a:latin typeface="Arial"/>
                <a:cs typeface="Arial"/>
              </a:rPr>
              <a:t>Unit </a:t>
            </a:r>
            <a:r>
              <a:rPr sz="1300" spc="-80" dirty="0">
                <a:latin typeface="Arial"/>
                <a:cs typeface="Arial"/>
              </a:rPr>
              <a:t>Test </a:t>
            </a:r>
            <a:r>
              <a:rPr sz="1300" spc="-70" dirty="0">
                <a:latin typeface="Arial"/>
                <a:cs typeface="Arial"/>
              </a:rPr>
              <a:t>is </a:t>
            </a:r>
            <a:r>
              <a:rPr sz="1300" spc="-55" dirty="0">
                <a:latin typeface="Arial"/>
                <a:cs typeface="Arial"/>
              </a:rPr>
              <a:t>done </a:t>
            </a:r>
            <a:r>
              <a:rPr sz="1300" spc="-45" dirty="0">
                <a:latin typeface="Arial"/>
                <a:cs typeface="Arial"/>
              </a:rPr>
              <a:t>when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70" dirty="0">
                <a:latin typeface="Arial"/>
                <a:cs typeface="Arial"/>
              </a:rPr>
              <a:t>code </a:t>
            </a:r>
            <a:r>
              <a:rPr sz="1300" spc="-35" dirty="0">
                <a:latin typeface="Arial"/>
                <a:cs typeface="Arial"/>
              </a:rPr>
              <a:t>review </a:t>
            </a:r>
            <a:r>
              <a:rPr sz="1300" spc="-90" dirty="0">
                <a:latin typeface="Arial"/>
                <a:cs typeface="Arial"/>
              </a:rPr>
              <a:t>succeeds. Hence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30" dirty="0">
                <a:latin typeface="Arial"/>
                <a:cs typeface="Arial"/>
              </a:rPr>
              <a:t>trigger </a:t>
            </a:r>
            <a:r>
              <a:rPr sz="1300" spc="-25" dirty="0">
                <a:latin typeface="Arial"/>
                <a:cs typeface="Arial"/>
              </a:rPr>
              <a:t>job </a:t>
            </a:r>
            <a:r>
              <a:rPr sz="1300" dirty="0">
                <a:latin typeface="Arial"/>
                <a:cs typeface="Arial"/>
              </a:rPr>
              <a:t>for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20" dirty="0">
                <a:latin typeface="Arial"/>
                <a:cs typeface="Arial"/>
              </a:rPr>
              <a:t>Unit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80" dirty="0">
                <a:latin typeface="Arial"/>
                <a:cs typeface="Arial"/>
              </a:rPr>
              <a:t>Test</a:t>
            </a:r>
            <a:endParaRPr sz="13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will </a:t>
            </a:r>
            <a:r>
              <a:rPr sz="1300" spc="-65" dirty="0">
                <a:latin typeface="Arial"/>
                <a:cs typeface="Arial"/>
              </a:rPr>
              <a:t>be </a:t>
            </a:r>
            <a:r>
              <a:rPr sz="1300" spc="-55" dirty="0">
                <a:latin typeface="Arial"/>
                <a:cs typeface="Arial"/>
              </a:rPr>
              <a:t>Developer </a:t>
            </a:r>
            <a:r>
              <a:rPr sz="1300" spc="-105" dirty="0">
                <a:latin typeface="Arial"/>
                <a:cs typeface="Arial"/>
              </a:rPr>
              <a:t>Code </a:t>
            </a:r>
            <a:r>
              <a:rPr sz="1300" spc="-80" dirty="0">
                <a:latin typeface="Arial"/>
                <a:cs typeface="Arial"/>
              </a:rPr>
              <a:t>Review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job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8767" y="2470378"/>
            <a:ext cx="332257" cy="332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6828" y="2938272"/>
            <a:ext cx="4314444" cy="1729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76828" y="2852927"/>
            <a:ext cx="4314444" cy="1810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4764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 </a:t>
            </a:r>
            <a:r>
              <a:rPr sz="2800" spc="-120" dirty="0"/>
              <a:t>Unit</a:t>
            </a:r>
            <a:r>
              <a:rPr sz="2800" spc="-160" dirty="0"/>
              <a:t> </a:t>
            </a:r>
            <a:r>
              <a:rPr sz="2800" spc="-295" dirty="0"/>
              <a:t>Test</a:t>
            </a:r>
            <a:endParaRPr sz="2800" dirty="0"/>
          </a:p>
        </p:txBody>
      </p:sp>
      <p:sp>
        <p:nvSpPr>
          <p:cNvPr id="20" name="object 20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4" y="638809"/>
            <a:ext cx="9141460" cy="4078604"/>
          </a:xfrm>
          <a:custGeom>
            <a:avLst/>
            <a:gdLst/>
            <a:ahLst/>
            <a:cxnLst/>
            <a:rect l="l" t="t" r="r" b="b"/>
            <a:pathLst>
              <a:path w="9141460" h="4078604">
                <a:moveTo>
                  <a:pt x="0" y="4078224"/>
                </a:moveTo>
                <a:lnTo>
                  <a:pt x="9140952" y="4078224"/>
                </a:lnTo>
                <a:lnTo>
                  <a:pt x="9140952" y="0"/>
                </a:lnTo>
                <a:lnTo>
                  <a:pt x="0" y="0"/>
                </a:lnTo>
                <a:lnTo>
                  <a:pt x="0" y="4078224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09600"/>
            <a:ext cx="9141460" cy="58419"/>
          </a:xfrm>
          <a:custGeom>
            <a:avLst/>
            <a:gdLst/>
            <a:ahLst/>
            <a:cxnLst/>
            <a:rect l="l" t="t" r="r" b="b"/>
            <a:pathLst>
              <a:path w="9141460" h="58420">
                <a:moveTo>
                  <a:pt x="0" y="57911"/>
                </a:moveTo>
                <a:lnTo>
                  <a:pt x="9140952" y="57911"/>
                </a:lnTo>
                <a:lnTo>
                  <a:pt x="9140952" y="0"/>
                </a:lnTo>
                <a:lnTo>
                  <a:pt x="0" y="0"/>
                </a:lnTo>
                <a:lnTo>
                  <a:pt x="0" y="57911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5735"/>
            <a:ext cx="9144000" cy="398145"/>
          </a:xfrm>
          <a:custGeom>
            <a:avLst/>
            <a:gdLst/>
            <a:ahLst/>
            <a:cxnLst/>
            <a:rect l="l" t="t" r="r" b="b"/>
            <a:pathLst>
              <a:path w="9144000" h="398145">
                <a:moveTo>
                  <a:pt x="9144000" y="397762"/>
                </a:moveTo>
                <a:lnTo>
                  <a:pt x="9144000" y="0"/>
                </a:lnTo>
                <a:lnTo>
                  <a:pt x="0" y="0"/>
                </a:lnTo>
                <a:lnTo>
                  <a:pt x="0" y="397762"/>
                </a:lnTo>
                <a:lnTo>
                  <a:pt x="9144000" y="397762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370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/>
              <a:t>Objectives </a:t>
            </a:r>
            <a:r>
              <a:rPr sz="2800" spc="-130" dirty="0"/>
              <a:t>of </a:t>
            </a:r>
            <a:r>
              <a:rPr sz="2800" spc="-110" dirty="0"/>
              <a:t>the</a:t>
            </a:r>
            <a:r>
              <a:rPr sz="2800" spc="-120" dirty="0"/>
              <a:t> </a:t>
            </a:r>
            <a:r>
              <a:rPr sz="2800" spc="-305" dirty="0"/>
              <a:t>Session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1610867" y="2956560"/>
            <a:ext cx="1275715" cy="489584"/>
          </a:xfrm>
          <a:custGeom>
            <a:avLst/>
            <a:gdLst/>
            <a:ahLst/>
            <a:cxnLst/>
            <a:rect l="l" t="t" r="r" b="b"/>
            <a:pathLst>
              <a:path w="1275714" h="489585">
                <a:moveTo>
                  <a:pt x="1194054" y="0"/>
                </a:moveTo>
                <a:lnTo>
                  <a:pt x="81533" y="0"/>
                </a:lnTo>
                <a:lnTo>
                  <a:pt x="49774" y="6399"/>
                </a:lnTo>
                <a:lnTo>
                  <a:pt x="23860" y="23860"/>
                </a:lnTo>
                <a:lnTo>
                  <a:pt x="6399" y="49774"/>
                </a:lnTo>
                <a:lnTo>
                  <a:pt x="0" y="81533"/>
                </a:lnTo>
                <a:lnTo>
                  <a:pt x="0" y="407669"/>
                </a:lnTo>
                <a:lnTo>
                  <a:pt x="6399" y="439429"/>
                </a:lnTo>
                <a:lnTo>
                  <a:pt x="23860" y="465343"/>
                </a:lnTo>
                <a:lnTo>
                  <a:pt x="49774" y="482804"/>
                </a:lnTo>
                <a:lnTo>
                  <a:pt x="81533" y="489203"/>
                </a:lnTo>
                <a:lnTo>
                  <a:pt x="1194054" y="489203"/>
                </a:lnTo>
                <a:lnTo>
                  <a:pt x="1225813" y="482804"/>
                </a:lnTo>
                <a:lnTo>
                  <a:pt x="1251727" y="465343"/>
                </a:lnTo>
                <a:lnTo>
                  <a:pt x="1269188" y="439429"/>
                </a:lnTo>
                <a:lnTo>
                  <a:pt x="1275588" y="407669"/>
                </a:lnTo>
                <a:lnTo>
                  <a:pt x="1275588" y="81533"/>
                </a:lnTo>
                <a:lnTo>
                  <a:pt x="1269188" y="49774"/>
                </a:lnTo>
                <a:lnTo>
                  <a:pt x="1251727" y="23860"/>
                </a:lnTo>
                <a:lnTo>
                  <a:pt x="1225813" y="6399"/>
                </a:lnTo>
                <a:lnTo>
                  <a:pt x="1194054" y="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610867" y="2956560"/>
            <a:ext cx="1275715" cy="489584"/>
          </a:xfrm>
          <a:custGeom>
            <a:avLst/>
            <a:gdLst/>
            <a:ahLst/>
            <a:cxnLst/>
            <a:rect l="l" t="t" r="r" b="b"/>
            <a:pathLst>
              <a:path w="1275714" h="489585">
                <a:moveTo>
                  <a:pt x="0" y="81533"/>
                </a:moveTo>
                <a:lnTo>
                  <a:pt x="6399" y="49774"/>
                </a:lnTo>
                <a:lnTo>
                  <a:pt x="23860" y="23860"/>
                </a:lnTo>
                <a:lnTo>
                  <a:pt x="49774" y="6399"/>
                </a:lnTo>
                <a:lnTo>
                  <a:pt x="81533" y="0"/>
                </a:lnTo>
                <a:lnTo>
                  <a:pt x="1194054" y="0"/>
                </a:lnTo>
                <a:lnTo>
                  <a:pt x="1225813" y="6399"/>
                </a:lnTo>
                <a:lnTo>
                  <a:pt x="1251727" y="23860"/>
                </a:lnTo>
                <a:lnTo>
                  <a:pt x="1269188" y="49774"/>
                </a:lnTo>
                <a:lnTo>
                  <a:pt x="1275588" y="81533"/>
                </a:lnTo>
                <a:lnTo>
                  <a:pt x="1275588" y="407669"/>
                </a:lnTo>
                <a:lnTo>
                  <a:pt x="1269188" y="439429"/>
                </a:lnTo>
                <a:lnTo>
                  <a:pt x="1251727" y="465343"/>
                </a:lnTo>
                <a:lnTo>
                  <a:pt x="1225813" y="482804"/>
                </a:lnTo>
                <a:lnTo>
                  <a:pt x="1194054" y="489203"/>
                </a:lnTo>
                <a:lnTo>
                  <a:pt x="81533" y="489203"/>
                </a:lnTo>
                <a:lnTo>
                  <a:pt x="49774" y="482804"/>
                </a:lnTo>
                <a:lnTo>
                  <a:pt x="23860" y="465343"/>
                </a:lnTo>
                <a:lnTo>
                  <a:pt x="6399" y="439429"/>
                </a:lnTo>
                <a:lnTo>
                  <a:pt x="0" y="407669"/>
                </a:lnTo>
                <a:lnTo>
                  <a:pt x="0" y="8153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936495" y="2971292"/>
            <a:ext cx="62357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5"/>
              </a:spcBef>
            </a:pPr>
            <a:r>
              <a:rPr sz="1350" spc="-110" dirty="0">
                <a:solidFill>
                  <a:srgbClr val="FFFFFF"/>
                </a:solidFill>
                <a:latin typeface="Arial"/>
                <a:cs typeface="Arial"/>
              </a:rPr>
              <a:t>Secu</a:t>
            </a:r>
            <a:r>
              <a:rPr sz="1350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50" spc="-40" dirty="0">
                <a:solidFill>
                  <a:srgbClr val="FFFFFF"/>
                </a:solidFill>
                <a:latin typeface="Arial"/>
                <a:cs typeface="Arial"/>
              </a:rPr>
              <a:t>ing  </a:t>
            </a: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18488" y="3828288"/>
            <a:ext cx="1277620" cy="489584"/>
          </a:xfrm>
          <a:custGeom>
            <a:avLst/>
            <a:gdLst/>
            <a:ahLst/>
            <a:cxnLst/>
            <a:rect l="l" t="t" r="r" b="b"/>
            <a:pathLst>
              <a:path w="1277620" h="489585">
                <a:moveTo>
                  <a:pt x="1195578" y="0"/>
                </a:moveTo>
                <a:lnTo>
                  <a:pt x="81534" y="0"/>
                </a:lnTo>
                <a:lnTo>
                  <a:pt x="49774" y="6399"/>
                </a:lnTo>
                <a:lnTo>
                  <a:pt x="23860" y="23860"/>
                </a:lnTo>
                <a:lnTo>
                  <a:pt x="6399" y="49774"/>
                </a:lnTo>
                <a:lnTo>
                  <a:pt x="0" y="81534"/>
                </a:lnTo>
                <a:lnTo>
                  <a:pt x="0" y="407670"/>
                </a:lnTo>
                <a:lnTo>
                  <a:pt x="6399" y="439408"/>
                </a:lnTo>
                <a:lnTo>
                  <a:pt x="23860" y="465324"/>
                </a:lnTo>
                <a:lnTo>
                  <a:pt x="49774" y="482797"/>
                </a:lnTo>
                <a:lnTo>
                  <a:pt x="81534" y="489203"/>
                </a:lnTo>
                <a:lnTo>
                  <a:pt x="1195578" y="489203"/>
                </a:lnTo>
                <a:lnTo>
                  <a:pt x="1227337" y="482797"/>
                </a:lnTo>
                <a:lnTo>
                  <a:pt x="1253251" y="465324"/>
                </a:lnTo>
                <a:lnTo>
                  <a:pt x="1270712" y="439408"/>
                </a:lnTo>
                <a:lnTo>
                  <a:pt x="1277112" y="407670"/>
                </a:lnTo>
                <a:lnTo>
                  <a:pt x="1277112" y="81534"/>
                </a:lnTo>
                <a:lnTo>
                  <a:pt x="1270712" y="49774"/>
                </a:lnTo>
                <a:lnTo>
                  <a:pt x="1253251" y="23860"/>
                </a:lnTo>
                <a:lnTo>
                  <a:pt x="1227337" y="6399"/>
                </a:lnTo>
                <a:lnTo>
                  <a:pt x="1195578" y="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618488" y="3828288"/>
            <a:ext cx="1277620" cy="489584"/>
          </a:xfrm>
          <a:custGeom>
            <a:avLst/>
            <a:gdLst/>
            <a:ahLst/>
            <a:cxnLst/>
            <a:rect l="l" t="t" r="r" b="b"/>
            <a:pathLst>
              <a:path w="1277620" h="489585">
                <a:moveTo>
                  <a:pt x="0" y="81534"/>
                </a:moveTo>
                <a:lnTo>
                  <a:pt x="6399" y="49774"/>
                </a:lnTo>
                <a:lnTo>
                  <a:pt x="23860" y="23860"/>
                </a:lnTo>
                <a:lnTo>
                  <a:pt x="49774" y="6399"/>
                </a:lnTo>
                <a:lnTo>
                  <a:pt x="81534" y="0"/>
                </a:lnTo>
                <a:lnTo>
                  <a:pt x="1195578" y="0"/>
                </a:lnTo>
                <a:lnTo>
                  <a:pt x="1227337" y="6399"/>
                </a:lnTo>
                <a:lnTo>
                  <a:pt x="1253251" y="23860"/>
                </a:lnTo>
                <a:lnTo>
                  <a:pt x="1270712" y="49774"/>
                </a:lnTo>
                <a:lnTo>
                  <a:pt x="1277112" y="81534"/>
                </a:lnTo>
                <a:lnTo>
                  <a:pt x="1277112" y="407670"/>
                </a:lnTo>
                <a:lnTo>
                  <a:pt x="1270712" y="439408"/>
                </a:lnTo>
                <a:lnTo>
                  <a:pt x="1253251" y="465324"/>
                </a:lnTo>
                <a:lnTo>
                  <a:pt x="1227337" y="482797"/>
                </a:lnTo>
                <a:lnTo>
                  <a:pt x="1195578" y="489203"/>
                </a:lnTo>
                <a:lnTo>
                  <a:pt x="81534" y="489203"/>
                </a:lnTo>
                <a:lnTo>
                  <a:pt x="49774" y="482797"/>
                </a:lnTo>
                <a:lnTo>
                  <a:pt x="23860" y="465324"/>
                </a:lnTo>
                <a:lnTo>
                  <a:pt x="6399" y="439408"/>
                </a:lnTo>
                <a:lnTo>
                  <a:pt x="0" y="407670"/>
                </a:lnTo>
                <a:lnTo>
                  <a:pt x="0" y="8153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830704" y="3843324"/>
            <a:ext cx="852169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5"/>
              </a:spcBef>
            </a:pPr>
            <a:r>
              <a:rPr sz="1350" spc="-7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350" spc="-5" dirty="0">
                <a:solidFill>
                  <a:srgbClr val="FFFFFF"/>
                </a:solidFill>
                <a:latin typeface="Arial"/>
                <a:cs typeface="Arial"/>
              </a:rPr>
              <a:t>tificatio</a:t>
            </a: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350" spc="-9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10867" y="1123188"/>
            <a:ext cx="1275715" cy="489584"/>
          </a:xfrm>
          <a:custGeom>
            <a:avLst/>
            <a:gdLst/>
            <a:ahLst/>
            <a:cxnLst/>
            <a:rect l="l" t="t" r="r" b="b"/>
            <a:pathLst>
              <a:path w="1275714" h="489584">
                <a:moveTo>
                  <a:pt x="1194054" y="0"/>
                </a:moveTo>
                <a:lnTo>
                  <a:pt x="81533" y="0"/>
                </a:lnTo>
                <a:lnTo>
                  <a:pt x="49774" y="6399"/>
                </a:lnTo>
                <a:lnTo>
                  <a:pt x="23860" y="23860"/>
                </a:lnTo>
                <a:lnTo>
                  <a:pt x="6399" y="49774"/>
                </a:lnTo>
                <a:lnTo>
                  <a:pt x="0" y="81534"/>
                </a:lnTo>
                <a:lnTo>
                  <a:pt x="0" y="407670"/>
                </a:lnTo>
                <a:lnTo>
                  <a:pt x="6399" y="439429"/>
                </a:lnTo>
                <a:lnTo>
                  <a:pt x="23860" y="465343"/>
                </a:lnTo>
                <a:lnTo>
                  <a:pt x="49774" y="482804"/>
                </a:lnTo>
                <a:lnTo>
                  <a:pt x="81533" y="489203"/>
                </a:lnTo>
                <a:lnTo>
                  <a:pt x="1194054" y="489203"/>
                </a:lnTo>
                <a:lnTo>
                  <a:pt x="1225813" y="482804"/>
                </a:lnTo>
                <a:lnTo>
                  <a:pt x="1251727" y="465343"/>
                </a:lnTo>
                <a:lnTo>
                  <a:pt x="1269188" y="439429"/>
                </a:lnTo>
                <a:lnTo>
                  <a:pt x="1275588" y="407670"/>
                </a:lnTo>
                <a:lnTo>
                  <a:pt x="1275588" y="81534"/>
                </a:lnTo>
                <a:lnTo>
                  <a:pt x="1269188" y="49774"/>
                </a:lnTo>
                <a:lnTo>
                  <a:pt x="1251727" y="23860"/>
                </a:lnTo>
                <a:lnTo>
                  <a:pt x="1225813" y="6399"/>
                </a:lnTo>
                <a:lnTo>
                  <a:pt x="1194054" y="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610867" y="1123188"/>
            <a:ext cx="1275715" cy="489584"/>
          </a:xfrm>
          <a:custGeom>
            <a:avLst/>
            <a:gdLst/>
            <a:ahLst/>
            <a:cxnLst/>
            <a:rect l="l" t="t" r="r" b="b"/>
            <a:pathLst>
              <a:path w="1275714" h="489584">
                <a:moveTo>
                  <a:pt x="0" y="81534"/>
                </a:moveTo>
                <a:lnTo>
                  <a:pt x="6399" y="49774"/>
                </a:lnTo>
                <a:lnTo>
                  <a:pt x="23860" y="23860"/>
                </a:lnTo>
                <a:lnTo>
                  <a:pt x="49774" y="6399"/>
                </a:lnTo>
                <a:lnTo>
                  <a:pt x="81533" y="0"/>
                </a:lnTo>
                <a:lnTo>
                  <a:pt x="1194054" y="0"/>
                </a:lnTo>
                <a:lnTo>
                  <a:pt x="1225813" y="6399"/>
                </a:lnTo>
                <a:lnTo>
                  <a:pt x="1251727" y="23860"/>
                </a:lnTo>
                <a:lnTo>
                  <a:pt x="1269188" y="49774"/>
                </a:lnTo>
                <a:lnTo>
                  <a:pt x="1275588" y="81534"/>
                </a:lnTo>
                <a:lnTo>
                  <a:pt x="1275588" y="407670"/>
                </a:lnTo>
                <a:lnTo>
                  <a:pt x="1269188" y="439429"/>
                </a:lnTo>
                <a:lnTo>
                  <a:pt x="1251727" y="465343"/>
                </a:lnTo>
                <a:lnTo>
                  <a:pt x="1225813" y="482804"/>
                </a:lnTo>
                <a:lnTo>
                  <a:pt x="1194054" y="489203"/>
                </a:lnTo>
                <a:lnTo>
                  <a:pt x="81533" y="489203"/>
                </a:lnTo>
                <a:lnTo>
                  <a:pt x="49774" y="482804"/>
                </a:lnTo>
                <a:lnTo>
                  <a:pt x="23860" y="465343"/>
                </a:lnTo>
                <a:lnTo>
                  <a:pt x="6399" y="439429"/>
                </a:lnTo>
                <a:lnTo>
                  <a:pt x="0" y="407670"/>
                </a:lnTo>
                <a:lnTo>
                  <a:pt x="0" y="8153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38960" y="1240282"/>
            <a:ext cx="8197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13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Arial"/>
                <a:cs typeface="Arial"/>
              </a:rPr>
              <a:t>Setup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10867" y="2037588"/>
            <a:ext cx="1275715" cy="489584"/>
          </a:xfrm>
          <a:custGeom>
            <a:avLst/>
            <a:gdLst/>
            <a:ahLst/>
            <a:cxnLst/>
            <a:rect l="l" t="t" r="r" b="b"/>
            <a:pathLst>
              <a:path w="1275714" h="489585">
                <a:moveTo>
                  <a:pt x="1194054" y="0"/>
                </a:moveTo>
                <a:lnTo>
                  <a:pt x="81533" y="0"/>
                </a:lnTo>
                <a:lnTo>
                  <a:pt x="49774" y="6399"/>
                </a:lnTo>
                <a:lnTo>
                  <a:pt x="23860" y="23860"/>
                </a:lnTo>
                <a:lnTo>
                  <a:pt x="6399" y="49774"/>
                </a:lnTo>
                <a:lnTo>
                  <a:pt x="0" y="81534"/>
                </a:lnTo>
                <a:lnTo>
                  <a:pt x="0" y="407669"/>
                </a:lnTo>
                <a:lnTo>
                  <a:pt x="6399" y="439429"/>
                </a:lnTo>
                <a:lnTo>
                  <a:pt x="23860" y="465343"/>
                </a:lnTo>
                <a:lnTo>
                  <a:pt x="49774" y="482804"/>
                </a:lnTo>
                <a:lnTo>
                  <a:pt x="81533" y="489204"/>
                </a:lnTo>
                <a:lnTo>
                  <a:pt x="1194054" y="489204"/>
                </a:lnTo>
                <a:lnTo>
                  <a:pt x="1225813" y="482804"/>
                </a:lnTo>
                <a:lnTo>
                  <a:pt x="1251727" y="465343"/>
                </a:lnTo>
                <a:lnTo>
                  <a:pt x="1269188" y="439429"/>
                </a:lnTo>
                <a:lnTo>
                  <a:pt x="1275588" y="407669"/>
                </a:lnTo>
                <a:lnTo>
                  <a:pt x="1275588" y="81534"/>
                </a:lnTo>
                <a:lnTo>
                  <a:pt x="1269188" y="49774"/>
                </a:lnTo>
                <a:lnTo>
                  <a:pt x="1251727" y="23860"/>
                </a:lnTo>
                <a:lnTo>
                  <a:pt x="1225813" y="6399"/>
                </a:lnTo>
                <a:lnTo>
                  <a:pt x="1194054" y="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610867" y="2037588"/>
            <a:ext cx="1275715" cy="489584"/>
          </a:xfrm>
          <a:custGeom>
            <a:avLst/>
            <a:gdLst/>
            <a:ahLst/>
            <a:cxnLst/>
            <a:rect l="l" t="t" r="r" b="b"/>
            <a:pathLst>
              <a:path w="1275714" h="489585">
                <a:moveTo>
                  <a:pt x="0" y="81534"/>
                </a:moveTo>
                <a:lnTo>
                  <a:pt x="6399" y="49774"/>
                </a:lnTo>
                <a:lnTo>
                  <a:pt x="23860" y="23860"/>
                </a:lnTo>
                <a:lnTo>
                  <a:pt x="49774" y="6399"/>
                </a:lnTo>
                <a:lnTo>
                  <a:pt x="81533" y="0"/>
                </a:lnTo>
                <a:lnTo>
                  <a:pt x="1194054" y="0"/>
                </a:lnTo>
                <a:lnTo>
                  <a:pt x="1225813" y="6399"/>
                </a:lnTo>
                <a:lnTo>
                  <a:pt x="1251727" y="23860"/>
                </a:lnTo>
                <a:lnTo>
                  <a:pt x="1269188" y="49774"/>
                </a:lnTo>
                <a:lnTo>
                  <a:pt x="1275588" y="81534"/>
                </a:lnTo>
                <a:lnTo>
                  <a:pt x="1275588" y="407669"/>
                </a:lnTo>
                <a:lnTo>
                  <a:pt x="1269188" y="439429"/>
                </a:lnTo>
                <a:lnTo>
                  <a:pt x="1251727" y="465343"/>
                </a:lnTo>
                <a:lnTo>
                  <a:pt x="1225813" y="482804"/>
                </a:lnTo>
                <a:lnTo>
                  <a:pt x="1194054" y="489204"/>
                </a:lnTo>
                <a:lnTo>
                  <a:pt x="81533" y="489204"/>
                </a:lnTo>
                <a:lnTo>
                  <a:pt x="49774" y="482804"/>
                </a:lnTo>
                <a:lnTo>
                  <a:pt x="23860" y="465343"/>
                </a:lnTo>
                <a:lnTo>
                  <a:pt x="6399" y="439429"/>
                </a:lnTo>
                <a:lnTo>
                  <a:pt x="0" y="407669"/>
                </a:lnTo>
                <a:lnTo>
                  <a:pt x="0" y="8153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817623" y="2052066"/>
            <a:ext cx="86233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71145">
              <a:lnSpc>
                <a:spcPct val="100000"/>
              </a:lnSpc>
              <a:spcBef>
                <a:spcPts val="105"/>
              </a:spcBef>
            </a:pPr>
            <a:r>
              <a:rPr sz="1350" spc="-85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35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50" spc="-20" dirty="0">
                <a:solidFill>
                  <a:srgbClr val="FFFFFF"/>
                </a:solidFill>
                <a:latin typeface="Arial"/>
                <a:cs typeface="Arial"/>
              </a:rPr>
              <a:t>utomati</a:t>
            </a:r>
            <a:r>
              <a:rPr sz="135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50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65392" y="2456688"/>
            <a:ext cx="899160" cy="544195"/>
          </a:xfrm>
          <a:custGeom>
            <a:avLst/>
            <a:gdLst/>
            <a:ahLst/>
            <a:cxnLst/>
            <a:rect l="l" t="t" r="r" b="b"/>
            <a:pathLst>
              <a:path w="899159" h="544194">
                <a:moveTo>
                  <a:pt x="808481" y="0"/>
                </a:moveTo>
                <a:lnTo>
                  <a:pt x="90677" y="0"/>
                </a:lnTo>
                <a:lnTo>
                  <a:pt x="55399" y="7131"/>
                </a:lnTo>
                <a:lnTo>
                  <a:pt x="26574" y="26574"/>
                </a:lnTo>
                <a:lnTo>
                  <a:pt x="7131" y="55399"/>
                </a:lnTo>
                <a:lnTo>
                  <a:pt x="0" y="90678"/>
                </a:lnTo>
                <a:lnTo>
                  <a:pt x="0" y="453389"/>
                </a:lnTo>
                <a:lnTo>
                  <a:pt x="7131" y="488668"/>
                </a:lnTo>
                <a:lnTo>
                  <a:pt x="26574" y="517493"/>
                </a:lnTo>
                <a:lnTo>
                  <a:pt x="55399" y="536936"/>
                </a:lnTo>
                <a:lnTo>
                  <a:pt x="90677" y="544068"/>
                </a:lnTo>
                <a:lnTo>
                  <a:pt x="808481" y="544068"/>
                </a:lnTo>
                <a:lnTo>
                  <a:pt x="843760" y="536936"/>
                </a:lnTo>
                <a:lnTo>
                  <a:pt x="872585" y="517493"/>
                </a:lnTo>
                <a:lnTo>
                  <a:pt x="892028" y="488668"/>
                </a:lnTo>
                <a:lnTo>
                  <a:pt x="899159" y="453389"/>
                </a:lnTo>
                <a:lnTo>
                  <a:pt x="899159" y="90678"/>
                </a:lnTo>
                <a:lnTo>
                  <a:pt x="892028" y="55399"/>
                </a:lnTo>
                <a:lnTo>
                  <a:pt x="872585" y="26574"/>
                </a:lnTo>
                <a:lnTo>
                  <a:pt x="843760" y="7131"/>
                </a:lnTo>
                <a:lnTo>
                  <a:pt x="808481" y="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565392" y="2456688"/>
            <a:ext cx="899160" cy="544195"/>
          </a:xfrm>
          <a:custGeom>
            <a:avLst/>
            <a:gdLst/>
            <a:ahLst/>
            <a:cxnLst/>
            <a:rect l="l" t="t" r="r" b="b"/>
            <a:pathLst>
              <a:path w="899159" h="544194">
                <a:moveTo>
                  <a:pt x="0" y="90678"/>
                </a:moveTo>
                <a:lnTo>
                  <a:pt x="7131" y="55399"/>
                </a:lnTo>
                <a:lnTo>
                  <a:pt x="26574" y="26574"/>
                </a:lnTo>
                <a:lnTo>
                  <a:pt x="55399" y="7131"/>
                </a:lnTo>
                <a:lnTo>
                  <a:pt x="90677" y="0"/>
                </a:lnTo>
                <a:lnTo>
                  <a:pt x="808481" y="0"/>
                </a:lnTo>
                <a:lnTo>
                  <a:pt x="843760" y="7131"/>
                </a:lnTo>
                <a:lnTo>
                  <a:pt x="872585" y="26574"/>
                </a:lnTo>
                <a:lnTo>
                  <a:pt x="892028" y="55399"/>
                </a:lnTo>
                <a:lnTo>
                  <a:pt x="899159" y="90678"/>
                </a:lnTo>
                <a:lnTo>
                  <a:pt x="899159" y="453389"/>
                </a:lnTo>
                <a:lnTo>
                  <a:pt x="892028" y="488668"/>
                </a:lnTo>
                <a:lnTo>
                  <a:pt x="872585" y="517493"/>
                </a:lnTo>
                <a:lnTo>
                  <a:pt x="843760" y="536936"/>
                </a:lnTo>
                <a:lnTo>
                  <a:pt x="808481" y="544068"/>
                </a:lnTo>
                <a:lnTo>
                  <a:pt x="90677" y="544068"/>
                </a:lnTo>
                <a:lnTo>
                  <a:pt x="55399" y="536936"/>
                </a:lnTo>
                <a:lnTo>
                  <a:pt x="26574" y="517493"/>
                </a:lnTo>
                <a:lnTo>
                  <a:pt x="7131" y="488668"/>
                </a:lnTo>
                <a:lnTo>
                  <a:pt x="0" y="453389"/>
                </a:lnTo>
                <a:lnTo>
                  <a:pt x="0" y="9067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753606" y="2498852"/>
            <a:ext cx="52197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4930">
              <a:lnSpc>
                <a:spcPct val="100000"/>
              </a:lnSpc>
              <a:spcBef>
                <a:spcPts val="105"/>
              </a:spcBef>
            </a:pPr>
            <a:r>
              <a:rPr sz="1350" spc="-135" dirty="0">
                <a:solidFill>
                  <a:srgbClr val="FFFFFF"/>
                </a:solidFill>
                <a:latin typeface="Arial"/>
                <a:cs typeface="Arial"/>
              </a:rPr>
              <a:t>Class  </a:t>
            </a:r>
            <a:r>
              <a:rPr sz="1350" spc="-2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50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50" spc="-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50" spc="-25" dirty="0">
                <a:solidFill>
                  <a:srgbClr val="FFFFFF"/>
                </a:solidFill>
                <a:latin typeface="Arial"/>
                <a:cs typeface="Arial"/>
              </a:rPr>
              <a:t>ject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66103" y="2680716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29" h="76200">
                <a:moveTo>
                  <a:pt x="341249" y="0"/>
                </a:moveTo>
                <a:lnTo>
                  <a:pt x="341249" y="76200"/>
                </a:lnTo>
                <a:lnTo>
                  <a:pt x="404749" y="44450"/>
                </a:lnTo>
                <a:lnTo>
                  <a:pt x="353949" y="44450"/>
                </a:lnTo>
                <a:lnTo>
                  <a:pt x="353949" y="31750"/>
                </a:lnTo>
                <a:lnTo>
                  <a:pt x="404749" y="31750"/>
                </a:lnTo>
                <a:lnTo>
                  <a:pt x="341249" y="0"/>
                </a:lnTo>
                <a:close/>
              </a:path>
              <a:path w="417829" h="76200">
                <a:moveTo>
                  <a:pt x="3412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1249" y="44450"/>
                </a:lnTo>
                <a:lnTo>
                  <a:pt x="341249" y="31750"/>
                </a:lnTo>
                <a:close/>
              </a:path>
              <a:path w="417829" h="76200">
                <a:moveTo>
                  <a:pt x="404749" y="31750"/>
                </a:moveTo>
                <a:lnTo>
                  <a:pt x="353949" y="31750"/>
                </a:lnTo>
                <a:lnTo>
                  <a:pt x="353949" y="44450"/>
                </a:lnTo>
                <a:lnTo>
                  <a:pt x="404749" y="44450"/>
                </a:lnTo>
                <a:lnTo>
                  <a:pt x="417449" y="38100"/>
                </a:lnTo>
                <a:lnTo>
                  <a:pt x="4047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4551934" y="2526538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00596" y="2501265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7615" y="1166876"/>
            <a:ext cx="2038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5" dirty="0">
                <a:latin typeface="Arial"/>
                <a:cs typeface="Arial"/>
              </a:rPr>
              <a:t>1</a:t>
            </a:r>
            <a:r>
              <a:rPr sz="1100" spc="-45" dirty="0">
                <a:latin typeface="Arial"/>
                <a:cs typeface="Arial"/>
              </a:rPr>
              <a:t>.1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9140" y="2087372"/>
            <a:ext cx="203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1</a:t>
            </a:r>
            <a:r>
              <a:rPr sz="1100" spc="-45" dirty="0">
                <a:latin typeface="Arial"/>
                <a:cs typeface="Arial"/>
              </a:rPr>
              <a:t>.2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64534" y="3879291"/>
            <a:ext cx="203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1</a:t>
            </a:r>
            <a:r>
              <a:rPr sz="1100" spc="-45" dirty="0">
                <a:latin typeface="Arial"/>
                <a:cs typeface="Arial"/>
              </a:rPr>
              <a:t>.4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83073" y="2388870"/>
            <a:ext cx="1384300" cy="711835"/>
          </a:xfrm>
          <a:custGeom>
            <a:avLst/>
            <a:gdLst/>
            <a:ahLst/>
            <a:cxnLst/>
            <a:rect l="l" t="t" r="r" b="b"/>
            <a:pathLst>
              <a:path w="1384300" h="711835">
                <a:moveTo>
                  <a:pt x="1265174" y="0"/>
                </a:moveTo>
                <a:lnTo>
                  <a:pt x="118617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8"/>
                </a:lnTo>
                <a:lnTo>
                  <a:pt x="0" y="593090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7" y="711707"/>
                </a:lnTo>
                <a:lnTo>
                  <a:pt x="1265174" y="711707"/>
                </a:lnTo>
                <a:lnTo>
                  <a:pt x="1311354" y="702389"/>
                </a:lnTo>
                <a:lnTo>
                  <a:pt x="1349057" y="676973"/>
                </a:lnTo>
                <a:lnTo>
                  <a:pt x="1374473" y="639270"/>
                </a:lnTo>
                <a:lnTo>
                  <a:pt x="1383791" y="593090"/>
                </a:lnTo>
                <a:lnTo>
                  <a:pt x="1383791" y="118618"/>
                </a:lnTo>
                <a:lnTo>
                  <a:pt x="1374473" y="72437"/>
                </a:lnTo>
                <a:lnTo>
                  <a:pt x="1349057" y="34734"/>
                </a:lnTo>
                <a:lnTo>
                  <a:pt x="1311354" y="9318"/>
                </a:lnTo>
                <a:lnTo>
                  <a:pt x="1265174" y="0"/>
                </a:lnTo>
                <a:close/>
              </a:path>
            </a:pathLst>
          </a:custGeom>
          <a:solidFill>
            <a:srgbClr val="FBDDD5">
              <a:alpha val="7803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4783073" y="2388870"/>
            <a:ext cx="1384300" cy="711835"/>
          </a:xfrm>
          <a:custGeom>
            <a:avLst/>
            <a:gdLst/>
            <a:ahLst/>
            <a:cxnLst/>
            <a:rect l="l" t="t" r="r" b="b"/>
            <a:pathLst>
              <a:path w="1384300" h="711835">
                <a:moveTo>
                  <a:pt x="0" y="118618"/>
                </a:moveTo>
                <a:lnTo>
                  <a:pt x="9318" y="72437"/>
                </a:lnTo>
                <a:lnTo>
                  <a:pt x="34734" y="34734"/>
                </a:lnTo>
                <a:lnTo>
                  <a:pt x="72437" y="9318"/>
                </a:lnTo>
                <a:lnTo>
                  <a:pt x="118617" y="0"/>
                </a:lnTo>
                <a:lnTo>
                  <a:pt x="1265174" y="0"/>
                </a:lnTo>
                <a:lnTo>
                  <a:pt x="1311354" y="9318"/>
                </a:lnTo>
                <a:lnTo>
                  <a:pt x="1349057" y="34734"/>
                </a:lnTo>
                <a:lnTo>
                  <a:pt x="1374473" y="72437"/>
                </a:lnTo>
                <a:lnTo>
                  <a:pt x="1383791" y="118618"/>
                </a:lnTo>
                <a:lnTo>
                  <a:pt x="1383791" y="593090"/>
                </a:lnTo>
                <a:lnTo>
                  <a:pt x="1374473" y="639270"/>
                </a:lnTo>
                <a:lnTo>
                  <a:pt x="1349057" y="676973"/>
                </a:lnTo>
                <a:lnTo>
                  <a:pt x="1311354" y="702389"/>
                </a:lnTo>
                <a:lnTo>
                  <a:pt x="1265174" y="711707"/>
                </a:lnTo>
                <a:lnTo>
                  <a:pt x="118617" y="711707"/>
                </a:lnTo>
                <a:lnTo>
                  <a:pt x="72437" y="702389"/>
                </a:lnTo>
                <a:lnTo>
                  <a:pt x="34734" y="676973"/>
                </a:lnTo>
                <a:lnTo>
                  <a:pt x="9318" y="639270"/>
                </a:lnTo>
                <a:lnTo>
                  <a:pt x="0" y="593090"/>
                </a:lnTo>
                <a:lnTo>
                  <a:pt x="0" y="118618"/>
                </a:lnTo>
                <a:close/>
              </a:path>
            </a:pathLst>
          </a:custGeom>
          <a:ln w="28956">
            <a:solidFill>
              <a:srgbClr val="EF523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5089397" y="2540254"/>
            <a:ext cx="77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252525"/>
                </a:solidFill>
                <a:latin typeface="Arial"/>
                <a:cs typeface="Arial"/>
              </a:rPr>
              <a:t>Build </a:t>
            </a:r>
            <a:r>
              <a:rPr sz="1200" spc="15" dirty="0">
                <a:solidFill>
                  <a:srgbClr val="252525"/>
                </a:solidFill>
                <a:latin typeface="Arial"/>
                <a:cs typeface="Arial"/>
              </a:rPr>
              <a:t>&amp;</a:t>
            </a:r>
            <a:r>
              <a:rPr sz="1200" spc="-1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52525"/>
                </a:solidFill>
                <a:latin typeface="Arial"/>
                <a:cs typeface="Arial"/>
              </a:rPr>
              <a:t>Test  </a:t>
            </a:r>
            <a:r>
              <a:rPr sz="1200" spc="-8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1200" spc="-60" dirty="0">
                <a:solidFill>
                  <a:srgbClr val="252525"/>
                </a:solidFill>
                <a:latin typeface="Arial"/>
                <a:cs typeface="Arial"/>
              </a:rPr>
              <a:t>u</a:t>
            </a:r>
            <a:r>
              <a:rPr sz="1200" spc="6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spc="-40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1200" spc="-50" dirty="0">
                <a:solidFill>
                  <a:srgbClr val="252525"/>
                </a:solidFill>
                <a:latin typeface="Arial"/>
                <a:cs typeface="Arial"/>
              </a:rPr>
              <a:t>m</a:t>
            </a:r>
            <a:r>
              <a:rPr sz="1200" spc="-2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spc="-25" dirty="0">
                <a:solidFill>
                  <a:srgbClr val="252525"/>
                </a:solidFill>
                <a:latin typeface="Arial"/>
                <a:cs typeface="Arial"/>
              </a:rPr>
              <a:t>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44816" y="1982470"/>
            <a:ext cx="1377950" cy="14674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95580" marR="7620" indent="-182880">
              <a:lnSpc>
                <a:spcPct val="80000"/>
              </a:lnSpc>
              <a:spcBef>
                <a:spcPts val="355"/>
              </a:spcBef>
              <a:buAutoNum type="arabicPeriod"/>
              <a:tabLst>
                <a:tab pos="195580" algn="l"/>
              </a:tabLst>
            </a:pPr>
            <a:r>
              <a:rPr sz="1050" spc="-60" dirty="0">
                <a:latin typeface="Arial"/>
                <a:cs typeface="Arial"/>
              </a:rPr>
              <a:t>We </a:t>
            </a:r>
            <a:r>
              <a:rPr sz="1050" dirty="0">
                <a:latin typeface="Arial"/>
                <a:cs typeface="Arial"/>
              </a:rPr>
              <a:t>will </a:t>
            </a:r>
            <a:r>
              <a:rPr sz="1050" spc="-35" dirty="0">
                <a:latin typeface="Arial"/>
                <a:cs typeface="Arial"/>
              </a:rPr>
              <a:t>take </a:t>
            </a:r>
            <a:r>
              <a:rPr sz="1050" spc="-80" dirty="0">
                <a:latin typeface="Arial"/>
                <a:cs typeface="Arial"/>
              </a:rPr>
              <a:t>a </a:t>
            </a:r>
            <a:r>
              <a:rPr sz="1050" spc="-55" dirty="0">
                <a:latin typeface="Arial"/>
                <a:cs typeface="Arial"/>
              </a:rPr>
              <a:t>java  </a:t>
            </a:r>
            <a:r>
              <a:rPr sz="1050" spc="-35" dirty="0">
                <a:latin typeface="Arial"/>
                <a:cs typeface="Arial"/>
              </a:rPr>
              <a:t>web </a:t>
            </a:r>
            <a:r>
              <a:rPr sz="1050" spc="-30" dirty="0">
                <a:latin typeface="Arial"/>
                <a:cs typeface="Arial"/>
              </a:rPr>
              <a:t>application </a:t>
            </a:r>
            <a:r>
              <a:rPr sz="1050" spc="5" dirty="0">
                <a:latin typeface="Arial"/>
                <a:cs typeface="Arial"/>
              </a:rPr>
              <a:t>with  </a:t>
            </a:r>
            <a:r>
              <a:rPr sz="1050" spc="-55" dirty="0">
                <a:latin typeface="Arial"/>
                <a:cs typeface="Arial"/>
              </a:rPr>
              <a:t>source code</a:t>
            </a:r>
            <a:r>
              <a:rPr sz="1050" spc="-13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available  </a:t>
            </a:r>
            <a:r>
              <a:rPr sz="1050" spc="-10" dirty="0">
                <a:latin typeface="Arial"/>
                <a:cs typeface="Arial"/>
              </a:rPr>
              <a:t>in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GitHub.</a:t>
            </a:r>
            <a:endParaRPr sz="1050" dirty="0">
              <a:latin typeface="Arial"/>
              <a:cs typeface="Arial"/>
            </a:endParaRPr>
          </a:p>
          <a:p>
            <a:pPr marL="195580" indent="-182880">
              <a:lnSpc>
                <a:spcPts val="885"/>
              </a:lnSpc>
              <a:buAutoNum type="arabicPeriod"/>
              <a:tabLst>
                <a:tab pos="195580" algn="l"/>
              </a:tabLst>
            </a:pPr>
            <a:r>
              <a:rPr sz="1050" spc="15" dirty="0">
                <a:latin typeface="Arial"/>
                <a:cs typeface="Arial"/>
              </a:rPr>
              <a:t>It </a:t>
            </a:r>
            <a:r>
              <a:rPr sz="1050" spc="-55" dirty="0">
                <a:latin typeface="Arial"/>
                <a:cs typeface="Arial"/>
              </a:rPr>
              <a:t>is </a:t>
            </a:r>
            <a:r>
              <a:rPr sz="1050" spc="-80" dirty="0">
                <a:latin typeface="Arial"/>
                <a:cs typeface="Arial"/>
              </a:rPr>
              <a:t>a</a:t>
            </a:r>
            <a:r>
              <a:rPr sz="1050" spc="-19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multi-module</a:t>
            </a:r>
            <a:endParaRPr sz="1050" dirty="0">
              <a:latin typeface="Arial"/>
              <a:cs typeface="Arial"/>
            </a:endParaRPr>
          </a:p>
          <a:p>
            <a:pPr marL="194945">
              <a:lnSpc>
                <a:spcPts val="1010"/>
              </a:lnSpc>
            </a:pPr>
            <a:r>
              <a:rPr sz="1050" spc="-50" dirty="0">
                <a:latin typeface="Arial"/>
                <a:cs typeface="Arial"/>
              </a:rPr>
              <a:t>maven</a:t>
            </a:r>
            <a:r>
              <a:rPr sz="1050" spc="-18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project.</a:t>
            </a:r>
            <a:endParaRPr sz="1050" dirty="0">
              <a:latin typeface="Arial"/>
              <a:cs typeface="Arial"/>
            </a:endParaRPr>
          </a:p>
          <a:p>
            <a:pPr marL="195580" marR="52069" indent="-182880">
              <a:lnSpc>
                <a:spcPts val="1010"/>
              </a:lnSpc>
              <a:spcBef>
                <a:spcPts val="120"/>
              </a:spcBef>
              <a:buAutoNum type="arabicPeriod" startAt="3"/>
              <a:tabLst>
                <a:tab pos="195580" algn="l"/>
              </a:tabLst>
            </a:pPr>
            <a:r>
              <a:rPr sz="1050" spc="-40" dirty="0">
                <a:latin typeface="Arial"/>
                <a:cs typeface="Arial"/>
              </a:rPr>
              <a:t>Demonstrate </a:t>
            </a:r>
            <a:r>
              <a:rPr sz="1050" spc="-25" dirty="0">
                <a:latin typeface="Arial"/>
                <a:cs typeface="Arial"/>
              </a:rPr>
              <a:t>how</a:t>
            </a:r>
            <a:r>
              <a:rPr sz="1050" spc="-17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to  </a:t>
            </a:r>
            <a:r>
              <a:rPr sz="1050" spc="-25" dirty="0">
                <a:latin typeface="Arial"/>
                <a:cs typeface="Arial"/>
              </a:rPr>
              <a:t>check-in/out </a:t>
            </a:r>
            <a:r>
              <a:rPr sz="1050" spc="-55" dirty="0">
                <a:latin typeface="Arial"/>
                <a:cs typeface="Arial"/>
              </a:rPr>
              <a:t>code  using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0" dirty="0">
                <a:latin typeface="Arial"/>
                <a:cs typeface="Arial"/>
              </a:rPr>
              <a:t>GIT</a:t>
            </a:r>
            <a:endParaRPr sz="1050" dirty="0">
              <a:latin typeface="Arial"/>
              <a:cs typeface="Arial"/>
            </a:endParaRPr>
          </a:p>
          <a:p>
            <a:pPr marL="195580" marR="5080" indent="-182880">
              <a:lnSpc>
                <a:spcPct val="80000"/>
              </a:lnSpc>
              <a:buAutoNum type="arabicPeriod" startAt="3"/>
              <a:tabLst>
                <a:tab pos="195580" algn="l"/>
              </a:tabLst>
            </a:pPr>
            <a:r>
              <a:rPr sz="1050" spc="-35" dirty="0">
                <a:latin typeface="Arial"/>
                <a:cs typeface="Arial"/>
              </a:rPr>
              <a:t>Build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&amp;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run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test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-95" dirty="0">
                <a:latin typeface="Arial"/>
                <a:cs typeface="Arial"/>
              </a:rPr>
              <a:t>cases  </a:t>
            </a:r>
            <a:r>
              <a:rPr sz="1050" spc="-55" dirty="0">
                <a:latin typeface="Arial"/>
                <a:cs typeface="Arial"/>
              </a:rPr>
              <a:t>using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Jenkins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68395" y="2502407"/>
            <a:ext cx="1216660" cy="490855"/>
          </a:xfrm>
          <a:custGeom>
            <a:avLst/>
            <a:gdLst/>
            <a:ahLst/>
            <a:cxnLst/>
            <a:rect l="l" t="t" r="r" b="b"/>
            <a:pathLst>
              <a:path w="1216660" h="490855">
                <a:moveTo>
                  <a:pt x="1134364" y="0"/>
                </a:moveTo>
                <a:lnTo>
                  <a:pt x="81787" y="0"/>
                </a:lnTo>
                <a:lnTo>
                  <a:pt x="49934" y="6421"/>
                </a:lnTo>
                <a:lnTo>
                  <a:pt x="23939" y="23939"/>
                </a:lnTo>
                <a:lnTo>
                  <a:pt x="6421" y="49934"/>
                </a:lnTo>
                <a:lnTo>
                  <a:pt x="0" y="81787"/>
                </a:lnTo>
                <a:lnTo>
                  <a:pt x="0" y="408940"/>
                </a:lnTo>
                <a:lnTo>
                  <a:pt x="6421" y="440793"/>
                </a:lnTo>
                <a:lnTo>
                  <a:pt x="23939" y="466788"/>
                </a:lnTo>
                <a:lnTo>
                  <a:pt x="49934" y="484306"/>
                </a:lnTo>
                <a:lnTo>
                  <a:pt x="81787" y="490728"/>
                </a:lnTo>
                <a:lnTo>
                  <a:pt x="1134364" y="490728"/>
                </a:lnTo>
                <a:lnTo>
                  <a:pt x="1166217" y="484306"/>
                </a:lnTo>
                <a:lnTo>
                  <a:pt x="1192212" y="466788"/>
                </a:lnTo>
                <a:lnTo>
                  <a:pt x="1209730" y="440793"/>
                </a:lnTo>
                <a:lnTo>
                  <a:pt x="1216152" y="408940"/>
                </a:lnTo>
                <a:lnTo>
                  <a:pt x="1216152" y="81787"/>
                </a:lnTo>
                <a:lnTo>
                  <a:pt x="1209730" y="49934"/>
                </a:lnTo>
                <a:lnTo>
                  <a:pt x="1192212" y="23939"/>
                </a:lnTo>
                <a:lnTo>
                  <a:pt x="1166217" y="6421"/>
                </a:lnTo>
                <a:lnTo>
                  <a:pt x="1134364" y="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168395" y="2502407"/>
            <a:ext cx="1216660" cy="490855"/>
          </a:xfrm>
          <a:custGeom>
            <a:avLst/>
            <a:gdLst/>
            <a:ahLst/>
            <a:cxnLst/>
            <a:rect l="l" t="t" r="r" b="b"/>
            <a:pathLst>
              <a:path w="1216660" h="490855">
                <a:moveTo>
                  <a:pt x="0" y="81787"/>
                </a:moveTo>
                <a:lnTo>
                  <a:pt x="6421" y="49934"/>
                </a:lnTo>
                <a:lnTo>
                  <a:pt x="23939" y="23939"/>
                </a:lnTo>
                <a:lnTo>
                  <a:pt x="49934" y="6421"/>
                </a:lnTo>
                <a:lnTo>
                  <a:pt x="81787" y="0"/>
                </a:lnTo>
                <a:lnTo>
                  <a:pt x="1134364" y="0"/>
                </a:lnTo>
                <a:lnTo>
                  <a:pt x="1166217" y="6421"/>
                </a:lnTo>
                <a:lnTo>
                  <a:pt x="1192212" y="23939"/>
                </a:lnTo>
                <a:lnTo>
                  <a:pt x="1209730" y="49934"/>
                </a:lnTo>
                <a:lnTo>
                  <a:pt x="1216152" y="81787"/>
                </a:lnTo>
                <a:lnTo>
                  <a:pt x="1216152" y="408940"/>
                </a:lnTo>
                <a:lnTo>
                  <a:pt x="1209730" y="440793"/>
                </a:lnTo>
                <a:lnTo>
                  <a:pt x="1192212" y="466788"/>
                </a:lnTo>
                <a:lnTo>
                  <a:pt x="1166217" y="484306"/>
                </a:lnTo>
                <a:lnTo>
                  <a:pt x="1134364" y="490728"/>
                </a:lnTo>
                <a:lnTo>
                  <a:pt x="81787" y="490728"/>
                </a:lnTo>
                <a:lnTo>
                  <a:pt x="49934" y="484306"/>
                </a:lnTo>
                <a:lnTo>
                  <a:pt x="23939" y="466788"/>
                </a:lnTo>
                <a:lnTo>
                  <a:pt x="6421" y="440793"/>
                </a:lnTo>
                <a:lnTo>
                  <a:pt x="0" y="408940"/>
                </a:lnTo>
                <a:lnTo>
                  <a:pt x="0" y="817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265170" y="2517394"/>
            <a:ext cx="994410" cy="685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" marR="5080" indent="215900">
              <a:lnSpc>
                <a:spcPct val="100000"/>
              </a:lnSpc>
              <a:spcBef>
                <a:spcPts val="105"/>
              </a:spcBef>
            </a:pP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Jenkins  </a:t>
            </a:r>
            <a:r>
              <a:rPr sz="1350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50" spc="-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5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50" spc="-1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50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50" spc="-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5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50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50" dirty="0">
                <a:latin typeface="Arial"/>
                <a:cs typeface="Arial"/>
              </a:rPr>
              <a:t>1.3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247" y="946785"/>
            <a:ext cx="11772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1000" spc="-40" dirty="0">
                <a:latin typeface="Arial"/>
                <a:cs typeface="Arial"/>
              </a:rPr>
              <a:t>Build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35" dirty="0">
                <a:latin typeface="Arial"/>
                <a:cs typeface="Arial"/>
              </a:rPr>
              <a:t>SCM</a:t>
            </a:r>
            <a:endParaRPr sz="1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0665" algn="l"/>
                <a:tab pos="241300" algn="l"/>
              </a:tabLst>
            </a:pPr>
            <a:r>
              <a:rPr sz="1000" spc="-40" dirty="0">
                <a:latin typeface="Arial"/>
                <a:cs typeface="Arial"/>
              </a:rPr>
              <a:t>Build </a:t>
            </a:r>
            <a:r>
              <a:rPr sz="1000" spc="-90" dirty="0">
                <a:latin typeface="Arial"/>
                <a:cs typeface="Arial"/>
              </a:rPr>
              <a:t>Job</a:t>
            </a:r>
            <a:r>
              <a:rPr sz="1000" spc="-75" dirty="0">
                <a:latin typeface="Arial"/>
                <a:cs typeface="Arial"/>
              </a:rPr>
              <a:t> Steps</a:t>
            </a:r>
            <a:endParaRPr sz="1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0665" algn="l"/>
                <a:tab pos="241300" algn="l"/>
              </a:tabLst>
            </a:pPr>
            <a:r>
              <a:rPr sz="1000" spc="-40" dirty="0">
                <a:latin typeface="Arial"/>
                <a:cs typeface="Arial"/>
              </a:rPr>
              <a:t>Build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Trigger</a:t>
            </a:r>
            <a:endParaRPr sz="1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0665" algn="l"/>
                <a:tab pos="241300" algn="l"/>
              </a:tabLst>
            </a:pPr>
            <a:r>
              <a:rPr sz="1000" spc="-65" dirty="0">
                <a:latin typeface="Arial"/>
                <a:cs typeface="Arial"/>
              </a:rPr>
              <a:t>Post </a:t>
            </a:r>
            <a:r>
              <a:rPr sz="1000" spc="-40" dirty="0">
                <a:latin typeface="Arial"/>
                <a:cs typeface="Arial"/>
              </a:rPr>
              <a:t>Build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Actions</a:t>
            </a:r>
            <a:endParaRPr sz="1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0665" algn="l"/>
                <a:tab pos="241300" algn="l"/>
              </a:tabLst>
            </a:pPr>
            <a:r>
              <a:rPr sz="1000" spc="-85" dirty="0">
                <a:latin typeface="Arial"/>
                <a:cs typeface="Arial"/>
              </a:rPr>
              <a:t>Run </a:t>
            </a:r>
            <a:r>
              <a:rPr sz="1000" spc="-25" dirty="0">
                <a:latin typeface="Arial"/>
                <a:cs typeface="Arial"/>
              </a:rPr>
              <a:t>your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Build</a:t>
            </a:r>
            <a:endParaRPr sz="1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0665" algn="l"/>
                <a:tab pos="241300" algn="l"/>
              </a:tabLst>
            </a:pPr>
            <a:r>
              <a:rPr sz="1000" spc="-20" dirty="0">
                <a:latin typeface="Arial"/>
                <a:cs typeface="Arial"/>
              </a:rPr>
              <a:t>Notification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39" y="3961587"/>
            <a:ext cx="1215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40" dirty="0">
                <a:latin typeface="Arial"/>
                <a:cs typeface="Arial"/>
              </a:rPr>
              <a:t>1. </a:t>
            </a:r>
            <a:r>
              <a:rPr sz="1050" spc="-55" dirty="0">
                <a:latin typeface="Arial"/>
                <a:cs typeface="Arial"/>
              </a:rPr>
              <a:t>E-mail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Notification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7086" y="2908173"/>
            <a:ext cx="1217930" cy="69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1135"/>
              </a:lnSpc>
              <a:spcBef>
                <a:spcPts val="105"/>
              </a:spcBef>
              <a:buAutoNum type="arabicPeriod"/>
              <a:tabLst>
                <a:tab pos="195580" algn="l"/>
              </a:tabLst>
            </a:pPr>
            <a:r>
              <a:rPr sz="1050" spc="-30" dirty="0">
                <a:latin typeface="Arial"/>
                <a:cs typeface="Arial"/>
              </a:rPr>
              <a:t>Activating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Security</a:t>
            </a:r>
            <a:endParaRPr sz="1050" dirty="0">
              <a:latin typeface="Arial"/>
              <a:cs typeface="Arial"/>
            </a:endParaRPr>
          </a:p>
          <a:p>
            <a:pPr marL="195580" marR="10160" indent="-182880">
              <a:lnSpc>
                <a:spcPts val="1010"/>
              </a:lnSpc>
              <a:spcBef>
                <a:spcPts val="114"/>
              </a:spcBef>
              <a:buAutoNum type="arabicPeriod"/>
              <a:tabLst>
                <a:tab pos="195580" algn="l"/>
              </a:tabLst>
            </a:pPr>
            <a:r>
              <a:rPr sz="1050" spc="-20" dirty="0">
                <a:latin typeface="Arial"/>
                <a:cs typeface="Arial"/>
              </a:rPr>
              <a:t>Identifying</a:t>
            </a:r>
            <a:r>
              <a:rPr sz="1050" spc="-135" dirty="0"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Jenkins  </a:t>
            </a:r>
            <a:r>
              <a:rPr sz="1050" spc="-75" dirty="0">
                <a:latin typeface="Arial"/>
                <a:cs typeface="Arial"/>
              </a:rPr>
              <a:t>Users</a:t>
            </a:r>
            <a:endParaRPr sz="1050" dirty="0">
              <a:latin typeface="Arial"/>
              <a:cs typeface="Arial"/>
            </a:endParaRPr>
          </a:p>
          <a:p>
            <a:pPr marL="195580" indent="-182880">
              <a:lnSpc>
                <a:spcPts val="890"/>
              </a:lnSpc>
              <a:buAutoNum type="arabicPeriod"/>
              <a:tabLst>
                <a:tab pos="195580" algn="l"/>
              </a:tabLst>
            </a:pPr>
            <a:r>
              <a:rPr sz="1050" spc="-25" dirty="0">
                <a:latin typeface="Arial"/>
                <a:cs typeface="Arial"/>
              </a:rPr>
              <a:t>Authorization</a:t>
            </a:r>
            <a:endParaRPr sz="1050" dirty="0">
              <a:latin typeface="Arial"/>
              <a:cs typeface="Arial"/>
            </a:endParaRPr>
          </a:p>
          <a:p>
            <a:pPr marL="195580" indent="-182880">
              <a:lnSpc>
                <a:spcPts val="1135"/>
              </a:lnSpc>
              <a:buAutoNum type="arabicPeriod"/>
              <a:tabLst>
                <a:tab pos="195580" algn="l"/>
              </a:tabLst>
            </a:pPr>
            <a:r>
              <a:rPr sz="1050" spc="-30" dirty="0">
                <a:latin typeface="Arial"/>
                <a:cs typeface="Arial"/>
              </a:rPr>
              <a:t>Auditing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247" y="2037333"/>
            <a:ext cx="1449070" cy="44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1135"/>
              </a:lnSpc>
              <a:spcBef>
                <a:spcPts val="105"/>
              </a:spcBef>
              <a:buAutoNum type="arabicPeriod"/>
              <a:tabLst>
                <a:tab pos="195580" algn="l"/>
              </a:tabLst>
            </a:pPr>
            <a:r>
              <a:rPr sz="1050" spc="-50" dirty="0">
                <a:latin typeface="Arial"/>
                <a:cs typeface="Arial"/>
              </a:rPr>
              <a:t>Configure </a:t>
            </a:r>
            <a:r>
              <a:rPr sz="1050" spc="-65" dirty="0">
                <a:latin typeface="Arial"/>
                <a:cs typeface="Arial"/>
              </a:rPr>
              <a:t>Test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Reports</a:t>
            </a:r>
            <a:endParaRPr sz="1050" dirty="0">
              <a:latin typeface="Arial"/>
              <a:cs typeface="Arial"/>
            </a:endParaRPr>
          </a:p>
          <a:p>
            <a:pPr marL="195580" indent="-182880">
              <a:lnSpc>
                <a:spcPts val="1010"/>
              </a:lnSpc>
              <a:buAutoNum type="arabicPeriod"/>
              <a:tabLst>
                <a:tab pos="195580" algn="l"/>
              </a:tabLst>
            </a:pPr>
            <a:r>
              <a:rPr sz="1050" spc="-85" dirty="0">
                <a:latin typeface="Arial"/>
                <a:cs typeface="Arial"/>
              </a:rPr>
              <a:t>Run </a:t>
            </a:r>
            <a:r>
              <a:rPr sz="1050" spc="-65" dirty="0">
                <a:latin typeface="Arial"/>
                <a:cs typeface="Arial"/>
              </a:rPr>
              <a:t>Test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114" dirty="0">
                <a:latin typeface="Arial"/>
                <a:cs typeface="Arial"/>
              </a:rPr>
              <a:t>Cases</a:t>
            </a:r>
            <a:endParaRPr sz="1050" dirty="0">
              <a:latin typeface="Arial"/>
              <a:cs typeface="Arial"/>
            </a:endParaRPr>
          </a:p>
          <a:p>
            <a:pPr marL="195580" indent="-182880">
              <a:lnSpc>
                <a:spcPts val="1135"/>
              </a:lnSpc>
              <a:buAutoNum type="arabicPeriod"/>
              <a:tabLst>
                <a:tab pos="195580" algn="l"/>
              </a:tabLst>
            </a:pPr>
            <a:r>
              <a:rPr sz="1050" spc="-55" dirty="0">
                <a:latin typeface="Arial"/>
                <a:cs typeface="Arial"/>
              </a:rPr>
              <a:t>Display</a:t>
            </a:r>
            <a:r>
              <a:rPr sz="1050" spc="-16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Results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86455" y="1328927"/>
            <a:ext cx="896619" cy="1172845"/>
          </a:xfrm>
          <a:custGeom>
            <a:avLst/>
            <a:gdLst/>
            <a:ahLst/>
            <a:cxnLst/>
            <a:rect l="l" t="t" r="r" b="b"/>
            <a:pathLst>
              <a:path w="896620" h="1172845">
                <a:moveTo>
                  <a:pt x="883411" y="38100"/>
                </a:moveTo>
                <a:lnTo>
                  <a:pt x="883411" y="1172464"/>
                </a:lnTo>
                <a:lnTo>
                  <a:pt x="896111" y="1172464"/>
                </a:lnTo>
                <a:lnTo>
                  <a:pt x="896111" y="44450"/>
                </a:lnTo>
                <a:lnTo>
                  <a:pt x="889761" y="44450"/>
                </a:lnTo>
                <a:lnTo>
                  <a:pt x="883411" y="38100"/>
                </a:lnTo>
                <a:close/>
              </a:path>
              <a:path w="896620" h="1172845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96620" h="1172845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96620" h="1172845">
                <a:moveTo>
                  <a:pt x="89331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83411" y="44450"/>
                </a:lnTo>
                <a:lnTo>
                  <a:pt x="883411" y="38100"/>
                </a:lnTo>
                <a:lnTo>
                  <a:pt x="896111" y="38100"/>
                </a:lnTo>
                <a:lnTo>
                  <a:pt x="896111" y="34544"/>
                </a:lnTo>
                <a:lnTo>
                  <a:pt x="893318" y="31750"/>
                </a:lnTo>
                <a:close/>
              </a:path>
              <a:path w="896620" h="1172845">
                <a:moveTo>
                  <a:pt x="896111" y="38100"/>
                </a:moveTo>
                <a:lnTo>
                  <a:pt x="883411" y="38100"/>
                </a:lnTo>
                <a:lnTo>
                  <a:pt x="889761" y="44450"/>
                </a:lnTo>
                <a:lnTo>
                  <a:pt x="896111" y="44450"/>
                </a:lnTo>
                <a:lnTo>
                  <a:pt x="89611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86455" y="2243327"/>
            <a:ext cx="896619" cy="258445"/>
          </a:xfrm>
          <a:custGeom>
            <a:avLst/>
            <a:gdLst/>
            <a:ahLst/>
            <a:cxnLst/>
            <a:rect l="l" t="t" r="r" b="b"/>
            <a:pathLst>
              <a:path w="896620" h="258444">
                <a:moveTo>
                  <a:pt x="883411" y="38100"/>
                </a:moveTo>
                <a:lnTo>
                  <a:pt x="883411" y="258064"/>
                </a:lnTo>
                <a:lnTo>
                  <a:pt x="896111" y="258064"/>
                </a:lnTo>
                <a:lnTo>
                  <a:pt x="896111" y="44450"/>
                </a:lnTo>
                <a:lnTo>
                  <a:pt x="889761" y="44450"/>
                </a:lnTo>
                <a:lnTo>
                  <a:pt x="883411" y="38100"/>
                </a:lnTo>
                <a:close/>
              </a:path>
              <a:path w="896620" h="258444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96620" h="258444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96620" h="258444">
                <a:moveTo>
                  <a:pt x="89331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83411" y="44450"/>
                </a:lnTo>
                <a:lnTo>
                  <a:pt x="883411" y="38100"/>
                </a:lnTo>
                <a:lnTo>
                  <a:pt x="896111" y="38100"/>
                </a:lnTo>
                <a:lnTo>
                  <a:pt x="896111" y="34544"/>
                </a:lnTo>
                <a:lnTo>
                  <a:pt x="893318" y="31750"/>
                </a:lnTo>
                <a:close/>
              </a:path>
              <a:path w="896620" h="258444">
                <a:moveTo>
                  <a:pt x="896111" y="38100"/>
                </a:moveTo>
                <a:lnTo>
                  <a:pt x="883411" y="38100"/>
                </a:lnTo>
                <a:lnTo>
                  <a:pt x="889761" y="44450"/>
                </a:lnTo>
                <a:lnTo>
                  <a:pt x="896111" y="44450"/>
                </a:lnTo>
                <a:lnTo>
                  <a:pt x="89611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95600" y="2993135"/>
            <a:ext cx="887730" cy="1118870"/>
          </a:xfrm>
          <a:custGeom>
            <a:avLst/>
            <a:gdLst/>
            <a:ahLst/>
            <a:cxnLst/>
            <a:rect l="l" t="t" r="r" b="b"/>
            <a:pathLst>
              <a:path w="887729" h="1118870">
                <a:moveTo>
                  <a:pt x="76200" y="1042250"/>
                </a:moveTo>
                <a:lnTo>
                  <a:pt x="0" y="1080350"/>
                </a:lnTo>
                <a:lnTo>
                  <a:pt x="76200" y="1118450"/>
                </a:lnTo>
                <a:lnTo>
                  <a:pt x="76200" y="1086700"/>
                </a:lnTo>
                <a:lnTo>
                  <a:pt x="63500" y="1086700"/>
                </a:lnTo>
                <a:lnTo>
                  <a:pt x="63500" y="1074000"/>
                </a:lnTo>
                <a:lnTo>
                  <a:pt x="76200" y="1074000"/>
                </a:lnTo>
                <a:lnTo>
                  <a:pt x="76200" y="1042250"/>
                </a:lnTo>
                <a:close/>
              </a:path>
              <a:path w="887729" h="1118870">
                <a:moveTo>
                  <a:pt x="76200" y="1074000"/>
                </a:moveTo>
                <a:lnTo>
                  <a:pt x="63500" y="1074000"/>
                </a:lnTo>
                <a:lnTo>
                  <a:pt x="63500" y="1086700"/>
                </a:lnTo>
                <a:lnTo>
                  <a:pt x="76200" y="1086700"/>
                </a:lnTo>
                <a:lnTo>
                  <a:pt x="76200" y="1074000"/>
                </a:lnTo>
                <a:close/>
              </a:path>
              <a:path w="887729" h="1118870">
                <a:moveTo>
                  <a:pt x="874776" y="1074000"/>
                </a:moveTo>
                <a:lnTo>
                  <a:pt x="76200" y="1074000"/>
                </a:lnTo>
                <a:lnTo>
                  <a:pt x="76200" y="1086700"/>
                </a:lnTo>
                <a:lnTo>
                  <a:pt x="884682" y="1086700"/>
                </a:lnTo>
                <a:lnTo>
                  <a:pt x="887476" y="1083856"/>
                </a:lnTo>
                <a:lnTo>
                  <a:pt x="887476" y="1080350"/>
                </a:lnTo>
                <a:lnTo>
                  <a:pt x="874776" y="1080350"/>
                </a:lnTo>
                <a:lnTo>
                  <a:pt x="874776" y="1074000"/>
                </a:lnTo>
                <a:close/>
              </a:path>
              <a:path w="887729" h="1118870">
                <a:moveTo>
                  <a:pt x="887476" y="0"/>
                </a:moveTo>
                <a:lnTo>
                  <a:pt x="874776" y="0"/>
                </a:lnTo>
                <a:lnTo>
                  <a:pt x="874776" y="1080350"/>
                </a:lnTo>
                <a:lnTo>
                  <a:pt x="881126" y="1074000"/>
                </a:lnTo>
                <a:lnTo>
                  <a:pt x="887476" y="1074000"/>
                </a:lnTo>
                <a:lnTo>
                  <a:pt x="887476" y="0"/>
                </a:lnTo>
                <a:close/>
              </a:path>
              <a:path w="887729" h="1118870">
                <a:moveTo>
                  <a:pt x="887476" y="1074000"/>
                </a:moveTo>
                <a:lnTo>
                  <a:pt x="881126" y="1074000"/>
                </a:lnTo>
                <a:lnTo>
                  <a:pt x="874776" y="1080350"/>
                </a:lnTo>
                <a:lnTo>
                  <a:pt x="887476" y="1080350"/>
                </a:lnTo>
                <a:lnTo>
                  <a:pt x="887476" y="107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886455" y="2993135"/>
            <a:ext cx="896619" cy="247015"/>
          </a:xfrm>
          <a:custGeom>
            <a:avLst/>
            <a:gdLst/>
            <a:ahLst/>
            <a:cxnLst/>
            <a:rect l="l" t="t" r="r" b="b"/>
            <a:pathLst>
              <a:path w="896620" h="247014">
                <a:moveTo>
                  <a:pt x="76200" y="170433"/>
                </a:moveTo>
                <a:lnTo>
                  <a:pt x="0" y="208533"/>
                </a:lnTo>
                <a:lnTo>
                  <a:pt x="76200" y="246633"/>
                </a:lnTo>
                <a:lnTo>
                  <a:pt x="76200" y="214883"/>
                </a:lnTo>
                <a:lnTo>
                  <a:pt x="63500" y="214883"/>
                </a:lnTo>
                <a:lnTo>
                  <a:pt x="63500" y="202183"/>
                </a:lnTo>
                <a:lnTo>
                  <a:pt x="76200" y="202183"/>
                </a:lnTo>
                <a:lnTo>
                  <a:pt x="76200" y="170433"/>
                </a:lnTo>
                <a:close/>
              </a:path>
              <a:path w="896620" h="247014">
                <a:moveTo>
                  <a:pt x="76200" y="202183"/>
                </a:moveTo>
                <a:lnTo>
                  <a:pt x="63500" y="202183"/>
                </a:lnTo>
                <a:lnTo>
                  <a:pt x="63500" y="214883"/>
                </a:lnTo>
                <a:lnTo>
                  <a:pt x="76200" y="214883"/>
                </a:lnTo>
                <a:lnTo>
                  <a:pt x="76200" y="202183"/>
                </a:lnTo>
                <a:close/>
              </a:path>
              <a:path w="896620" h="247014">
                <a:moveTo>
                  <a:pt x="883411" y="202183"/>
                </a:moveTo>
                <a:lnTo>
                  <a:pt x="76200" y="202183"/>
                </a:lnTo>
                <a:lnTo>
                  <a:pt x="76200" y="214883"/>
                </a:lnTo>
                <a:lnTo>
                  <a:pt x="893318" y="214883"/>
                </a:lnTo>
                <a:lnTo>
                  <a:pt x="896111" y="212089"/>
                </a:lnTo>
                <a:lnTo>
                  <a:pt x="896111" y="208533"/>
                </a:lnTo>
                <a:lnTo>
                  <a:pt x="883411" y="208533"/>
                </a:lnTo>
                <a:lnTo>
                  <a:pt x="883411" y="202183"/>
                </a:lnTo>
                <a:close/>
              </a:path>
              <a:path w="896620" h="247014">
                <a:moveTo>
                  <a:pt x="896111" y="0"/>
                </a:moveTo>
                <a:lnTo>
                  <a:pt x="883411" y="0"/>
                </a:lnTo>
                <a:lnTo>
                  <a:pt x="883411" y="208533"/>
                </a:lnTo>
                <a:lnTo>
                  <a:pt x="889761" y="202183"/>
                </a:lnTo>
                <a:lnTo>
                  <a:pt x="896111" y="202183"/>
                </a:lnTo>
                <a:lnTo>
                  <a:pt x="896111" y="0"/>
                </a:lnTo>
                <a:close/>
              </a:path>
              <a:path w="896620" h="247014">
                <a:moveTo>
                  <a:pt x="896111" y="202183"/>
                </a:moveTo>
                <a:lnTo>
                  <a:pt x="889761" y="202183"/>
                </a:lnTo>
                <a:lnTo>
                  <a:pt x="883411" y="208533"/>
                </a:lnTo>
                <a:lnTo>
                  <a:pt x="896111" y="208533"/>
                </a:lnTo>
                <a:lnTo>
                  <a:pt x="896111" y="202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384547" y="2709164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4" h="76200">
                <a:moveTo>
                  <a:pt x="75946" y="0"/>
                </a:moveTo>
                <a:lnTo>
                  <a:pt x="0" y="38608"/>
                </a:lnTo>
                <a:lnTo>
                  <a:pt x="76453" y="76200"/>
                </a:lnTo>
                <a:lnTo>
                  <a:pt x="76242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157" y="31654"/>
                </a:lnTo>
                <a:lnTo>
                  <a:pt x="75946" y="0"/>
                </a:lnTo>
                <a:close/>
              </a:path>
              <a:path w="399414" h="76200">
                <a:moveTo>
                  <a:pt x="76157" y="31654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41" y="44353"/>
                </a:lnTo>
                <a:lnTo>
                  <a:pt x="76157" y="31654"/>
                </a:lnTo>
                <a:close/>
              </a:path>
              <a:path w="399414" h="76200">
                <a:moveTo>
                  <a:pt x="76241" y="44353"/>
                </a:moveTo>
                <a:lnTo>
                  <a:pt x="63500" y="44450"/>
                </a:lnTo>
                <a:lnTo>
                  <a:pt x="76242" y="44450"/>
                </a:lnTo>
                <a:close/>
              </a:path>
              <a:path w="399414" h="76200">
                <a:moveTo>
                  <a:pt x="398906" y="29210"/>
                </a:moveTo>
                <a:lnTo>
                  <a:pt x="76157" y="31654"/>
                </a:lnTo>
                <a:lnTo>
                  <a:pt x="76241" y="44353"/>
                </a:lnTo>
                <a:lnTo>
                  <a:pt x="399034" y="41910"/>
                </a:lnTo>
                <a:lnTo>
                  <a:pt x="398906" y="29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2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48875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Configure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20" dirty="0">
                <a:latin typeface="Arial"/>
                <a:cs typeface="Arial"/>
              </a:rPr>
              <a:t>Unit </a:t>
            </a:r>
            <a:r>
              <a:rPr sz="1300" spc="-80" dirty="0">
                <a:latin typeface="Arial"/>
                <a:cs typeface="Arial"/>
              </a:rPr>
              <a:t>Test </a:t>
            </a:r>
            <a:r>
              <a:rPr sz="1300" spc="-25" dirty="0">
                <a:latin typeface="Arial"/>
                <a:cs typeface="Arial"/>
              </a:rPr>
              <a:t>job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25" dirty="0">
                <a:latin typeface="Arial"/>
                <a:cs typeface="Arial"/>
              </a:rPr>
              <a:t>run </a:t>
            </a:r>
            <a:r>
              <a:rPr sz="1300" spc="-5" dirty="0">
                <a:latin typeface="Arial"/>
                <a:cs typeface="Arial"/>
              </a:rPr>
              <a:t>unit </a:t>
            </a:r>
            <a:r>
              <a:rPr sz="1300" spc="-20" dirty="0">
                <a:latin typeface="Arial"/>
                <a:cs typeface="Arial"/>
              </a:rPr>
              <a:t>test </a:t>
            </a:r>
            <a:r>
              <a:rPr sz="1300" spc="-114" dirty="0">
                <a:latin typeface="Arial"/>
                <a:cs typeface="Arial"/>
              </a:rPr>
              <a:t>cases </a:t>
            </a:r>
            <a:r>
              <a:rPr sz="1300" spc="-20" dirty="0">
                <a:latin typeface="Arial"/>
                <a:cs typeface="Arial"/>
              </a:rPr>
              <a:t>in </a:t>
            </a:r>
            <a:r>
              <a:rPr sz="1300" spc="-25" dirty="0">
                <a:latin typeface="Arial"/>
                <a:cs typeface="Arial"/>
              </a:rPr>
              <a:t>build</a:t>
            </a:r>
            <a:r>
              <a:rPr sz="1300" spc="-16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section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8767" y="2470378"/>
            <a:ext cx="332257" cy="332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66644" y="2741676"/>
            <a:ext cx="5347588" cy="841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62072" y="2737104"/>
            <a:ext cx="5377180" cy="850900"/>
          </a:xfrm>
          <a:custGeom>
            <a:avLst/>
            <a:gdLst/>
            <a:ahLst/>
            <a:cxnLst/>
            <a:rect l="l" t="t" r="r" b="b"/>
            <a:pathLst>
              <a:path w="5377180" h="850900">
                <a:moveTo>
                  <a:pt x="0" y="850391"/>
                </a:moveTo>
                <a:lnTo>
                  <a:pt x="5376672" y="850391"/>
                </a:lnTo>
                <a:lnTo>
                  <a:pt x="5376672" y="0"/>
                </a:lnTo>
                <a:lnTo>
                  <a:pt x="0" y="0"/>
                </a:lnTo>
                <a:lnTo>
                  <a:pt x="0" y="850391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968751" y="3343655"/>
            <a:ext cx="5212080" cy="200025"/>
          </a:xfrm>
          <a:custGeom>
            <a:avLst/>
            <a:gdLst/>
            <a:ahLst/>
            <a:cxnLst/>
            <a:rect l="l" t="t" r="r" b="b"/>
            <a:pathLst>
              <a:path w="5212080" h="200025">
                <a:moveTo>
                  <a:pt x="0" y="199644"/>
                </a:moveTo>
                <a:lnTo>
                  <a:pt x="5212080" y="199644"/>
                </a:lnTo>
                <a:lnTo>
                  <a:pt x="5212080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4764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 </a:t>
            </a:r>
            <a:r>
              <a:rPr sz="2800" spc="-120" dirty="0"/>
              <a:t>Unit</a:t>
            </a:r>
            <a:r>
              <a:rPr sz="2800" spc="-160" dirty="0"/>
              <a:t> </a:t>
            </a:r>
            <a:r>
              <a:rPr sz="2800" spc="-295" dirty="0"/>
              <a:t>Test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51885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95" dirty="0">
                <a:latin typeface="Arial"/>
                <a:cs typeface="Arial"/>
              </a:rPr>
              <a:t>Once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35" dirty="0">
                <a:latin typeface="Arial"/>
                <a:cs typeface="Arial"/>
              </a:rPr>
              <a:t>testing </a:t>
            </a:r>
            <a:r>
              <a:rPr sz="1300" spc="-70" dirty="0">
                <a:latin typeface="Arial"/>
                <a:cs typeface="Arial"/>
              </a:rPr>
              <a:t>is </a:t>
            </a:r>
            <a:r>
              <a:rPr sz="1300" spc="-50" dirty="0">
                <a:latin typeface="Arial"/>
                <a:cs typeface="Arial"/>
              </a:rPr>
              <a:t>done,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40" dirty="0">
                <a:latin typeface="Arial"/>
                <a:cs typeface="Arial"/>
              </a:rPr>
              <a:t>next </a:t>
            </a:r>
            <a:r>
              <a:rPr sz="1300" spc="-25" dirty="0">
                <a:latin typeface="Arial"/>
                <a:cs typeface="Arial"/>
              </a:rPr>
              <a:t>job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65" dirty="0">
                <a:latin typeface="Arial"/>
                <a:cs typeface="Arial"/>
              </a:rPr>
              <a:t>be </a:t>
            </a:r>
            <a:r>
              <a:rPr sz="1300" spc="-35" dirty="0">
                <a:latin typeface="Arial"/>
                <a:cs typeface="Arial"/>
              </a:rPr>
              <a:t>triggered </a:t>
            </a:r>
            <a:r>
              <a:rPr sz="1300" spc="-70" dirty="0">
                <a:latin typeface="Arial"/>
                <a:cs typeface="Arial"/>
              </a:rPr>
              <a:t>is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10" dirty="0">
                <a:latin typeface="Arial"/>
                <a:cs typeface="Arial"/>
              </a:rPr>
              <a:t>Metric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-110" dirty="0">
                <a:latin typeface="Arial"/>
                <a:cs typeface="Arial"/>
              </a:rPr>
              <a:t>Check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8767" y="2470378"/>
            <a:ext cx="332257" cy="332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2255" y="3573779"/>
            <a:ext cx="4700270" cy="196850"/>
          </a:xfrm>
          <a:custGeom>
            <a:avLst/>
            <a:gdLst/>
            <a:ahLst/>
            <a:cxnLst/>
            <a:rect l="l" t="t" r="r" b="b"/>
            <a:pathLst>
              <a:path w="4700270" h="196850">
                <a:moveTo>
                  <a:pt x="0" y="196596"/>
                </a:moveTo>
                <a:lnTo>
                  <a:pt x="4700015" y="196596"/>
                </a:lnTo>
                <a:lnTo>
                  <a:pt x="4700015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68167" y="2793492"/>
            <a:ext cx="5626608" cy="1470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863595" y="2788920"/>
            <a:ext cx="5636260" cy="1480185"/>
          </a:xfrm>
          <a:custGeom>
            <a:avLst/>
            <a:gdLst/>
            <a:ahLst/>
            <a:cxnLst/>
            <a:rect l="l" t="t" r="r" b="b"/>
            <a:pathLst>
              <a:path w="5636259" h="1480185">
                <a:moveTo>
                  <a:pt x="0" y="1479803"/>
                </a:moveTo>
                <a:lnTo>
                  <a:pt x="5635752" y="1479803"/>
                </a:lnTo>
                <a:lnTo>
                  <a:pt x="5635752" y="0"/>
                </a:lnTo>
                <a:lnTo>
                  <a:pt x="0" y="0"/>
                </a:lnTo>
                <a:lnTo>
                  <a:pt x="0" y="1479803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90672" y="3332988"/>
            <a:ext cx="5120640" cy="157480"/>
          </a:xfrm>
          <a:custGeom>
            <a:avLst/>
            <a:gdLst/>
            <a:ahLst/>
            <a:cxnLst/>
            <a:rect l="l" t="t" r="r" b="b"/>
            <a:pathLst>
              <a:path w="5120640" h="157479">
                <a:moveTo>
                  <a:pt x="0" y="156972"/>
                </a:moveTo>
                <a:lnTo>
                  <a:pt x="5120639" y="156972"/>
                </a:lnTo>
                <a:lnTo>
                  <a:pt x="5120639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747515" y="3541776"/>
            <a:ext cx="2468880" cy="135890"/>
          </a:xfrm>
          <a:custGeom>
            <a:avLst/>
            <a:gdLst/>
            <a:ahLst/>
            <a:cxnLst/>
            <a:rect l="l" t="t" r="r" b="b"/>
            <a:pathLst>
              <a:path w="2468879" h="135889">
                <a:moveTo>
                  <a:pt x="0" y="135636"/>
                </a:moveTo>
                <a:lnTo>
                  <a:pt x="2468880" y="135636"/>
                </a:lnTo>
                <a:lnTo>
                  <a:pt x="2468880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747515" y="3541776"/>
            <a:ext cx="2468880" cy="135890"/>
          </a:xfrm>
          <a:custGeom>
            <a:avLst/>
            <a:gdLst/>
            <a:ahLst/>
            <a:cxnLst/>
            <a:rect l="l" t="t" r="r" b="b"/>
            <a:pathLst>
              <a:path w="2468879" h="135889">
                <a:moveTo>
                  <a:pt x="0" y="135636"/>
                </a:moveTo>
                <a:lnTo>
                  <a:pt x="2468880" y="135636"/>
                </a:lnTo>
                <a:lnTo>
                  <a:pt x="2468880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ln w="9144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4764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 </a:t>
            </a:r>
            <a:r>
              <a:rPr sz="2800" spc="-120" dirty="0"/>
              <a:t>Unit</a:t>
            </a:r>
            <a:r>
              <a:rPr sz="2800" spc="-160" dirty="0"/>
              <a:t> </a:t>
            </a:r>
            <a:r>
              <a:rPr sz="2800" spc="-295" dirty="0"/>
              <a:t>Test</a:t>
            </a:r>
            <a:endParaRPr sz="2800" dirty="0"/>
          </a:p>
        </p:txBody>
      </p:sp>
      <p:sp>
        <p:nvSpPr>
          <p:cNvPr id="24" name="object 24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4900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Provide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0" dirty="0">
                <a:latin typeface="Arial"/>
                <a:cs typeface="Arial"/>
              </a:rPr>
              <a:t>GitHub </a:t>
            </a:r>
            <a:r>
              <a:rPr sz="1300" spc="-30" dirty="0">
                <a:latin typeface="Arial"/>
                <a:cs typeface="Arial"/>
              </a:rPr>
              <a:t>path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50" dirty="0">
                <a:latin typeface="Arial"/>
                <a:cs typeface="Arial"/>
              </a:rPr>
              <a:t>checkout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5" dirty="0">
                <a:latin typeface="Arial"/>
                <a:cs typeface="Arial"/>
              </a:rPr>
              <a:t>code. </a:t>
            </a:r>
            <a:r>
              <a:rPr sz="1300" spc="-80" dirty="0">
                <a:latin typeface="Arial"/>
                <a:cs typeface="Arial"/>
              </a:rPr>
              <a:t>Click </a:t>
            </a:r>
            <a:r>
              <a:rPr sz="1300" spc="-55" dirty="0">
                <a:latin typeface="Arial"/>
                <a:cs typeface="Arial"/>
              </a:rPr>
              <a:t>Apply </a:t>
            </a:r>
            <a:r>
              <a:rPr sz="1300" spc="-65" dirty="0">
                <a:latin typeface="Arial"/>
                <a:cs typeface="Arial"/>
              </a:rPr>
              <a:t>and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114" dirty="0">
                <a:latin typeface="Arial"/>
                <a:cs typeface="Arial"/>
              </a:rPr>
              <a:t>Save.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8767" y="2767558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5976" y="2702051"/>
            <a:ext cx="5219700" cy="1554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51404" y="2697479"/>
            <a:ext cx="5229225" cy="1564005"/>
          </a:xfrm>
          <a:custGeom>
            <a:avLst/>
            <a:gdLst/>
            <a:ahLst/>
            <a:cxnLst/>
            <a:rect l="l" t="t" r="r" b="b"/>
            <a:pathLst>
              <a:path w="5229225" h="1564004">
                <a:moveTo>
                  <a:pt x="0" y="1563624"/>
                </a:moveTo>
                <a:lnTo>
                  <a:pt x="5228844" y="1563624"/>
                </a:lnTo>
                <a:lnTo>
                  <a:pt x="5228844" y="0"/>
                </a:lnTo>
                <a:lnTo>
                  <a:pt x="0" y="0"/>
                </a:lnTo>
                <a:lnTo>
                  <a:pt x="0" y="156362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041647" y="3817620"/>
            <a:ext cx="3787140" cy="161925"/>
          </a:xfrm>
          <a:custGeom>
            <a:avLst/>
            <a:gdLst/>
            <a:ahLst/>
            <a:cxnLst/>
            <a:rect l="l" t="t" r="r" b="b"/>
            <a:pathLst>
              <a:path w="3787140" h="161925">
                <a:moveTo>
                  <a:pt x="0" y="161543"/>
                </a:moveTo>
                <a:lnTo>
                  <a:pt x="3787140" y="161543"/>
                </a:lnTo>
                <a:lnTo>
                  <a:pt x="3787140" y="0"/>
                </a:lnTo>
                <a:lnTo>
                  <a:pt x="0" y="0"/>
                </a:lnTo>
                <a:lnTo>
                  <a:pt x="0" y="161543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539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 </a:t>
            </a:r>
            <a:r>
              <a:rPr sz="2800" spc="-105" dirty="0"/>
              <a:t>Metric</a:t>
            </a:r>
            <a:r>
              <a:rPr sz="2800" spc="-114" dirty="0"/>
              <a:t> </a:t>
            </a:r>
            <a:r>
              <a:rPr sz="2800" spc="-310" dirty="0"/>
              <a:t>Check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55" y="3789044"/>
            <a:ext cx="39338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60801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10" dirty="0">
                <a:latin typeface="Arial"/>
                <a:cs typeface="Arial"/>
              </a:rPr>
              <a:t>Metric </a:t>
            </a:r>
            <a:r>
              <a:rPr sz="1300" spc="-110" dirty="0">
                <a:latin typeface="Arial"/>
                <a:cs typeface="Arial"/>
              </a:rPr>
              <a:t>Check </a:t>
            </a:r>
            <a:r>
              <a:rPr sz="1300" spc="-70" dirty="0">
                <a:latin typeface="Arial"/>
                <a:cs typeface="Arial"/>
              </a:rPr>
              <a:t>is </a:t>
            </a:r>
            <a:r>
              <a:rPr sz="1300" spc="-55" dirty="0">
                <a:latin typeface="Arial"/>
                <a:cs typeface="Arial"/>
              </a:rPr>
              <a:t>done </a:t>
            </a:r>
            <a:r>
              <a:rPr sz="1300" spc="-45" dirty="0">
                <a:latin typeface="Arial"/>
                <a:cs typeface="Arial"/>
              </a:rPr>
              <a:t>when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80" dirty="0">
                <a:latin typeface="Arial"/>
                <a:cs typeface="Arial"/>
              </a:rPr>
              <a:t>Test </a:t>
            </a:r>
            <a:r>
              <a:rPr sz="1300" spc="-70" dirty="0">
                <a:latin typeface="Arial"/>
                <a:cs typeface="Arial"/>
              </a:rPr>
              <a:t>is </a:t>
            </a:r>
            <a:r>
              <a:rPr sz="1300" spc="-75" dirty="0">
                <a:latin typeface="Arial"/>
                <a:cs typeface="Arial"/>
              </a:rPr>
              <a:t>succeeded. </a:t>
            </a:r>
            <a:r>
              <a:rPr sz="1300" spc="-90" dirty="0">
                <a:latin typeface="Arial"/>
                <a:cs typeface="Arial"/>
              </a:rPr>
              <a:t>Hence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30" dirty="0">
                <a:latin typeface="Arial"/>
                <a:cs typeface="Arial"/>
              </a:rPr>
              <a:t>trigger </a:t>
            </a:r>
            <a:r>
              <a:rPr sz="1300" spc="-25" dirty="0">
                <a:latin typeface="Arial"/>
                <a:cs typeface="Arial"/>
              </a:rPr>
              <a:t>job </a:t>
            </a:r>
            <a:r>
              <a:rPr sz="1300" dirty="0">
                <a:latin typeface="Arial"/>
                <a:cs typeface="Arial"/>
              </a:rPr>
              <a:t>for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-130" dirty="0">
                <a:latin typeface="Arial"/>
                <a:cs typeface="Arial"/>
              </a:rPr>
              <a:t>QA</a:t>
            </a:r>
            <a:endParaRPr sz="13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Metric </a:t>
            </a:r>
            <a:r>
              <a:rPr sz="1300" spc="-110" dirty="0">
                <a:latin typeface="Arial"/>
                <a:cs typeface="Arial"/>
              </a:rPr>
              <a:t>Check </a:t>
            </a:r>
            <a:r>
              <a:rPr sz="1300" dirty="0">
                <a:latin typeface="Arial"/>
                <a:cs typeface="Arial"/>
              </a:rPr>
              <a:t>will </a:t>
            </a:r>
            <a:r>
              <a:rPr sz="1300" spc="-65" dirty="0">
                <a:latin typeface="Arial"/>
                <a:cs typeface="Arial"/>
              </a:rPr>
              <a:t>be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20" dirty="0">
                <a:latin typeface="Arial"/>
                <a:cs typeface="Arial"/>
              </a:rPr>
              <a:t>Unit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85" dirty="0">
                <a:latin typeface="Arial"/>
                <a:cs typeface="Arial"/>
              </a:rPr>
              <a:t>Test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8767" y="2767558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688" y="2872739"/>
            <a:ext cx="4165091" cy="1723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539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 </a:t>
            </a:r>
            <a:r>
              <a:rPr sz="2800" spc="-105" dirty="0"/>
              <a:t>Metric</a:t>
            </a:r>
            <a:r>
              <a:rPr sz="2800" spc="-114" dirty="0"/>
              <a:t> </a:t>
            </a:r>
            <a:r>
              <a:rPr sz="2800" spc="-310" dirty="0"/>
              <a:t>Check</a:t>
            </a:r>
            <a:endParaRPr sz="2800" dirty="0"/>
          </a:p>
        </p:txBody>
      </p:sp>
      <p:sp>
        <p:nvSpPr>
          <p:cNvPr id="19" name="object 19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631888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Configure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10" dirty="0">
                <a:latin typeface="Arial"/>
                <a:cs typeface="Arial"/>
              </a:rPr>
              <a:t>Metric </a:t>
            </a:r>
            <a:r>
              <a:rPr sz="1300" spc="-110" dirty="0">
                <a:latin typeface="Arial"/>
                <a:cs typeface="Arial"/>
              </a:rPr>
              <a:t>Check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50" dirty="0">
                <a:latin typeface="Arial"/>
                <a:cs typeface="Arial"/>
              </a:rPr>
              <a:t>calculate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55" dirty="0">
                <a:latin typeface="Arial"/>
                <a:cs typeface="Arial"/>
              </a:rPr>
              <a:t>percentage </a:t>
            </a:r>
            <a:r>
              <a:rPr sz="1300" spc="-10" dirty="0">
                <a:latin typeface="Arial"/>
                <a:cs typeface="Arial"/>
              </a:rPr>
              <a:t>of </a:t>
            </a:r>
            <a:r>
              <a:rPr sz="1300" spc="-70" dirty="0">
                <a:latin typeface="Arial"/>
                <a:cs typeface="Arial"/>
              </a:rPr>
              <a:t>code </a:t>
            </a:r>
            <a:r>
              <a:rPr sz="1300" spc="-100" dirty="0">
                <a:latin typeface="Arial"/>
                <a:cs typeface="Arial"/>
              </a:rPr>
              <a:t>accessed </a:t>
            </a:r>
            <a:r>
              <a:rPr sz="1300" spc="-60" dirty="0">
                <a:latin typeface="Arial"/>
                <a:cs typeface="Arial"/>
              </a:rPr>
              <a:t>by </a:t>
            </a:r>
            <a:r>
              <a:rPr sz="1300" spc="-35" dirty="0">
                <a:latin typeface="Arial"/>
                <a:cs typeface="Arial"/>
              </a:rPr>
              <a:t>testing</a:t>
            </a:r>
            <a:r>
              <a:rPr sz="1300" spc="-24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in</a:t>
            </a:r>
            <a:endParaRPr sz="13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300" spc="-25" dirty="0">
                <a:latin typeface="Arial"/>
                <a:cs typeface="Arial"/>
              </a:rPr>
              <a:t>build</a:t>
            </a:r>
            <a:r>
              <a:rPr sz="1300" spc="-55" dirty="0">
                <a:latin typeface="Arial"/>
                <a:cs typeface="Arial"/>
              </a:rPr>
              <a:t> section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8767" y="2767558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71216" y="2872739"/>
            <a:ext cx="5905500" cy="868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66644" y="2868167"/>
            <a:ext cx="5915025" cy="878205"/>
          </a:xfrm>
          <a:custGeom>
            <a:avLst/>
            <a:gdLst/>
            <a:ahLst/>
            <a:cxnLst/>
            <a:rect l="l" t="t" r="r" b="b"/>
            <a:pathLst>
              <a:path w="5915025" h="878204">
                <a:moveTo>
                  <a:pt x="0" y="877824"/>
                </a:moveTo>
                <a:lnTo>
                  <a:pt x="5914644" y="877824"/>
                </a:lnTo>
                <a:lnTo>
                  <a:pt x="5914644" y="0"/>
                </a:lnTo>
                <a:lnTo>
                  <a:pt x="0" y="0"/>
                </a:lnTo>
                <a:lnTo>
                  <a:pt x="0" y="877824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993135" y="3457955"/>
            <a:ext cx="5760720" cy="218440"/>
          </a:xfrm>
          <a:custGeom>
            <a:avLst/>
            <a:gdLst/>
            <a:ahLst/>
            <a:cxnLst/>
            <a:rect l="l" t="t" r="r" b="b"/>
            <a:pathLst>
              <a:path w="5760720" h="218439">
                <a:moveTo>
                  <a:pt x="0" y="217932"/>
                </a:moveTo>
                <a:lnTo>
                  <a:pt x="5760720" y="217932"/>
                </a:lnTo>
                <a:lnTo>
                  <a:pt x="5760720" y="0"/>
                </a:lnTo>
                <a:lnTo>
                  <a:pt x="0" y="0"/>
                </a:lnTo>
                <a:lnTo>
                  <a:pt x="0" y="21793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539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 </a:t>
            </a:r>
            <a:r>
              <a:rPr sz="2800" spc="-105" dirty="0"/>
              <a:t>Metric</a:t>
            </a:r>
            <a:r>
              <a:rPr sz="2800" spc="-114" dirty="0"/>
              <a:t> </a:t>
            </a:r>
            <a:r>
              <a:rPr sz="2800" spc="-310" dirty="0"/>
              <a:t>Check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64312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95" dirty="0">
                <a:latin typeface="Arial"/>
                <a:cs typeface="Arial"/>
              </a:rPr>
              <a:t>Once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10" dirty="0">
                <a:latin typeface="Arial"/>
                <a:cs typeface="Arial"/>
              </a:rPr>
              <a:t>Metric </a:t>
            </a:r>
            <a:r>
              <a:rPr sz="1300" spc="-110" dirty="0">
                <a:latin typeface="Arial"/>
                <a:cs typeface="Arial"/>
              </a:rPr>
              <a:t>Check </a:t>
            </a:r>
            <a:r>
              <a:rPr sz="1300" spc="-70" dirty="0">
                <a:latin typeface="Arial"/>
                <a:cs typeface="Arial"/>
              </a:rPr>
              <a:t>is </a:t>
            </a:r>
            <a:r>
              <a:rPr sz="1300" spc="-50" dirty="0">
                <a:latin typeface="Arial"/>
                <a:cs typeface="Arial"/>
              </a:rPr>
              <a:t>done, we </a:t>
            </a:r>
            <a:r>
              <a:rPr sz="1300" spc="-75" dirty="0">
                <a:latin typeface="Arial"/>
                <a:cs typeface="Arial"/>
              </a:rPr>
              <a:t>have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25" dirty="0">
                <a:latin typeface="Arial"/>
                <a:cs typeface="Arial"/>
              </a:rPr>
              <a:t>build </a:t>
            </a:r>
            <a:r>
              <a:rPr sz="1300" spc="-105" dirty="0">
                <a:latin typeface="Arial"/>
                <a:cs typeface="Arial"/>
              </a:rPr>
              <a:t>a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110" dirty="0">
                <a:latin typeface="Arial"/>
                <a:cs typeface="Arial"/>
              </a:rPr>
              <a:t>Package </a:t>
            </a:r>
            <a:r>
              <a:rPr sz="1300" dirty="0">
                <a:latin typeface="Arial"/>
                <a:cs typeface="Arial"/>
              </a:rPr>
              <a:t>that </a:t>
            </a:r>
            <a:r>
              <a:rPr sz="1300" spc="-85" dirty="0">
                <a:latin typeface="Arial"/>
                <a:cs typeface="Arial"/>
              </a:rPr>
              <a:t>can </a:t>
            </a:r>
            <a:r>
              <a:rPr sz="1300" spc="-65" dirty="0">
                <a:latin typeface="Arial"/>
                <a:cs typeface="Arial"/>
              </a:rPr>
              <a:t>be </a:t>
            </a:r>
            <a:r>
              <a:rPr sz="1300" spc="-50" dirty="0">
                <a:latin typeface="Arial"/>
                <a:cs typeface="Arial"/>
              </a:rPr>
              <a:t>deployed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on</a:t>
            </a:r>
            <a:endParaRPr sz="13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300" spc="-70" dirty="0">
                <a:latin typeface="Arial"/>
                <a:cs typeface="Arial"/>
              </a:rPr>
              <a:t>any</a:t>
            </a:r>
            <a:r>
              <a:rPr sz="1300" spc="-15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machine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8767" y="2767558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07207" y="2872739"/>
            <a:ext cx="6038088" cy="1362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02635" y="2868167"/>
            <a:ext cx="6047740" cy="1371600"/>
          </a:xfrm>
          <a:custGeom>
            <a:avLst/>
            <a:gdLst/>
            <a:ahLst/>
            <a:cxnLst/>
            <a:rect l="l" t="t" r="r" b="b"/>
            <a:pathLst>
              <a:path w="6047740" h="1371600">
                <a:moveTo>
                  <a:pt x="0" y="1371600"/>
                </a:moveTo>
                <a:lnTo>
                  <a:pt x="6047232" y="1371600"/>
                </a:lnTo>
                <a:lnTo>
                  <a:pt x="604723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057144" y="3453384"/>
            <a:ext cx="5486400" cy="161925"/>
          </a:xfrm>
          <a:custGeom>
            <a:avLst/>
            <a:gdLst/>
            <a:ahLst/>
            <a:cxnLst/>
            <a:rect l="l" t="t" r="r" b="b"/>
            <a:pathLst>
              <a:path w="5486400" h="161925">
                <a:moveTo>
                  <a:pt x="0" y="161544"/>
                </a:moveTo>
                <a:lnTo>
                  <a:pt x="5486400" y="161544"/>
                </a:lnTo>
                <a:lnTo>
                  <a:pt x="5486400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539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 </a:t>
            </a:r>
            <a:r>
              <a:rPr sz="2800" spc="-105" dirty="0"/>
              <a:t>Metric</a:t>
            </a:r>
            <a:r>
              <a:rPr sz="2800" spc="-114" dirty="0"/>
              <a:t> </a:t>
            </a:r>
            <a:r>
              <a:rPr sz="2800" spc="-310" dirty="0"/>
              <a:t>Check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4900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Provide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0" dirty="0">
                <a:latin typeface="Arial"/>
                <a:cs typeface="Arial"/>
              </a:rPr>
              <a:t>GitHub </a:t>
            </a:r>
            <a:r>
              <a:rPr sz="1300" spc="-30" dirty="0">
                <a:latin typeface="Arial"/>
                <a:cs typeface="Arial"/>
              </a:rPr>
              <a:t>path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50" dirty="0">
                <a:latin typeface="Arial"/>
                <a:cs typeface="Arial"/>
              </a:rPr>
              <a:t>checkout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65" dirty="0">
                <a:latin typeface="Arial"/>
                <a:cs typeface="Arial"/>
              </a:rPr>
              <a:t>code. </a:t>
            </a:r>
            <a:r>
              <a:rPr sz="1300" spc="-80" dirty="0">
                <a:latin typeface="Arial"/>
                <a:cs typeface="Arial"/>
              </a:rPr>
              <a:t>Click </a:t>
            </a:r>
            <a:r>
              <a:rPr sz="1300" spc="-55" dirty="0">
                <a:latin typeface="Arial"/>
                <a:cs typeface="Arial"/>
              </a:rPr>
              <a:t>Apply </a:t>
            </a:r>
            <a:r>
              <a:rPr sz="1300" spc="-65" dirty="0">
                <a:latin typeface="Arial"/>
                <a:cs typeface="Arial"/>
              </a:rPr>
              <a:t>and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114" dirty="0">
                <a:latin typeface="Arial"/>
                <a:cs typeface="Arial"/>
              </a:rPr>
              <a:t>Save.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8767" y="3075432"/>
            <a:ext cx="333756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5976" y="2702051"/>
            <a:ext cx="5219700" cy="1554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51404" y="2697479"/>
            <a:ext cx="5229225" cy="1564005"/>
          </a:xfrm>
          <a:custGeom>
            <a:avLst/>
            <a:gdLst/>
            <a:ahLst/>
            <a:cxnLst/>
            <a:rect l="l" t="t" r="r" b="b"/>
            <a:pathLst>
              <a:path w="5229225" h="1564004">
                <a:moveTo>
                  <a:pt x="0" y="1563624"/>
                </a:moveTo>
                <a:lnTo>
                  <a:pt x="5228844" y="1563624"/>
                </a:lnTo>
                <a:lnTo>
                  <a:pt x="5228844" y="0"/>
                </a:lnTo>
                <a:lnTo>
                  <a:pt x="0" y="0"/>
                </a:lnTo>
                <a:lnTo>
                  <a:pt x="0" y="156362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041647" y="3817620"/>
            <a:ext cx="3787140" cy="161925"/>
          </a:xfrm>
          <a:custGeom>
            <a:avLst/>
            <a:gdLst/>
            <a:ahLst/>
            <a:cxnLst/>
            <a:rect l="l" t="t" r="r" b="b"/>
            <a:pathLst>
              <a:path w="3787140" h="161925">
                <a:moveTo>
                  <a:pt x="0" y="161543"/>
                </a:moveTo>
                <a:lnTo>
                  <a:pt x="3787140" y="161543"/>
                </a:lnTo>
                <a:lnTo>
                  <a:pt x="3787140" y="0"/>
                </a:lnTo>
                <a:lnTo>
                  <a:pt x="0" y="0"/>
                </a:lnTo>
                <a:lnTo>
                  <a:pt x="0" y="161543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4657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</a:t>
            </a:r>
            <a:r>
              <a:rPr sz="2800" spc="-340" dirty="0"/>
              <a:t> </a:t>
            </a:r>
            <a:r>
              <a:rPr sz="2800" spc="-285" dirty="0"/>
              <a:t>Package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962" y="3789044"/>
            <a:ext cx="39338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62509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110" dirty="0">
                <a:latin typeface="Arial"/>
                <a:cs typeface="Arial"/>
              </a:rPr>
              <a:t>Package </a:t>
            </a:r>
            <a:r>
              <a:rPr sz="1300" spc="-70" dirty="0">
                <a:latin typeface="Arial"/>
                <a:cs typeface="Arial"/>
              </a:rPr>
              <a:t>is </a:t>
            </a:r>
            <a:r>
              <a:rPr sz="1300" spc="-30" dirty="0">
                <a:latin typeface="Arial"/>
                <a:cs typeface="Arial"/>
              </a:rPr>
              <a:t>formed </a:t>
            </a:r>
            <a:r>
              <a:rPr sz="1300" spc="-45" dirty="0">
                <a:latin typeface="Arial"/>
                <a:cs typeface="Arial"/>
              </a:rPr>
              <a:t>when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10" dirty="0">
                <a:latin typeface="Arial"/>
                <a:cs typeface="Arial"/>
              </a:rPr>
              <a:t>Metric </a:t>
            </a:r>
            <a:r>
              <a:rPr sz="1300" spc="-110" dirty="0">
                <a:latin typeface="Arial"/>
                <a:cs typeface="Arial"/>
              </a:rPr>
              <a:t>Check </a:t>
            </a:r>
            <a:r>
              <a:rPr sz="1300" spc="-90" dirty="0">
                <a:latin typeface="Arial"/>
                <a:cs typeface="Arial"/>
              </a:rPr>
              <a:t>succeeds. Hence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30" dirty="0">
                <a:latin typeface="Arial"/>
                <a:cs typeface="Arial"/>
              </a:rPr>
              <a:t>trigger </a:t>
            </a:r>
            <a:r>
              <a:rPr sz="1300" spc="-25" dirty="0">
                <a:latin typeface="Arial"/>
                <a:cs typeface="Arial"/>
              </a:rPr>
              <a:t>job </a:t>
            </a:r>
            <a:r>
              <a:rPr sz="1300" dirty="0">
                <a:latin typeface="Arial"/>
                <a:cs typeface="Arial"/>
              </a:rPr>
              <a:t>for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130" dirty="0">
                <a:latin typeface="Arial"/>
                <a:cs typeface="Arial"/>
              </a:rPr>
              <a:t>QA</a:t>
            </a:r>
            <a:endParaRPr sz="13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300" spc="-110" dirty="0">
                <a:latin typeface="Arial"/>
                <a:cs typeface="Arial"/>
              </a:rPr>
              <a:t>Package </a:t>
            </a:r>
            <a:r>
              <a:rPr sz="1300" dirty="0">
                <a:latin typeface="Arial"/>
                <a:cs typeface="Arial"/>
              </a:rPr>
              <a:t>will </a:t>
            </a:r>
            <a:r>
              <a:rPr sz="1300" spc="-65" dirty="0">
                <a:latin typeface="Arial"/>
                <a:cs typeface="Arial"/>
              </a:rPr>
              <a:t>be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10" dirty="0">
                <a:latin typeface="Arial"/>
                <a:cs typeface="Arial"/>
              </a:rPr>
              <a:t>Metric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10" dirty="0">
                <a:latin typeface="Arial"/>
                <a:cs typeface="Arial"/>
              </a:rPr>
              <a:t>Check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8767" y="3075432"/>
            <a:ext cx="333756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39767" y="2813304"/>
            <a:ext cx="3038856" cy="1837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35196" y="2808732"/>
            <a:ext cx="3048000" cy="1847214"/>
          </a:xfrm>
          <a:custGeom>
            <a:avLst/>
            <a:gdLst/>
            <a:ahLst/>
            <a:cxnLst/>
            <a:rect l="l" t="t" r="r" b="b"/>
            <a:pathLst>
              <a:path w="3048000" h="1847214">
                <a:moveTo>
                  <a:pt x="0" y="1847088"/>
                </a:moveTo>
                <a:lnTo>
                  <a:pt x="3048000" y="1847088"/>
                </a:lnTo>
                <a:lnTo>
                  <a:pt x="3048000" y="0"/>
                </a:lnTo>
                <a:lnTo>
                  <a:pt x="0" y="0"/>
                </a:lnTo>
                <a:lnTo>
                  <a:pt x="0" y="184708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398264" y="3640835"/>
            <a:ext cx="2834640" cy="163195"/>
          </a:xfrm>
          <a:custGeom>
            <a:avLst/>
            <a:gdLst/>
            <a:ahLst/>
            <a:cxnLst/>
            <a:rect l="l" t="t" r="r" b="b"/>
            <a:pathLst>
              <a:path w="2834640" h="163195">
                <a:moveTo>
                  <a:pt x="0" y="163067"/>
                </a:moveTo>
                <a:lnTo>
                  <a:pt x="2834640" y="163067"/>
                </a:lnTo>
                <a:lnTo>
                  <a:pt x="2834640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4657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</a:t>
            </a:r>
            <a:r>
              <a:rPr sz="2800" spc="-340" dirty="0"/>
              <a:t> </a:t>
            </a:r>
            <a:r>
              <a:rPr sz="2800" spc="-285" dirty="0"/>
              <a:t>Package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39211" y="2982467"/>
            <a:ext cx="5878068" cy="809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34639" y="2977895"/>
            <a:ext cx="5887720" cy="818515"/>
          </a:xfrm>
          <a:custGeom>
            <a:avLst/>
            <a:gdLst/>
            <a:ahLst/>
            <a:cxnLst/>
            <a:rect l="l" t="t" r="r" b="b"/>
            <a:pathLst>
              <a:path w="5887720" h="818514">
                <a:moveTo>
                  <a:pt x="0" y="818387"/>
                </a:moveTo>
                <a:lnTo>
                  <a:pt x="5887212" y="818387"/>
                </a:lnTo>
                <a:lnTo>
                  <a:pt x="5887212" y="0"/>
                </a:lnTo>
                <a:lnTo>
                  <a:pt x="0" y="0"/>
                </a:lnTo>
                <a:lnTo>
                  <a:pt x="0" y="818387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51302" y="2350769"/>
            <a:ext cx="63265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60" dirty="0">
                <a:latin typeface="Arial"/>
                <a:cs typeface="Arial"/>
              </a:rPr>
              <a:t>Configure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110" dirty="0">
                <a:latin typeface="Arial"/>
                <a:cs typeface="Arial"/>
              </a:rPr>
              <a:t>Package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50" dirty="0">
                <a:latin typeface="Arial"/>
                <a:cs typeface="Arial"/>
              </a:rPr>
              <a:t>develop </a:t>
            </a:r>
            <a:r>
              <a:rPr sz="1300" spc="-105" dirty="0">
                <a:latin typeface="Arial"/>
                <a:cs typeface="Arial"/>
              </a:rPr>
              <a:t>a </a:t>
            </a:r>
            <a:r>
              <a:rPr sz="1300" spc="-20" dirty="0">
                <a:latin typeface="Arial"/>
                <a:cs typeface="Arial"/>
              </a:rPr>
              <a:t>final </a:t>
            </a:r>
            <a:r>
              <a:rPr sz="1300" spc="-25" dirty="0">
                <a:latin typeface="Arial"/>
                <a:cs typeface="Arial"/>
              </a:rPr>
              <a:t>project </a:t>
            </a:r>
            <a:r>
              <a:rPr sz="1300" spc="-90" dirty="0">
                <a:latin typeface="Arial"/>
                <a:cs typeface="Arial"/>
              </a:rPr>
              <a:t>package </a:t>
            </a:r>
            <a:r>
              <a:rPr sz="1300" dirty="0">
                <a:latin typeface="Arial"/>
                <a:cs typeface="Arial"/>
              </a:rPr>
              <a:t>that </a:t>
            </a:r>
            <a:r>
              <a:rPr sz="1300" spc="-85" dirty="0">
                <a:latin typeface="Arial"/>
                <a:cs typeface="Arial"/>
              </a:rPr>
              <a:t>can </a:t>
            </a:r>
            <a:r>
              <a:rPr sz="1300" spc="-65" dirty="0">
                <a:latin typeface="Arial"/>
                <a:cs typeface="Arial"/>
              </a:rPr>
              <a:t>be </a:t>
            </a:r>
            <a:r>
              <a:rPr sz="1300" spc="-50" dirty="0">
                <a:latin typeface="Arial"/>
                <a:cs typeface="Arial"/>
              </a:rPr>
              <a:t>deployed </a:t>
            </a:r>
            <a:r>
              <a:rPr sz="1300" spc="-45" dirty="0">
                <a:latin typeface="Arial"/>
                <a:cs typeface="Arial"/>
              </a:rPr>
              <a:t>on</a:t>
            </a:r>
            <a:r>
              <a:rPr sz="1300" spc="-220" dirty="0">
                <a:latin typeface="Arial"/>
                <a:cs typeface="Arial"/>
              </a:rPr>
              <a:t> </a:t>
            </a:r>
            <a:r>
              <a:rPr sz="1300" spc="-70" dirty="0">
                <a:latin typeface="Arial"/>
                <a:cs typeface="Arial"/>
              </a:rPr>
              <a:t>any</a:t>
            </a:r>
            <a:endParaRPr sz="13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300" spc="-60" dirty="0">
                <a:latin typeface="Arial"/>
                <a:cs typeface="Arial"/>
              </a:rPr>
              <a:t>machine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8767" y="3075432"/>
            <a:ext cx="333756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3992" y="3581400"/>
            <a:ext cx="5715000" cy="163195"/>
          </a:xfrm>
          <a:custGeom>
            <a:avLst/>
            <a:gdLst/>
            <a:ahLst/>
            <a:cxnLst/>
            <a:rect l="l" t="t" r="r" b="b"/>
            <a:pathLst>
              <a:path w="5715000" h="163195">
                <a:moveTo>
                  <a:pt x="0" y="163068"/>
                </a:moveTo>
                <a:lnTo>
                  <a:pt x="5715000" y="163068"/>
                </a:lnTo>
                <a:lnTo>
                  <a:pt x="5715000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4657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</a:t>
            </a:r>
            <a:r>
              <a:rPr sz="2800" spc="-340" dirty="0"/>
              <a:t> </a:t>
            </a:r>
            <a:r>
              <a:rPr sz="2800" spc="-285" dirty="0"/>
              <a:t>Package</a:t>
            </a:r>
            <a:endParaRPr sz="2800" dirty="0"/>
          </a:p>
        </p:txBody>
      </p:sp>
      <p:sp>
        <p:nvSpPr>
          <p:cNvPr id="21" name="object 21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926208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51302" y="2350769"/>
            <a:ext cx="62388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300" spc="-95" dirty="0">
                <a:latin typeface="Arial"/>
                <a:cs typeface="Arial"/>
              </a:rPr>
              <a:t>Once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130" dirty="0">
                <a:latin typeface="Arial"/>
                <a:cs typeface="Arial"/>
              </a:rPr>
              <a:t>QA </a:t>
            </a:r>
            <a:r>
              <a:rPr sz="1300" spc="-110" dirty="0">
                <a:latin typeface="Arial"/>
                <a:cs typeface="Arial"/>
              </a:rPr>
              <a:t>Package </a:t>
            </a:r>
            <a:r>
              <a:rPr sz="1300" spc="-25" dirty="0">
                <a:latin typeface="Arial"/>
                <a:cs typeface="Arial"/>
              </a:rPr>
              <a:t>job </a:t>
            </a:r>
            <a:r>
              <a:rPr sz="1300" spc="-90" dirty="0">
                <a:latin typeface="Arial"/>
                <a:cs typeface="Arial"/>
              </a:rPr>
              <a:t>succeeds, </a:t>
            </a:r>
            <a:r>
              <a:rPr sz="1300" spc="-50" dirty="0">
                <a:latin typeface="Arial"/>
                <a:cs typeface="Arial"/>
              </a:rPr>
              <a:t>you </a:t>
            </a:r>
            <a:r>
              <a:rPr sz="1300" spc="-65" dirty="0">
                <a:latin typeface="Arial"/>
                <a:cs typeface="Arial"/>
              </a:rPr>
              <a:t>need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55" dirty="0">
                <a:latin typeface="Arial"/>
                <a:cs typeface="Arial"/>
              </a:rPr>
              <a:t>archive </a:t>
            </a:r>
            <a:r>
              <a:rPr sz="1300" spc="-20" dirty="0">
                <a:latin typeface="Arial"/>
                <a:cs typeface="Arial"/>
              </a:rPr>
              <a:t>the </a:t>
            </a:r>
            <a:r>
              <a:rPr sz="1300" spc="-30" dirty="0">
                <a:latin typeface="Arial"/>
                <a:cs typeface="Arial"/>
              </a:rPr>
              <a:t>latest </a:t>
            </a:r>
            <a:r>
              <a:rPr sz="1300" spc="-25" dirty="0">
                <a:latin typeface="Arial"/>
                <a:cs typeface="Arial"/>
              </a:rPr>
              <a:t>build </a:t>
            </a:r>
            <a:r>
              <a:rPr sz="1300" spc="-95" dirty="0">
                <a:latin typeface="Arial"/>
                <a:cs typeface="Arial"/>
              </a:rPr>
              <a:t>so </a:t>
            </a:r>
            <a:r>
              <a:rPr sz="1300" dirty="0">
                <a:latin typeface="Arial"/>
                <a:cs typeface="Arial"/>
              </a:rPr>
              <a:t>that </a:t>
            </a:r>
            <a:r>
              <a:rPr sz="1300" spc="40" dirty="0">
                <a:latin typeface="Arial"/>
                <a:cs typeface="Arial"/>
              </a:rPr>
              <a:t>it </a:t>
            </a:r>
            <a:r>
              <a:rPr sz="1300" spc="-85" dirty="0">
                <a:latin typeface="Arial"/>
                <a:cs typeface="Arial"/>
              </a:rPr>
              <a:t>can</a:t>
            </a:r>
            <a:r>
              <a:rPr sz="1300" spc="-70" dirty="0">
                <a:latin typeface="Arial"/>
                <a:cs typeface="Arial"/>
              </a:rPr>
              <a:t> be</a:t>
            </a:r>
            <a:endParaRPr sz="13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300" spc="-80" dirty="0">
                <a:latin typeface="Arial"/>
                <a:cs typeface="Arial"/>
              </a:rPr>
              <a:t>used </a:t>
            </a:r>
            <a:r>
              <a:rPr sz="1300" spc="-50" dirty="0">
                <a:latin typeface="Arial"/>
                <a:cs typeface="Arial"/>
              </a:rPr>
              <a:t>when </a:t>
            </a:r>
            <a:r>
              <a:rPr sz="1300" spc="-30" dirty="0">
                <a:latin typeface="Arial"/>
                <a:cs typeface="Arial"/>
              </a:rPr>
              <a:t>required </a:t>
            </a:r>
            <a:r>
              <a:rPr sz="1300" spc="-65" dirty="0">
                <a:latin typeface="Arial"/>
                <a:cs typeface="Arial"/>
              </a:rPr>
              <a:t>and </a:t>
            </a:r>
            <a:r>
              <a:rPr sz="1300" spc="-50" dirty="0">
                <a:latin typeface="Arial"/>
                <a:cs typeface="Arial"/>
              </a:rPr>
              <a:t>you </a:t>
            </a:r>
            <a:r>
              <a:rPr sz="1300" spc="-90" dirty="0">
                <a:latin typeface="Arial"/>
                <a:cs typeface="Arial"/>
              </a:rPr>
              <a:t>use </a:t>
            </a:r>
            <a:r>
              <a:rPr sz="1300" spc="-25" dirty="0">
                <a:latin typeface="Arial"/>
                <a:cs typeface="Arial"/>
              </a:rPr>
              <a:t>this </a:t>
            </a:r>
            <a:r>
              <a:rPr sz="1300" spc="-90" dirty="0">
                <a:latin typeface="Arial"/>
                <a:cs typeface="Arial"/>
              </a:rPr>
              <a:t>package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-65" dirty="0">
                <a:latin typeface="Arial"/>
                <a:cs typeface="Arial"/>
              </a:rPr>
              <a:t>be </a:t>
            </a:r>
            <a:r>
              <a:rPr sz="1300" spc="-50" dirty="0">
                <a:latin typeface="Arial"/>
                <a:cs typeface="Arial"/>
              </a:rPr>
              <a:t>deployed </a:t>
            </a:r>
            <a:r>
              <a:rPr sz="1300" spc="-45" dirty="0">
                <a:latin typeface="Arial"/>
                <a:cs typeface="Arial"/>
              </a:rPr>
              <a:t>on </a:t>
            </a:r>
            <a:r>
              <a:rPr sz="1300" spc="-70" dirty="0">
                <a:latin typeface="Arial"/>
                <a:cs typeface="Arial"/>
              </a:rPr>
              <a:t>any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machine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8767" y="3075432"/>
            <a:ext cx="333756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4657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Build </a:t>
            </a:r>
            <a:r>
              <a:rPr sz="2800" spc="-180" dirty="0"/>
              <a:t>a </a:t>
            </a:r>
            <a:r>
              <a:rPr sz="2800" spc="-355" dirty="0"/>
              <a:t>Job </a:t>
            </a:r>
            <a:r>
              <a:rPr sz="2800" spc="-80" dirty="0"/>
              <a:t>- </a:t>
            </a:r>
            <a:r>
              <a:rPr sz="2800" spc="-300" dirty="0"/>
              <a:t>QA</a:t>
            </a:r>
            <a:r>
              <a:rPr sz="2800" spc="-340" dirty="0"/>
              <a:t> </a:t>
            </a:r>
            <a:r>
              <a:rPr sz="2800" spc="-285" dirty="0"/>
              <a:t>Package</a:t>
            </a:r>
            <a:endParaRPr sz="2800" dirty="0"/>
          </a:p>
        </p:txBody>
      </p:sp>
      <p:sp>
        <p:nvSpPr>
          <p:cNvPr id="18" name="object 18"/>
          <p:cNvSpPr/>
          <p:nvPr/>
        </p:nvSpPr>
        <p:spPr>
          <a:xfrm>
            <a:off x="2840735" y="2970276"/>
            <a:ext cx="6074664" cy="1239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836164" y="2965704"/>
            <a:ext cx="6083935" cy="1248410"/>
          </a:xfrm>
          <a:custGeom>
            <a:avLst/>
            <a:gdLst/>
            <a:ahLst/>
            <a:cxnLst/>
            <a:rect l="l" t="t" r="r" b="b"/>
            <a:pathLst>
              <a:path w="6083934" h="1248410">
                <a:moveTo>
                  <a:pt x="0" y="1248156"/>
                </a:moveTo>
                <a:lnTo>
                  <a:pt x="6083808" y="1248156"/>
                </a:lnTo>
                <a:lnTo>
                  <a:pt x="6083808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20567" y="3558540"/>
            <a:ext cx="5852160" cy="213360"/>
          </a:xfrm>
          <a:custGeom>
            <a:avLst/>
            <a:gdLst/>
            <a:ahLst/>
            <a:cxnLst/>
            <a:rect l="l" t="t" r="r" b="b"/>
            <a:pathLst>
              <a:path w="5852159" h="213360">
                <a:moveTo>
                  <a:pt x="0" y="213360"/>
                </a:moveTo>
                <a:lnTo>
                  <a:pt x="5852159" y="213360"/>
                </a:lnTo>
                <a:lnTo>
                  <a:pt x="5852159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652517" y="110324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52517" y="137756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20"/>
                </a:moveTo>
                <a:lnTo>
                  <a:pt x="2059178" y="274320"/>
                </a:lnTo>
                <a:lnTo>
                  <a:pt x="205917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52517" y="1651889"/>
            <a:ext cx="2059305" cy="274320"/>
          </a:xfrm>
          <a:custGeom>
            <a:avLst/>
            <a:gdLst/>
            <a:ahLst/>
            <a:cxnLst/>
            <a:rect l="l" t="t" r="r" b="b"/>
            <a:pathLst>
              <a:path w="2059304" h="274319">
                <a:moveTo>
                  <a:pt x="0" y="274319"/>
                </a:moveTo>
                <a:lnTo>
                  <a:pt x="2059178" y="274319"/>
                </a:lnTo>
                <a:lnTo>
                  <a:pt x="205917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6167" y="792098"/>
          <a:ext cx="205930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</a:tblGrid>
              <a:tr h="3048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GitHub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Repo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Link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Trigger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Goal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512"/>
            <a:ext cx="9141460" cy="4076700"/>
          </a:xfrm>
          <a:custGeom>
            <a:avLst/>
            <a:gdLst/>
            <a:ahLst/>
            <a:cxnLst/>
            <a:rect l="l" t="t" r="r" b="b"/>
            <a:pathLst>
              <a:path w="9141460" h="4076700">
                <a:moveTo>
                  <a:pt x="0" y="4076700"/>
                </a:moveTo>
                <a:lnTo>
                  <a:pt x="9140952" y="4076700"/>
                </a:lnTo>
                <a:lnTo>
                  <a:pt x="914095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09600"/>
            <a:ext cx="9141460" cy="58419"/>
          </a:xfrm>
          <a:custGeom>
            <a:avLst/>
            <a:gdLst/>
            <a:ahLst/>
            <a:cxnLst/>
            <a:rect l="l" t="t" r="r" b="b"/>
            <a:pathLst>
              <a:path w="9141460" h="58420">
                <a:moveTo>
                  <a:pt x="0" y="57911"/>
                </a:moveTo>
                <a:lnTo>
                  <a:pt x="9140952" y="57911"/>
                </a:lnTo>
                <a:lnTo>
                  <a:pt x="9140952" y="0"/>
                </a:lnTo>
                <a:lnTo>
                  <a:pt x="0" y="0"/>
                </a:lnTo>
                <a:lnTo>
                  <a:pt x="0" y="57911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2520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/>
              <a:t>Project</a:t>
            </a:r>
            <a:r>
              <a:rPr sz="2800" spc="-195" dirty="0"/>
              <a:t> </a:t>
            </a:r>
            <a:r>
              <a:rPr sz="2800" spc="-250" dirty="0"/>
              <a:t>Snapshot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1086611" y="772668"/>
            <a:ext cx="6970776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435342" y="4906771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17931" y="252831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81101" y="2355951"/>
            <a:ext cx="1107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3749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</a:t>
            </a:r>
            <a:r>
              <a:rPr sz="2800" spc="-290" dirty="0"/>
              <a:t>Run </a:t>
            </a:r>
            <a:r>
              <a:rPr sz="2800" spc="-215" dirty="0"/>
              <a:t>Build</a:t>
            </a:r>
            <a:r>
              <a:rPr sz="2800" spc="-65" dirty="0"/>
              <a:t> </a:t>
            </a:r>
            <a:r>
              <a:rPr sz="2800" spc="-175" dirty="0"/>
              <a:t>Pipeline</a:t>
            </a:r>
            <a:endParaRPr sz="2800" dirty="0"/>
          </a:p>
        </p:txBody>
      </p:sp>
      <p:sp>
        <p:nvSpPr>
          <p:cNvPr id="14" name="object 14"/>
          <p:cNvSpPr txBox="1"/>
          <p:nvPr/>
        </p:nvSpPr>
        <p:spPr>
          <a:xfrm>
            <a:off x="2491867" y="797432"/>
            <a:ext cx="6249035" cy="76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05" dirty="0">
                <a:latin typeface="Arial"/>
                <a:cs typeface="Arial"/>
              </a:rPr>
              <a:t>Once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you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configure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your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builds,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you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need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run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tests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create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delivery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pipeline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10" dirty="0">
                <a:latin typeface="Arial"/>
                <a:cs typeface="Arial"/>
              </a:rPr>
              <a:t>Step </a:t>
            </a:r>
            <a:r>
              <a:rPr sz="1400" b="1" spc="-75" dirty="0">
                <a:latin typeface="Arial"/>
                <a:cs typeface="Arial"/>
              </a:rPr>
              <a:t>1: </a:t>
            </a:r>
            <a:r>
              <a:rPr sz="1400" spc="-40" dirty="0">
                <a:latin typeface="Arial"/>
                <a:cs typeface="Arial"/>
              </a:rPr>
              <a:t>Install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50" dirty="0">
                <a:latin typeface="Arial"/>
                <a:cs typeface="Arial"/>
              </a:rPr>
              <a:t>Build </a:t>
            </a:r>
            <a:r>
              <a:rPr sz="1400" spc="-55" dirty="0">
                <a:latin typeface="Arial"/>
                <a:cs typeface="Arial"/>
              </a:rPr>
              <a:t>Pipeline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Plugin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1867" y="2647645"/>
            <a:ext cx="64985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Arial"/>
                <a:cs typeface="Arial"/>
              </a:rPr>
              <a:t>Step </a:t>
            </a:r>
            <a:r>
              <a:rPr sz="1400" b="1" spc="-80" dirty="0">
                <a:latin typeface="Arial"/>
                <a:cs typeface="Arial"/>
              </a:rPr>
              <a:t>2: </a:t>
            </a:r>
            <a:r>
              <a:rPr sz="1400" spc="-75" dirty="0">
                <a:latin typeface="Arial"/>
                <a:cs typeface="Arial"/>
              </a:rPr>
              <a:t>Create an </a:t>
            </a:r>
            <a:r>
              <a:rPr sz="1400" spc="-30" dirty="0">
                <a:latin typeface="Arial"/>
                <a:cs typeface="Arial"/>
              </a:rPr>
              <a:t>additional </a:t>
            </a:r>
            <a:r>
              <a:rPr sz="1400" spc="-25" dirty="0">
                <a:latin typeface="Arial"/>
                <a:cs typeface="Arial"/>
              </a:rPr>
              <a:t>tab </a:t>
            </a:r>
            <a:r>
              <a:rPr sz="1400" spc="-15" dirty="0">
                <a:latin typeface="Arial"/>
                <a:cs typeface="Arial"/>
              </a:rPr>
              <a:t>in </a:t>
            </a:r>
            <a:r>
              <a:rPr sz="1400" spc="-35" dirty="0">
                <a:latin typeface="Arial"/>
                <a:cs typeface="Arial"/>
              </a:rPr>
              <a:t>your </a:t>
            </a:r>
            <a:r>
              <a:rPr sz="1400" spc="-95" dirty="0">
                <a:latin typeface="Arial"/>
                <a:cs typeface="Arial"/>
              </a:rPr>
              <a:t>Jenkins </a:t>
            </a:r>
            <a:r>
              <a:rPr sz="1400" spc="-75" dirty="0">
                <a:latin typeface="Arial"/>
                <a:cs typeface="Arial"/>
              </a:rPr>
              <a:t>homepage </a:t>
            </a: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-75" dirty="0">
                <a:latin typeface="Arial"/>
                <a:cs typeface="Arial"/>
              </a:rPr>
              <a:t>have </a:t>
            </a:r>
            <a:r>
              <a:rPr sz="1400" spc="-105" dirty="0">
                <a:latin typeface="Arial"/>
                <a:cs typeface="Arial"/>
              </a:rPr>
              <a:t>a </a:t>
            </a:r>
            <a:r>
              <a:rPr sz="1400" spc="-55" dirty="0">
                <a:latin typeface="Arial"/>
                <a:cs typeface="Arial"/>
              </a:rPr>
              <a:t>graphical </a:t>
            </a:r>
            <a:r>
              <a:rPr sz="1400" spc="-35" dirty="0">
                <a:latin typeface="Arial"/>
                <a:cs typeface="Arial"/>
              </a:rPr>
              <a:t>view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Arial"/>
                <a:cs typeface="Arial"/>
              </a:rPr>
              <a:t>test </a:t>
            </a:r>
            <a:r>
              <a:rPr sz="1400" spc="-125" dirty="0">
                <a:latin typeface="Arial"/>
                <a:cs typeface="Arial"/>
              </a:rPr>
              <a:t>cases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5" dirty="0">
                <a:latin typeface="Arial"/>
                <a:cs typeface="Arial"/>
              </a:rPr>
              <a:t>are </a:t>
            </a:r>
            <a:r>
              <a:rPr sz="1400" spc="-20" dirty="0">
                <a:latin typeface="Arial"/>
                <a:cs typeface="Arial"/>
              </a:rPr>
              <a:t>run </a:t>
            </a:r>
            <a:r>
              <a:rPr sz="1400" spc="-50" dirty="0">
                <a:latin typeface="Arial"/>
                <a:cs typeface="Arial"/>
              </a:rPr>
              <a:t>(you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75" dirty="0">
                <a:latin typeface="Arial"/>
                <a:cs typeface="Arial"/>
              </a:rPr>
              <a:t>also </a:t>
            </a:r>
            <a:r>
              <a:rPr sz="1400" spc="-110" dirty="0">
                <a:latin typeface="Arial"/>
                <a:cs typeface="Arial"/>
              </a:rPr>
              <a:t>see </a:t>
            </a:r>
            <a:r>
              <a:rPr sz="1400" spc="-15" dirty="0">
                <a:latin typeface="Arial"/>
                <a:cs typeface="Arial"/>
              </a:rPr>
              <a:t>the </a:t>
            </a:r>
            <a:r>
              <a:rPr sz="1400" spc="-70" dirty="0">
                <a:latin typeface="Arial"/>
                <a:cs typeface="Arial"/>
              </a:rPr>
              <a:t>console </a:t>
            </a:r>
            <a:r>
              <a:rPr sz="1400" spc="-10" dirty="0">
                <a:latin typeface="Arial"/>
                <a:cs typeface="Arial"/>
              </a:rPr>
              <a:t>output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here)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03932" y="1645920"/>
            <a:ext cx="5943600" cy="624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499360" y="1641348"/>
            <a:ext cx="5953125" cy="634365"/>
          </a:xfrm>
          <a:custGeom>
            <a:avLst/>
            <a:gdLst/>
            <a:ahLst/>
            <a:cxnLst/>
            <a:rect l="l" t="t" r="r" b="b"/>
            <a:pathLst>
              <a:path w="5953125" h="634364">
                <a:moveTo>
                  <a:pt x="0" y="633983"/>
                </a:moveTo>
                <a:lnTo>
                  <a:pt x="5952744" y="633983"/>
                </a:lnTo>
                <a:lnTo>
                  <a:pt x="5952744" y="0"/>
                </a:lnTo>
                <a:lnTo>
                  <a:pt x="0" y="0"/>
                </a:lnTo>
                <a:lnTo>
                  <a:pt x="0" y="633983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503932" y="3243072"/>
            <a:ext cx="5943600" cy="848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499360" y="3238500"/>
            <a:ext cx="5953125" cy="858519"/>
          </a:xfrm>
          <a:custGeom>
            <a:avLst/>
            <a:gdLst/>
            <a:ahLst/>
            <a:cxnLst/>
            <a:rect l="l" t="t" r="r" b="b"/>
            <a:pathLst>
              <a:path w="5953125" h="858520">
                <a:moveTo>
                  <a:pt x="0" y="858012"/>
                </a:moveTo>
                <a:lnTo>
                  <a:pt x="5952744" y="858012"/>
                </a:lnTo>
                <a:lnTo>
                  <a:pt x="5952744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898648" y="3305555"/>
            <a:ext cx="871855" cy="196850"/>
          </a:xfrm>
          <a:custGeom>
            <a:avLst/>
            <a:gdLst/>
            <a:ahLst/>
            <a:cxnLst/>
            <a:rect l="l" t="t" r="r" b="b"/>
            <a:pathLst>
              <a:path w="871854" h="196850">
                <a:moveTo>
                  <a:pt x="0" y="196596"/>
                </a:moveTo>
                <a:lnTo>
                  <a:pt x="871727" y="196596"/>
                </a:lnTo>
                <a:lnTo>
                  <a:pt x="871727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93801" y="2199513"/>
            <a:ext cx="165608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1400" dirty="0">
              <a:latin typeface="Arial"/>
              <a:cs typeface="Arial"/>
            </a:endParaRPr>
          </a:p>
          <a:p>
            <a:pPr marR="566420">
              <a:lnSpc>
                <a:spcPts val="2340"/>
              </a:lnSpc>
              <a:spcBef>
                <a:spcPts val="185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3749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</a:t>
            </a:r>
            <a:r>
              <a:rPr sz="2800" spc="-290" dirty="0"/>
              <a:t>Run </a:t>
            </a:r>
            <a:r>
              <a:rPr sz="2800" spc="-215" dirty="0"/>
              <a:t>Build</a:t>
            </a:r>
            <a:r>
              <a:rPr sz="2800" spc="-65" dirty="0"/>
              <a:t> </a:t>
            </a:r>
            <a:r>
              <a:rPr sz="2800" spc="-175" dirty="0"/>
              <a:t>Pipeline</a:t>
            </a:r>
            <a:endParaRPr sz="2800" dirty="0"/>
          </a:p>
        </p:txBody>
      </p:sp>
      <p:sp>
        <p:nvSpPr>
          <p:cNvPr id="13" name="object 13"/>
          <p:cNvSpPr txBox="1"/>
          <p:nvPr/>
        </p:nvSpPr>
        <p:spPr>
          <a:xfrm>
            <a:off x="2491867" y="797432"/>
            <a:ext cx="58737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Arial"/>
                <a:cs typeface="Arial"/>
              </a:rPr>
              <a:t>Step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3: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Set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number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builds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be </a:t>
            </a:r>
            <a:r>
              <a:rPr sz="1400" spc="-65" dirty="0">
                <a:latin typeface="Arial"/>
                <a:cs typeface="Arial"/>
              </a:rPr>
              <a:t>displayed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where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run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build  </a:t>
            </a:r>
            <a:r>
              <a:rPr sz="1400" spc="-55" dirty="0">
                <a:latin typeface="Arial"/>
                <a:cs typeface="Arial"/>
              </a:rPr>
              <a:t>jobs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82595" y="1499616"/>
            <a:ext cx="6449567" cy="2298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78023" y="1495044"/>
            <a:ext cx="6459220" cy="2307590"/>
          </a:xfrm>
          <a:custGeom>
            <a:avLst/>
            <a:gdLst/>
            <a:ahLst/>
            <a:cxnLst/>
            <a:rect l="l" t="t" r="r" b="b"/>
            <a:pathLst>
              <a:path w="6459220" h="2307590">
                <a:moveTo>
                  <a:pt x="0" y="2307335"/>
                </a:moveTo>
                <a:lnTo>
                  <a:pt x="6458712" y="2307335"/>
                </a:lnTo>
                <a:lnTo>
                  <a:pt x="6458712" y="0"/>
                </a:lnTo>
                <a:lnTo>
                  <a:pt x="0" y="0"/>
                </a:lnTo>
                <a:lnTo>
                  <a:pt x="0" y="2307335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00144" y="3381755"/>
            <a:ext cx="4732020" cy="173990"/>
          </a:xfrm>
          <a:custGeom>
            <a:avLst/>
            <a:gdLst/>
            <a:ahLst/>
            <a:cxnLst/>
            <a:rect l="l" t="t" r="r" b="b"/>
            <a:pathLst>
              <a:path w="4732020" h="173989">
                <a:moveTo>
                  <a:pt x="0" y="173736"/>
                </a:moveTo>
                <a:lnTo>
                  <a:pt x="4732020" y="173736"/>
                </a:lnTo>
                <a:lnTo>
                  <a:pt x="4732020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85488" y="3596640"/>
            <a:ext cx="4646930" cy="193675"/>
          </a:xfrm>
          <a:custGeom>
            <a:avLst/>
            <a:gdLst/>
            <a:ahLst/>
            <a:cxnLst/>
            <a:rect l="l" t="t" r="r" b="b"/>
            <a:pathLst>
              <a:path w="4646930" h="193675">
                <a:moveTo>
                  <a:pt x="0" y="193548"/>
                </a:moveTo>
                <a:lnTo>
                  <a:pt x="4646675" y="193548"/>
                </a:lnTo>
                <a:lnTo>
                  <a:pt x="4646675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17931" y="252831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381101" y="2355951"/>
            <a:ext cx="1107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93801" y="2199513"/>
            <a:ext cx="165608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1400" dirty="0">
              <a:latin typeface="Arial"/>
              <a:cs typeface="Arial"/>
            </a:endParaRPr>
          </a:p>
          <a:p>
            <a:pPr marR="566420">
              <a:lnSpc>
                <a:spcPts val="2340"/>
              </a:lnSpc>
              <a:spcBef>
                <a:spcPts val="185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3749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</a:t>
            </a:r>
            <a:r>
              <a:rPr sz="2800" spc="-290" dirty="0"/>
              <a:t>Run </a:t>
            </a:r>
            <a:r>
              <a:rPr sz="2800" spc="-215" dirty="0"/>
              <a:t>Build</a:t>
            </a:r>
            <a:r>
              <a:rPr sz="2800" spc="-65" dirty="0"/>
              <a:t> </a:t>
            </a:r>
            <a:r>
              <a:rPr sz="2800" spc="-175" dirty="0"/>
              <a:t>Pipeline</a:t>
            </a:r>
            <a:endParaRPr sz="2800" dirty="0"/>
          </a:p>
        </p:txBody>
      </p:sp>
      <p:sp>
        <p:nvSpPr>
          <p:cNvPr id="13" name="object 13"/>
          <p:cNvSpPr txBox="1"/>
          <p:nvPr/>
        </p:nvSpPr>
        <p:spPr>
          <a:xfrm>
            <a:off x="2491867" y="797432"/>
            <a:ext cx="5991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Arial"/>
                <a:cs typeface="Arial"/>
              </a:rPr>
              <a:t>Step </a:t>
            </a:r>
            <a:r>
              <a:rPr sz="1400" b="1" spc="-75" dirty="0">
                <a:latin typeface="Arial"/>
                <a:cs typeface="Arial"/>
              </a:rPr>
              <a:t>4: </a:t>
            </a:r>
            <a:r>
              <a:rPr sz="1400" spc="-60" dirty="0">
                <a:latin typeface="Arial"/>
                <a:cs typeface="Arial"/>
              </a:rPr>
              <a:t>Below </a:t>
            </a:r>
            <a:r>
              <a:rPr sz="1400" spc="-80" dirty="0">
                <a:latin typeface="Arial"/>
                <a:cs typeface="Arial"/>
              </a:rPr>
              <a:t>screen </a:t>
            </a:r>
            <a:r>
              <a:rPr sz="1400" spc="-85" dirty="0">
                <a:latin typeface="Arial"/>
                <a:cs typeface="Arial"/>
              </a:rPr>
              <a:t>shows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60" dirty="0">
                <a:latin typeface="Arial"/>
                <a:cs typeface="Arial"/>
              </a:rPr>
              <a:t>graphical </a:t>
            </a:r>
            <a:r>
              <a:rPr sz="1400" spc="-35" dirty="0">
                <a:latin typeface="Arial"/>
                <a:cs typeface="Arial"/>
              </a:rPr>
              <a:t>representation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25" dirty="0">
                <a:latin typeface="Arial"/>
                <a:cs typeface="Arial"/>
              </a:rPr>
              <a:t>build. </a:t>
            </a:r>
            <a:r>
              <a:rPr sz="1400" spc="-85" dirty="0">
                <a:latin typeface="Arial"/>
                <a:cs typeface="Arial"/>
              </a:rPr>
              <a:t>Click </a:t>
            </a:r>
            <a:r>
              <a:rPr sz="1400" spc="-45" dirty="0">
                <a:latin typeface="Arial"/>
                <a:cs typeface="Arial"/>
              </a:rPr>
              <a:t>on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run.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1867" y="2647645"/>
            <a:ext cx="2501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Arial"/>
                <a:cs typeface="Arial"/>
              </a:rPr>
              <a:t>Step </a:t>
            </a:r>
            <a:r>
              <a:rPr sz="1400" b="1" spc="-80" dirty="0">
                <a:latin typeface="Arial"/>
                <a:cs typeface="Arial"/>
              </a:rPr>
              <a:t>5: </a:t>
            </a:r>
            <a:r>
              <a:rPr sz="1400" spc="-80" dirty="0">
                <a:latin typeface="Arial"/>
                <a:cs typeface="Arial"/>
              </a:rPr>
              <a:t>Your </a:t>
            </a:r>
            <a:r>
              <a:rPr sz="1400" spc="-25" dirty="0">
                <a:latin typeface="Arial"/>
                <a:cs typeface="Arial"/>
              </a:rPr>
              <a:t>build </a:t>
            </a:r>
            <a:r>
              <a:rPr sz="1400" spc="-45" dirty="0">
                <a:latin typeface="Arial"/>
                <a:cs typeface="Arial"/>
              </a:rPr>
              <a:t>starts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executing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21864" y="1184147"/>
            <a:ext cx="6153912" cy="510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717292" y="1179575"/>
            <a:ext cx="6163310" cy="520065"/>
          </a:xfrm>
          <a:custGeom>
            <a:avLst/>
            <a:gdLst/>
            <a:ahLst/>
            <a:cxnLst/>
            <a:rect l="l" t="t" r="r" b="b"/>
            <a:pathLst>
              <a:path w="6163309" h="520064">
                <a:moveTo>
                  <a:pt x="0" y="519684"/>
                </a:moveTo>
                <a:lnTo>
                  <a:pt x="6163056" y="519684"/>
                </a:lnTo>
                <a:lnTo>
                  <a:pt x="6163056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035296" y="1357883"/>
            <a:ext cx="224154" cy="332740"/>
          </a:xfrm>
          <a:custGeom>
            <a:avLst/>
            <a:gdLst/>
            <a:ahLst/>
            <a:cxnLst/>
            <a:rect l="l" t="t" r="r" b="b"/>
            <a:pathLst>
              <a:path w="224154" h="332739">
                <a:moveTo>
                  <a:pt x="0" y="332232"/>
                </a:moveTo>
                <a:lnTo>
                  <a:pt x="224027" y="332232"/>
                </a:lnTo>
                <a:lnTo>
                  <a:pt x="224027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17931" y="252831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381101" y="2355951"/>
            <a:ext cx="1107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21864" y="1694688"/>
            <a:ext cx="6153912" cy="566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717292" y="1690116"/>
            <a:ext cx="6163310" cy="576580"/>
          </a:xfrm>
          <a:custGeom>
            <a:avLst/>
            <a:gdLst/>
            <a:ahLst/>
            <a:cxnLst/>
            <a:rect l="l" t="t" r="r" b="b"/>
            <a:pathLst>
              <a:path w="6163309" h="576580">
                <a:moveTo>
                  <a:pt x="0" y="576072"/>
                </a:moveTo>
                <a:lnTo>
                  <a:pt x="6163056" y="576072"/>
                </a:lnTo>
                <a:lnTo>
                  <a:pt x="6163056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721864" y="3023616"/>
            <a:ext cx="6149340" cy="1152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717292" y="3019044"/>
            <a:ext cx="6158865" cy="1161415"/>
          </a:xfrm>
          <a:custGeom>
            <a:avLst/>
            <a:gdLst/>
            <a:ahLst/>
            <a:cxnLst/>
            <a:rect l="l" t="t" r="r" b="b"/>
            <a:pathLst>
              <a:path w="6158865" h="1161414">
                <a:moveTo>
                  <a:pt x="0" y="1161288"/>
                </a:moveTo>
                <a:lnTo>
                  <a:pt x="6158483" y="1161288"/>
                </a:lnTo>
                <a:lnTo>
                  <a:pt x="6158483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9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726435" y="1185672"/>
            <a:ext cx="6149340" cy="1153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721864" y="1181100"/>
            <a:ext cx="6158865" cy="1163320"/>
          </a:xfrm>
          <a:custGeom>
            <a:avLst/>
            <a:gdLst/>
            <a:ahLst/>
            <a:cxnLst/>
            <a:rect l="l" t="t" r="r" b="b"/>
            <a:pathLst>
              <a:path w="6158865" h="1163320">
                <a:moveTo>
                  <a:pt x="0" y="1162812"/>
                </a:moveTo>
                <a:lnTo>
                  <a:pt x="6158484" y="1162812"/>
                </a:lnTo>
                <a:lnTo>
                  <a:pt x="6158484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491867" y="797432"/>
            <a:ext cx="58553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Arial"/>
                <a:cs typeface="Arial"/>
              </a:rPr>
              <a:t>Step </a:t>
            </a:r>
            <a:r>
              <a:rPr sz="1400" b="1" spc="-75" dirty="0">
                <a:latin typeface="Arial"/>
                <a:cs typeface="Arial"/>
              </a:rPr>
              <a:t>6: </a:t>
            </a:r>
            <a:r>
              <a:rPr sz="1400" spc="-114" dirty="0">
                <a:latin typeface="Arial"/>
                <a:cs typeface="Arial"/>
              </a:rPr>
              <a:t>You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75" dirty="0">
                <a:latin typeface="Arial"/>
                <a:cs typeface="Arial"/>
              </a:rPr>
              <a:t>also </a:t>
            </a:r>
            <a:r>
              <a:rPr sz="1400" spc="-110" dirty="0">
                <a:latin typeface="Arial"/>
                <a:cs typeface="Arial"/>
              </a:rPr>
              <a:t>see </a:t>
            </a:r>
            <a:r>
              <a:rPr sz="1400" spc="-15" dirty="0">
                <a:latin typeface="Arial"/>
                <a:cs typeface="Arial"/>
              </a:rPr>
              <a:t>the </a:t>
            </a:r>
            <a:r>
              <a:rPr sz="1400" spc="-70" dirty="0">
                <a:latin typeface="Arial"/>
                <a:cs typeface="Arial"/>
              </a:rPr>
              <a:t>console </a:t>
            </a:r>
            <a:r>
              <a:rPr sz="1400" spc="-10" dirty="0">
                <a:latin typeface="Arial"/>
                <a:cs typeface="Arial"/>
              </a:rPr>
              <a:t>output </a:t>
            </a:r>
            <a:r>
              <a:rPr sz="1400" spc="-60" dirty="0">
                <a:latin typeface="Arial"/>
                <a:cs typeface="Arial"/>
              </a:rPr>
              <a:t>by </a:t>
            </a:r>
            <a:r>
              <a:rPr sz="1400" spc="-55" dirty="0">
                <a:latin typeface="Arial"/>
                <a:cs typeface="Arial"/>
              </a:rPr>
              <a:t>clicking </a:t>
            </a:r>
            <a:r>
              <a:rPr sz="1400" spc="-45" dirty="0">
                <a:latin typeface="Arial"/>
                <a:cs typeface="Arial"/>
              </a:rPr>
              <a:t>on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40" dirty="0">
                <a:latin typeface="Arial"/>
                <a:cs typeface="Arial"/>
              </a:rPr>
              <a:t>highlighted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button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93801" y="2199513"/>
            <a:ext cx="165608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1400" dirty="0">
              <a:latin typeface="Arial"/>
              <a:cs typeface="Arial"/>
            </a:endParaRPr>
          </a:p>
          <a:p>
            <a:pPr marR="566420">
              <a:lnSpc>
                <a:spcPts val="2340"/>
              </a:lnSpc>
              <a:spcBef>
                <a:spcPts val="185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3749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</a:t>
            </a:r>
            <a:r>
              <a:rPr sz="2800" spc="-290" dirty="0"/>
              <a:t>Run </a:t>
            </a:r>
            <a:r>
              <a:rPr sz="2800" spc="-215" dirty="0"/>
              <a:t>Build</a:t>
            </a:r>
            <a:r>
              <a:rPr sz="2800" spc="-65" dirty="0"/>
              <a:t> </a:t>
            </a:r>
            <a:r>
              <a:rPr sz="2800" spc="-175" dirty="0"/>
              <a:t>Pipeline</a:t>
            </a:r>
            <a:endParaRPr sz="2800" dirty="0"/>
          </a:p>
        </p:txBody>
      </p:sp>
      <p:sp>
        <p:nvSpPr>
          <p:cNvPr id="16" name="object 16"/>
          <p:cNvSpPr/>
          <p:nvPr/>
        </p:nvSpPr>
        <p:spPr>
          <a:xfrm>
            <a:off x="3941064" y="2189988"/>
            <a:ext cx="100965" cy="93345"/>
          </a:xfrm>
          <a:custGeom>
            <a:avLst/>
            <a:gdLst/>
            <a:ahLst/>
            <a:cxnLst/>
            <a:rect l="l" t="t" r="r" b="b"/>
            <a:pathLst>
              <a:path w="100964" h="93344">
                <a:moveTo>
                  <a:pt x="0" y="92963"/>
                </a:moveTo>
                <a:lnTo>
                  <a:pt x="100584" y="92963"/>
                </a:lnTo>
                <a:lnTo>
                  <a:pt x="100584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721864" y="2427732"/>
            <a:ext cx="4209288" cy="2042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717292" y="2423160"/>
            <a:ext cx="4218940" cy="2051685"/>
          </a:xfrm>
          <a:custGeom>
            <a:avLst/>
            <a:gdLst/>
            <a:ahLst/>
            <a:cxnLst/>
            <a:rect l="l" t="t" r="r" b="b"/>
            <a:pathLst>
              <a:path w="4218940" h="2051685">
                <a:moveTo>
                  <a:pt x="0" y="2051304"/>
                </a:moveTo>
                <a:lnTo>
                  <a:pt x="4218432" y="2051304"/>
                </a:lnTo>
                <a:lnTo>
                  <a:pt x="4218432" y="0"/>
                </a:lnTo>
                <a:lnTo>
                  <a:pt x="0" y="0"/>
                </a:lnTo>
                <a:lnTo>
                  <a:pt x="0" y="2051304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17931" y="252831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81101" y="2355951"/>
            <a:ext cx="1107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91867" y="797432"/>
            <a:ext cx="6335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Arial"/>
                <a:cs typeface="Arial"/>
              </a:rPr>
              <a:t>Step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7: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Once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build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runs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successfully,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all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jobs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delivery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pipeline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turns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green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93801" y="2199513"/>
            <a:ext cx="165608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1400" dirty="0">
              <a:latin typeface="Arial"/>
              <a:cs typeface="Arial"/>
            </a:endParaRPr>
          </a:p>
          <a:p>
            <a:pPr marR="566420">
              <a:lnSpc>
                <a:spcPts val="2340"/>
              </a:lnSpc>
              <a:spcBef>
                <a:spcPts val="185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3749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</a:t>
            </a:r>
            <a:r>
              <a:rPr sz="2800" spc="-290" dirty="0"/>
              <a:t>Run </a:t>
            </a:r>
            <a:r>
              <a:rPr sz="2800" spc="-215" dirty="0"/>
              <a:t>Build</a:t>
            </a:r>
            <a:r>
              <a:rPr sz="2800" spc="-65" dirty="0"/>
              <a:t> </a:t>
            </a:r>
            <a:r>
              <a:rPr sz="2800" spc="-175" dirty="0"/>
              <a:t>Pipeline</a:t>
            </a:r>
            <a:endParaRPr sz="2800" dirty="0"/>
          </a:p>
        </p:txBody>
      </p:sp>
      <p:sp>
        <p:nvSpPr>
          <p:cNvPr id="14" name="object 14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17931" y="252831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81101" y="2355951"/>
            <a:ext cx="1107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21864" y="1184147"/>
            <a:ext cx="6153912" cy="510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717292" y="1179575"/>
            <a:ext cx="6163310" cy="520065"/>
          </a:xfrm>
          <a:custGeom>
            <a:avLst/>
            <a:gdLst/>
            <a:ahLst/>
            <a:cxnLst/>
            <a:rect l="l" t="t" r="r" b="b"/>
            <a:pathLst>
              <a:path w="6163309" h="520064">
                <a:moveTo>
                  <a:pt x="0" y="519684"/>
                </a:moveTo>
                <a:lnTo>
                  <a:pt x="6163056" y="519684"/>
                </a:lnTo>
                <a:lnTo>
                  <a:pt x="6163056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721864" y="1694688"/>
            <a:ext cx="6153912" cy="629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717292" y="1690116"/>
            <a:ext cx="6163310" cy="638810"/>
          </a:xfrm>
          <a:custGeom>
            <a:avLst/>
            <a:gdLst/>
            <a:ahLst/>
            <a:cxnLst/>
            <a:rect l="l" t="t" r="r" b="b"/>
            <a:pathLst>
              <a:path w="6163309" h="638810">
                <a:moveTo>
                  <a:pt x="0" y="638555"/>
                </a:moveTo>
                <a:lnTo>
                  <a:pt x="6163056" y="638555"/>
                </a:lnTo>
                <a:lnTo>
                  <a:pt x="6163056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91867" y="2443734"/>
            <a:ext cx="4382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latin typeface="Arial"/>
                <a:cs typeface="Arial"/>
              </a:rPr>
              <a:t>The </a:t>
            </a:r>
            <a:r>
              <a:rPr sz="1400" spc="-30" dirty="0">
                <a:latin typeface="Arial"/>
                <a:cs typeface="Arial"/>
              </a:rPr>
              <a:t>compilation </a:t>
            </a:r>
            <a:r>
              <a:rPr sz="1400" spc="-45" dirty="0">
                <a:latin typeface="Arial"/>
                <a:cs typeface="Arial"/>
              </a:rPr>
              <a:t>results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70" dirty="0">
                <a:latin typeface="Arial"/>
                <a:cs typeface="Arial"/>
              </a:rPr>
              <a:t>be </a:t>
            </a:r>
            <a:r>
              <a:rPr sz="1400" spc="-45" dirty="0">
                <a:latin typeface="Arial"/>
                <a:cs typeface="Arial"/>
              </a:rPr>
              <a:t>viewed </a:t>
            </a:r>
            <a:r>
              <a:rPr sz="1400" spc="-15" dirty="0">
                <a:latin typeface="Arial"/>
                <a:cs typeface="Arial"/>
              </a:rPr>
              <a:t>in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70" dirty="0">
                <a:latin typeface="Arial"/>
                <a:cs typeface="Arial"/>
              </a:rPr>
              <a:t>console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output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93801" y="2199513"/>
            <a:ext cx="165608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1400" dirty="0">
              <a:latin typeface="Arial"/>
              <a:cs typeface="Arial"/>
            </a:endParaRPr>
          </a:p>
          <a:p>
            <a:pPr marR="566420">
              <a:lnSpc>
                <a:spcPts val="2340"/>
              </a:lnSpc>
              <a:spcBef>
                <a:spcPts val="185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3266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</a:t>
            </a:r>
            <a:r>
              <a:rPr sz="2800" spc="-229" dirty="0"/>
              <a:t>Display</a:t>
            </a:r>
            <a:r>
              <a:rPr sz="2800" spc="-200" dirty="0"/>
              <a:t> </a:t>
            </a:r>
            <a:r>
              <a:rPr sz="2800" spc="-260" dirty="0"/>
              <a:t>Results</a:t>
            </a:r>
            <a:endParaRPr sz="2800" dirty="0"/>
          </a:p>
        </p:txBody>
      </p:sp>
      <p:sp>
        <p:nvSpPr>
          <p:cNvPr id="14" name="object 14"/>
          <p:cNvSpPr/>
          <p:nvPr/>
        </p:nvSpPr>
        <p:spPr>
          <a:xfrm>
            <a:off x="2503932" y="2930651"/>
            <a:ext cx="3966972" cy="1687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82595" y="2731007"/>
            <a:ext cx="1118616" cy="217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17931" y="252831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81101" y="2355951"/>
            <a:ext cx="1107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2648" y="128803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922648" y="156235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922648" y="183667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19"/>
                </a:moveTo>
                <a:lnTo>
                  <a:pt x="1819782" y="274319"/>
                </a:lnTo>
                <a:lnTo>
                  <a:pt x="181978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22648" y="2110994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19"/>
                </a:moveTo>
                <a:lnTo>
                  <a:pt x="1819782" y="274319"/>
                </a:lnTo>
                <a:lnTo>
                  <a:pt x="181978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916298" y="702563"/>
          <a:ext cx="3618865" cy="167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910"/>
                <a:gridCol w="1798955"/>
              </a:tblGrid>
              <a:tr h="3048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Developer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Compile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Compilation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Developer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Review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PMD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Metric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Check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Cobertura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0" dirty="0">
                          <a:latin typeface="Arial"/>
                          <a:cs typeface="Arial"/>
                        </a:rPr>
                        <a:t>WAR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91867" y="2443734"/>
            <a:ext cx="564959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Arial"/>
                <a:cs typeface="Arial"/>
              </a:rPr>
              <a:t>You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75" dirty="0">
                <a:latin typeface="Arial"/>
                <a:cs typeface="Arial"/>
              </a:rPr>
              <a:t>also </a:t>
            </a:r>
            <a:r>
              <a:rPr sz="1400" spc="-40" dirty="0">
                <a:latin typeface="Arial"/>
                <a:cs typeface="Arial"/>
              </a:rPr>
              <a:t>view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55" dirty="0">
                <a:latin typeface="Arial"/>
                <a:cs typeface="Arial"/>
              </a:rPr>
              <a:t>warnings </a:t>
            </a:r>
            <a:r>
              <a:rPr sz="1400" spc="-25" dirty="0">
                <a:latin typeface="Arial"/>
                <a:cs typeface="Arial"/>
              </a:rPr>
              <a:t>returned </a:t>
            </a:r>
            <a:r>
              <a:rPr sz="1400" spc="5" dirty="0">
                <a:latin typeface="Arial"/>
                <a:cs typeface="Arial"/>
              </a:rPr>
              <a:t>for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any </a:t>
            </a:r>
            <a:r>
              <a:rPr sz="1400" spc="-30" dirty="0">
                <a:latin typeface="Arial"/>
                <a:cs typeface="Arial"/>
              </a:rPr>
              <a:t>build, </a:t>
            </a:r>
            <a:r>
              <a:rPr sz="1400" spc="-60" dirty="0">
                <a:latin typeface="Arial"/>
                <a:cs typeface="Arial"/>
              </a:rPr>
              <a:t>by </a:t>
            </a:r>
            <a:r>
              <a:rPr sz="1400" spc="-55" dirty="0">
                <a:latin typeface="Arial"/>
                <a:cs typeface="Arial"/>
              </a:rPr>
              <a:t>clicking </a:t>
            </a:r>
            <a:r>
              <a:rPr sz="1400" spc="-45" dirty="0">
                <a:latin typeface="Arial"/>
                <a:cs typeface="Arial"/>
              </a:rPr>
              <a:t>on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110" dirty="0">
                <a:latin typeface="Arial"/>
                <a:cs typeface="Arial"/>
              </a:rPr>
              <a:t>PMD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85" dirty="0">
                <a:latin typeface="Arial"/>
                <a:cs typeface="Arial"/>
              </a:rPr>
              <a:t>Results </a:t>
            </a:r>
            <a:r>
              <a:rPr sz="1400" spc="-15" dirty="0">
                <a:latin typeface="Arial"/>
                <a:cs typeface="Arial"/>
              </a:rPr>
              <a:t>in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95" dirty="0">
                <a:latin typeface="Arial"/>
                <a:cs typeface="Arial"/>
              </a:rPr>
              <a:t>Jenkins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Homepage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93801" y="2199513"/>
            <a:ext cx="165608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1400" dirty="0">
              <a:latin typeface="Arial"/>
              <a:cs typeface="Arial"/>
            </a:endParaRPr>
          </a:p>
          <a:p>
            <a:pPr marR="566420">
              <a:lnSpc>
                <a:spcPts val="2340"/>
              </a:lnSpc>
              <a:spcBef>
                <a:spcPts val="185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3266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</a:t>
            </a:r>
            <a:r>
              <a:rPr sz="2800" spc="-229" dirty="0"/>
              <a:t>Display</a:t>
            </a:r>
            <a:r>
              <a:rPr sz="2800" spc="-200" dirty="0"/>
              <a:t> </a:t>
            </a:r>
            <a:r>
              <a:rPr sz="2800" spc="-260" dirty="0"/>
              <a:t>Results</a:t>
            </a:r>
            <a:endParaRPr sz="2800" dirty="0"/>
          </a:p>
        </p:txBody>
      </p:sp>
      <p:sp>
        <p:nvSpPr>
          <p:cNvPr id="14" name="object 14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17931" y="252831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81101" y="2355951"/>
            <a:ext cx="1107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2648" y="101371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22648" y="156235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22648" y="183667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19"/>
                </a:moveTo>
                <a:lnTo>
                  <a:pt x="1819782" y="274319"/>
                </a:lnTo>
                <a:lnTo>
                  <a:pt x="181978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922648" y="2110994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19"/>
                </a:moveTo>
                <a:lnTo>
                  <a:pt x="1819782" y="274319"/>
                </a:lnTo>
                <a:lnTo>
                  <a:pt x="181978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916298" y="702563"/>
          <a:ext cx="3618865" cy="167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910"/>
                <a:gridCol w="1798955"/>
              </a:tblGrid>
              <a:tr h="3048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Developer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Compile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Compilation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Developer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Review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PMD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Metric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Check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Cobertura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0" dirty="0">
                          <a:latin typeface="Arial"/>
                          <a:cs typeface="Arial"/>
                        </a:rPr>
                        <a:t>WAR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503932" y="2944367"/>
            <a:ext cx="4064508" cy="1624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499360" y="2939795"/>
            <a:ext cx="4074160" cy="1633855"/>
          </a:xfrm>
          <a:custGeom>
            <a:avLst/>
            <a:gdLst/>
            <a:ahLst/>
            <a:cxnLst/>
            <a:rect l="l" t="t" r="r" b="b"/>
            <a:pathLst>
              <a:path w="4074159" h="1633854">
                <a:moveTo>
                  <a:pt x="0" y="1633727"/>
                </a:moveTo>
                <a:lnTo>
                  <a:pt x="4073651" y="1633727"/>
                </a:lnTo>
                <a:lnTo>
                  <a:pt x="4073651" y="0"/>
                </a:lnTo>
                <a:lnTo>
                  <a:pt x="0" y="0"/>
                </a:lnTo>
                <a:lnTo>
                  <a:pt x="0" y="1633727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91867" y="2443734"/>
            <a:ext cx="620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Arial"/>
                <a:cs typeface="Arial"/>
              </a:rPr>
              <a:t>You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75" dirty="0">
                <a:latin typeface="Arial"/>
                <a:cs typeface="Arial"/>
              </a:rPr>
              <a:t>also </a:t>
            </a:r>
            <a:r>
              <a:rPr sz="1400" spc="-40" dirty="0">
                <a:latin typeface="Arial"/>
                <a:cs typeface="Arial"/>
              </a:rPr>
              <a:t>view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number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25" dirty="0">
                <a:latin typeface="Arial"/>
                <a:cs typeface="Arial"/>
              </a:rPr>
              <a:t>test </a:t>
            </a:r>
            <a:r>
              <a:rPr sz="1400" spc="-110" dirty="0">
                <a:latin typeface="Arial"/>
                <a:cs typeface="Arial"/>
              </a:rPr>
              <a:t>cases, </a:t>
            </a:r>
            <a:r>
              <a:rPr sz="1400" spc="-5" dirty="0">
                <a:latin typeface="Arial"/>
                <a:cs typeface="Arial"/>
              </a:rPr>
              <a:t>their </a:t>
            </a:r>
            <a:r>
              <a:rPr sz="1400" spc="-55" dirty="0">
                <a:latin typeface="Arial"/>
                <a:cs typeface="Arial"/>
              </a:rPr>
              <a:t>status,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25" dirty="0">
                <a:latin typeface="Arial"/>
                <a:cs typeface="Arial"/>
              </a:rPr>
              <a:t>duration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their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status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93801" y="2199513"/>
            <a:ext cx="165608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1400" dirty="0">
              <a:latin typeface="Arial"/>
              <a:cs typeface="Arial"/>
            </a:endParaRPr>
          </a:p>
          <a:p>
            <a:pPr marR="566420">
              <a:lnSpc>
                <a:spcPts val="2340"/>
              </a:lnSpc>
              <a:spcBef>
                <a:spcPts val="185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3266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</a:t>
            </a:r>
            <a:r>
              <a:rPr sz="2800" spc="-229" dirty="0"/>
              <a:t>Display</a:t>
            </a:r>
            <a:r>
              <a:rPr sz="2800" spc="-200" dirty="0"/>
              <a:t> </a:t>
            </a:r>
            <a:r>
              <a:rPr sz="2800" spc="-260" dirty="0"/>
              <a:t>Results</a:t>
            </a:r>
            <a:endParaRPr sz="2800" dirty="0"/>
          </a:p>
        </p:txBody>
      </p:sp>
      <p:sp>
        <p:nvSpPr>
          <p:cNvPr id="14" name="object 14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17931" y="252831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81101" y="2355951"/>
            <a:ext cx="1107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2648" y="101371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22648" y="128803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22648" y="183667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19"/>
                </a:moveTo>
                <a:lnTo>
                  <a:pt x="1819782" y="274319"/>
                </a:lnTo>
                <a:lnTo>
                  <a:pt x="181978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922648" y="2110994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19"/>
                </a:moveTo>
                <a:lnTo>
                  <a:pt x="1819782" y="274319"/>
                </a:lnTo>
                <a:lnTo>
                  <a:pt x="181978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916298" y="702563"/>
          <a:ext cx="3618865" cy="167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910"/>
                <a:gridCol w="1798955"/>
              </a:tblGrid>
              <a:tr h="3048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Developer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Compile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Compilation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Developer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Review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PMD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Metric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Check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Cobertura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0" dirty="0">
                          <a:latin typeface="Arial"/>
                          <a:cs typeface="Arial"/>
                        </a:rPr>
                        <a:t>WAR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503932" y="2735579"/>
            <a:ext cx="3829812" cy="1885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499360" y="2731007"/>
            <a:ext cx="3839210" cy="1894839"/>
          </a:xfrm>
          <a:custGeom>
            <a:avLst/>
            <a:gdLst/>
            <a:ahLst/>
            <a:cxnLst/>
            <a:rect l="l" t="t" r="r" b="b"/>
            <a:pathLst>
              <a:path w="3839210" h="1894839">
                <a:moveTo>
                  <a:pt x="0" y="1894331"/>
                </a:moveTo>
                <a:lnTo>
                  <a:pt x="3838955" y="1894331"/>
                </a:lnTo>
                <a:lnTo>
                  <a:pt x="3838955" y="0"/>
                </a:lnTo>
                <a:lnTo>
                  <a:pt x="0" y="0"/>
                </a:lnTo>
                <a:lnTo>
                  <a:pt x="0" y="1894331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91867" y="2443734"/>
            <a:ext cx="4966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Arial"/>
                <a:cs typeface="Arial"/>
              </a:rPr>
              <a:t>You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75" dirty="0">
                <a:latin typeface="Arial"/>
                <a:cs typeface="Arial"/>
              </a:rPr>
              <a:t>also </a:t>
            </a:r>
            <a:r>
              <a:rPr sz="1400" spc="-40" dirty="0">
                <a:latin typeface="Arial"/>
                <a:cs typeface="Arial"/>
              </a:rPr>
              <a:t>view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40" dirty="0">
                <a:latin typeface="Arial"/>
                <a:cs typeface="Arial"/>
              </a:rPr>
              <a:t>cobertura </a:t>
            </a:r>
            <a:r>
              <a:rPr sz="1400" spc="-25" dirty="0">
                <a:latin typeface="Arial"/>
                <a:cs typeface="Arial"/>
              </a:rPr>
              <a:t>test </a:t>
            </a:r>
            <a:r>
              <a:rPr sz="1400" spc="-45" dirty="0">
                <a:latin typeface="Arial"/>
                <a:cs typeface="Arial"/>
              </a:rPr>
              <a:t>results </a:t>
            </a:r>
            <a:r>
              <a:rPr sz="1400" spc="5" dirty="0">
                <a:latin typeface="Arial"/>
                <a:cs typeface="Arial"/>
              </a:rPr>
              <a:t>for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135" dirty="0">
                <a:latin typeface="Arial"/>
                <a:cs typeface="Arial"/>
              </a:rPr>
              <a:t>QA </a:t>
            </a:r>
            <a:r>
              <a:rPr sz="1400" spc="-10" dirty="0">
                <a:latin typeface="Arial"/>
                <a:cs typeface="Arial"/>
              </a:rPr>
              <a:t>Metric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120" dirty="0"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93801" y="2199513"/>
            <a:ext cx="165608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1400" dirty="0">
              <a:latin typeface="Arial"/>
              <a:cs typeface="Arial"/>
            </a:endParaRPr>
          </a:p>
          <a:p>
            <a:pPr marR="566420">
              <a:lnSpc>
                <a:spcPts val="2340"/>
              </a:lnSpc>
              <a:spcBef>
                <a:spcPts val="185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3266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</a:t>
            </a:r>
            <a:r>
              <a:rPr sz="2800" spc="-229" dirty="0"/>
              <a:t>Display</a:t>
            </a:r>
            <a:r>
              <a:rPr sz="2800" spc="-200" dirty="0"/>
              <a:t> </a:t>
            </a:r>
            <a:r>
              <a:rPr sz="2800" spc="-260" dirty="0"/>
              <a:t>Results</a:t>
            </a:r>
            <a:endParaRPr sz="2800" dirty="0"/>
          </a:p>
        </p:txBody>
      </p:sp>
      <p:sp>
        <p:nvSpPr>
          <p:cNvPr id="14" name="object 14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17931" y="252831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81101" y="2355951"/>
            <a:ext cx="1107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2648" y="101371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22648" y="128803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22648" y="156235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922648" y="2110994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19"/>
                </a:moveTo>
                <a:lnTo>
                  <a:pt x="1819782" y="274319"/>
                </a:lnTo>
                <a:lnTo>
                  <a:pt x="181978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916298" y="702563"/>
          <a:ext cx="3618865" cy="167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910"/>
                <a:gridCol w="1798955"/>
              </a:tblGrid>
              <a:tr h="3048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Developer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Compile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Compilation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Developer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Review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PMD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Metric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Check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Cobertura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0" dirty="0">
                          <a:latin typeface="Arial"/>
                          <a:cs typeface="Arial"/>
                        </a:rPr>
                        <a:t>WAR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503932" y="2694432"/>
            <a:ext cx="5036820" cy="1924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499360" y="2689860"/>
            <a:ext cx="5046345" cy="1934210"/>
          </a:xfrm>
          <a:custGeom>
            <a:avLst/>
            <a:gdLst/>
            <a:ahLst/>
            <a:cxnLst/>
            <a:rect l="l" t="t" r="r" b="b"/>
            <a:pathLst>
              <a:path w="5046345" h="1934210">
                <a:moveTo>
                  <a:pt x="0" y="1933955"/>
                </a:moveTo>
                <a:lnTo>
                  <a:pt x="5045964" y="1933955"/>
                </a:lnTo>
                <a:lnTo>
                  <a:pt x="5045964" y="0"/>
                </a:lnTo>
                <a:lnTo>
                  <a:pt x="0" y="0"/>
                </a:lnTo>
                <a:lnTo>
                  <a:pt x="0" y="1933955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91867" y="2443734"/>
            <a:ext cx="5365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Arial"/>
                <a:cs typeface="Arial"/>
              </a:rPr>
              <a:t>You </a:t>
            </a:r>
            <a:r>
              <a:rPr sz="1400" spc="5" dirty="0">
                <a:latin typeface="Arial"/>
                <a:cs typeface="Arial"/>
              </a:rPr>
              <a:t>will </a:t>
            </a:r>
            <a:r>
              <a:rPr sz="1400" spc="-15" dirty="0">
                <a:latin typeface="Arial"/>
                <a:cs typeface="Arial"/>
              </a:rPr>
              <a:t>find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135" dirty="0">
                <a:latin typeface="Arial"/>
                <a:cs typeface="Arial"/>
              </a:rPr>
              <a:t>QA </a:t>
            </a:r>
            <a:r>
              <a:rPr sz="1400" spc="-50" dirty="0">
                <a:latin typeface="Arial"/>
                <a:cs typeface="Arial"/>
              </a:rPr>
              <a:t>deployable </a:t>
            </a:r>
            <a:r>
              <a:rPr sz="1400" spc="-95" dirty="0">
                <a:latin typeface="Arial"/>
                <a:cs typeface="Arial"/>
              </a:rPr>
              <a:t>package </a:t>
            </a:r>
            <a:r>
              <a:rPr sz="1400" spc="-15" dirty="0">
                <a:latin typeface="Arial"/>
                <a:cs typeface="Arial"/>
              </a:rPr>
              <a:t>in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135" dirty="0">
                <a:latin typeface="Arial"/>
                <a:cs typeface="Arial"/>
              </a:rPr>
              <a:t>QA </a:t>
            </a:r>
            <a:r>
              <a:rPr sz="1400" spc="-120" dirty="0">
                <a:latin typeface="Arial"/>
                <a:cs typeface="Arial"/>
              </a:rPr>
              <a:t>Package </a:t>
            </a:r>
            <a:r>
              <a:rPr sz="1400" spc="-95" dirty="0">
                <a:latin typeface="Arial"/>
                <a:cs typeface="Arial"/>
              </a:rPr>
              <a:t>Jenkins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screen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93801" y="2199513"/>
            <a:ext cx="165608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1400" dirty="0">
              <a:latin typeface="Arial"/>
              <a:cs typeface="Arial"/>
            </a:endParaRPr>
          </a:p>
          <a:p>
            <a:pPr marR="566420">
              <a:lnSpc>
                <a:spcPts val="2340"/>
              </a:lnSpc>
              <a:spcBef>
                <a:spcPts val="185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3068" y="68580"/>
            <a:ext cx="1079500" cy="487680"/>
          </a:xfrm>
          <a:custGeom>
            <a:avLst/>
            <a:gdLst/>
            <a:ahLst/>
            <a:cxnLst/>
            <a:rect l="l" t="t" r="r" b="b"/>
            <a:pathLst>
              <a:path w="1079500" h="487680">
                <a:moveTo>
                  <a:pt x="0" y="487679"/>
                </a:moveTo>
                <a:lnTo>
                  <a:pt x="1078992" y="487679"/>
                </a:lnTo>
                <a:lnTo>
                  <a:pt x="107899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58D4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8818" y="63754"/>
            <a:ext cx="3266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sz="2800" spc="-215" dirty="0"/>
              <a:t>Demo	</a:t>
            </a:r>
            <a:r>
              <a:rPr sz="2800" spc="-229" dirty="0"/>
              <a:t>Display</a:t>
            </a:r>
            <a:r>
              <a:rPr sz="2800" spc="-200" dirty="0"/>
              <a:t> </a:t>
            </a:r>
            <a:r>
              <a:rPr sz="2800" spc="-260" dirty="0"/>
              <a:t>Results</a:t>
            </a:r>
            <a:endParaRPr sz="2800" dirty="0"/>
          </a:p>
        </p:txBody>
      </p:sp>
      <p:sp>
        <p:nvSpPr>
          <p:cNvPr id="14" name="object 14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17931" y="252831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81101" y="2355951"/>
            <a:ext cx="1107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2648" y="101371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22648" y="128803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22648" y="156235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20"/>
                </a:moveTo>
                <a:lnTo>
                  <a:pt x="1819782" y="274320"/>
                </a:lnTo>
                <a:lnTo>
                  <a:pt x="181978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922648" y="1836673"/>
            <a:ext cx="1819910" cy="274320"/>
          </a:xfrm>
          <a:custGeom>
            <a:avLst/>
            <a:gdLst/>
            <a:ahLst/>
            <a:cxnLst/>
            <a:rect l="l" t="t" r="r" b="b"/>
            <a:pathLst>
              <a:path w="1819910" h="274319">
                <a:moveTo>
                  <a:pt x="0" y="274319"/>
                </a:moveTo>
                <a:lnTo>
                  <a:pt x="1819782" y="274319"/>
                </a:lnTo>
                <a:lnTo>
                  <a:pt x="181978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916298" y="702563"/>
          <a:ext cx="3618865" cy="167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910"/>
                <a:gridCol w="1798955"/>
              </a:tblGrid>
              <a:tr h="3048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Developer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Compile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Compilation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Developer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Review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PMD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Metric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Check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Cobertura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Report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0" dirty="0">
                          <a:latin typeface="Arial"/>
                          <a:cs typeface="Arial"/>
                        </a:rPr>
                        <a:t>WAR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BCD93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503932" y="2795016"/>
            <a:ext cx="1876044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499360" y="2790444"/>
            <a:ext cx="1885314" cy="466725"/>
          </a:xfrm>
          <a:custGeom>
            <a:avLst/>
            <a:gdLst/>
            <a:ahLst/>
            <a:cxnLst/>
            <a:rect l="l" t="t" r="r" b="b"/>
            <a:pathLst>
              <a:path w="1885314" h="466725">
                <a:moveTo>
                  <a:pt x="0" y="466344"/>
                </a:moveTo>
                <a:lnTo>
                  <a:pt x="1885188" y="466344"/>
                </a:lnTo>
                <a:lnTo>
                  <a:pt x="1885188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0340" y="704850"/>
            <a:ext cx="9141460" cy="4076700"/>
          </a:xfrm>
          <a:custGeom>
            <a:avLst/>
            <a:gdLst/>
            <a:ahLst/>
            <a:cxnLst/>
            <a:rect l="l" t="t" r="r" b="b"/>
            <a:pathLst>
              <a:path w="9141460" h="4076700">
                <a:moveTo>
                  <a:pt x="0" y="4076700"/>
                </a:moveTo>
                <a:lnTo>
                  <a:pt x="9140952" y="4076700"/>
                </a:lnTo>
                <a:lnTo>
                  <a:pt x="914095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09600"/>
            <a:ext cx="9141460" cy="58419"/>
          </a:xfrm>
          <a:custGeom>
            <a:avLst/>
            <a:gdLst/>
            <a:ahLst/>
            <a:cxnLst/>
            <a:rect l="l" t="t" r="r" b="b"/>
            <a:pathLst>
              <a:path w="9141460" h="58420">
                <a:moveTo>
                  <a:pt x="0" y="57911"/>
                </a:moveTo>
                <a:lnTo>
                  <a:pt x="9140952" y="57911"/>
                </a:lnTo>
                <a:lnTo>
                  <a:pt x="9140952" y="0"/>
                </a:lnTo>
                <a:lnTo>
                  <a:pt x="0" y="0"/>
                </a:lnTo>
                <a:lnTo>
                  <a:pt x="0" y="57911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2520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/>
              <a:t>Project</a:t>
            </a:r>
            <a:r>
              <a:rPr sz="2800" spc="-195" dirty="0"/>
              <a:t> </a:t>
            </a:r>
            <a:r>
              <a:rPr sz="2800" spc="-250" dirty="0"/>
              <a:t>Snapshot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318515" y="824483"/>
            <a:ext cx="2769108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13943" y="819911"/>
            <a:ext cx="2778760" cy="1325880"/>
          </a:xfrm>
          <a:custGeom>
            <a:avLst/>
            <a:gdLst/>
            <a:ahLst/>
            <a:cxnLst/>
            <a:rect l="l" t="t" r="r" b="b"/>
            <a:pathLst>
              <a:path w="2778760" h="1325880">
                <a:moveTo>
                  <a:pt x="0" y="1325880"/>
                </a:moveTo>
                <a:lnTo>
                  <a:pt x="2778252" y="1325880"/>
                </a:lnTo>
                <a:lnTo>
                  <a:pt x="2778252" y="0"/>
                </a:lnTo>
                <a:lnTo>
                  <a:pt x="0" y="0"/>
                </a:lnTo>
                <a:lnTo>
                  <a:pt x="0" y="132588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69619" y="2225039"/>
            <a:ext cx="2318004" cy="2439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65048" y="2220467"/>
            <a:ext cx="2327275" cy="2449195"/>
          </a:xfrm>
          <a:custGeom>
            <a:avLst/>
            <a:gdLst/>
            <a:ahLst/>
            <a:cxnLst/>
            <a:rect l="l" t="t" r="r" b="b"/>
            <a:pathLst>
              <a:path w="2327275" h="2449195">
                <a:moveTo>
                  <a:pt x="0" y="2449068"/>
                </a:moveTo>
                <a:lnTo>
                  <a:pt x="2327148" y="2449068"/>
                </a:lnTo>
                <a:lnTo>
                  <a:pt x="2327148" y="0"/>
                </a:lnTo>
                <a:lnTo>
                  <a:pt x="0" y="0"/>
                </a:lnTo>
                <a:lnTo>
                  <a:pt x="0" y="244906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951476" y="1193291"/>
            <a:ext cx="2769107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946903" y="1188719"/>
            <a:ext cx="2778760" cy="619125"/>
          </a:xfrm>
          <a:custGeom>
            <a:avLst/>
            <a:gdLst/>
            <a:ahLst/>
            <a:cxnLst/>
            <a:rect l="l" t="t" r="r" b="b"/>
            <a:pathLst>
              <a:path w="2778759" h="619125">
                <a:moveTo>
                  <a:pt x="0" y="618743"/>
                </a:moveTo>
                <a:lnTo>
                  <a:pt x="2778252" y="618743"/>
                </a:lnTo>
                <a:lnTo>
                  <a:pt x="2778252" y="0"/>
                </a:lnTo>
                <a:lnTo>
                  <a:pt x="0" y="0"/>
                </a:lnTo>
                <a:lnTo>
                  <a:pt x="0" y="618743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643628" y="2225039"/>
            <a:ext cx="3076955" cy="1239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639055" y="2220467"/>
            <a:ext cx="3086100" cy="1248410"/>
          </a:xfrm>
          <a:custGeom>
            <a:avLst/>
            <a:gdLst/>
            <a:ahLst/>
            <a:cxnLst/>
            <a:rect l="l" t="t" r="r" b="b"/>
            <a:pathLst>
              <a:path w="3086100" h="1248410">
                <a:moveTo>
                  <a:pt x="0" y="1248156"/>
                </a:moveTo>
                <a:lnTo>
                  <a:pt x="3086100" y="1248156"/>
                </a:lnTo>
                <a:lnTo>
                  <a:pt x="3086100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166998" y="1211960"/>
            <a:ext cx="790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"/>
                <a:cs typeface="Arial"/>
              </a:rPr>
              <a:t>Contact.java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35342" y="4906771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6998" y="3378834"/>
            <a:ext cx="1235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latin typeface="Arial"/>
                <a:cs typeface="Arial"/>
              </a:rPr>
              <a:t>ContactService.java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2118" y="1382014"/>
            <a:ext cx="1118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latin typeface="Arial"/>
                <a:cs typeface="Arial"/>
              </a:rPr>
              <a:t>Addressbook.java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01482" y="2731135"/>
            <a:ext cx="1090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3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on</a:t>
            </a:r>
            <a:r>
              <a:rPr sz="1200" spc="-15" dirty="0">
                <a:latin typeface="Arial"/>
                <a:cs typeface="Arial"/>
              </a:rPr>
              <a:t>t</a:t>
            </a:r>
            <a:r>
              <a:rPr sz="1200" spc="-40" dirty="0">
                <a:latin typeface="Arial"/>
                <a:cs typeface="Arial"/>
              </a:rPr>
              <a:t>act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-35" dirty="0">
                <a:latin typeface="Arial"/>
                <a:cs typeface="Arial"/>
              </a:rPr>
              <a:t>m.j</a:t>
            </a:r>
            <a:r>
              <a:rPr sz="1200" spc="-70" dirty="0">
                <a:latin typeface="Arial"/>
                <a:cs typeface="Arial"/>
              </a:rPr>
              <a:t>a</a:t>
            </a:r>
            <a:r>
              <a:rPr sz="1200" spc="-75" dirty="0">
                <a:latin typeface="Arial"/>
                <a:cs typeface="Arial"/>
              </a:rPr>
              <a:t>v</a:t>
            </a:r>
            <a:r>
              <a:rPr sz="1200" spc="-95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4677" y="1447876"/>
            <a:ext cx="3286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>
                <a:solidFill>
                  <a:srgbClr val="FFFFFF"/>
                </a:solidFill>
              </a:rPr>
              <a:t>Security </a:t>
            </a:r>
            <a:r>
              <a:rPr sz="3600" spc="-240" dirty="0">
                <a:solidFill>
                  <a:srgbClr val="FFFFFF"/>
                </a:solidFill>
              </a:rPr>
              <a:t>in</a:t>
            </a:r>
            <a:r>
              <a:rPr sz="3600" spc="-500" dirty="0">
                <a:solidFill>
                  <a:srgbClr val="FFFFFF"/>
                </a:solidFill>
              </a:rPr>
              <a:t> </a:t>
            </a:r>
            <a:r>
              <a:rPr sz="3600" spc="-445" dirty="0">
                <a:solidFill>
                  <a:srgbClr val="FFFFFF"/>
                </a:solidFill>
              </a:rPr>
              <a:t>Jenkins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3390138" y="2136394"/>
            <a:ext cx="2357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Activating</a:t>
            </a:r>
            <a:r>
              <a:rPr sz="18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Identifying</a:t>
            </a:r>
            <a:r>
              <a:rPr sz="180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r>
              <a:rPr sz="18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Authorization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Auditing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2780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Activating</a:t>
            </a:r>
            <a:r>
              <a:rPr sz="2800" spc="-200" dirty="0"/>
              <a:t> </a:t>
            </a:r>
            <a:r>
              <a:rPr sz="2800" spc="-210" dirty="0"/>
              <a:t>Security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2209800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8767" y="2104669"/>
            <a:ext cx="332257" cy="335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3102864"/>
            <a:ext cx="126491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81101" y="2059025"/>
            <a:ext cx="1811020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Activating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Security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Identifying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Users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Authorization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Auditing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1867" y="746226"/>
            <a:ext cx="6360795" cy="17240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40" dirty="0">
                <a:latin typeface="Arial"/>
                <a:cs typeface="Arial"/>
              </a:rPr>
              <a:t>Immediately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after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installation,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Jenkins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will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allow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anyone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run,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which</a:t>
            </a:r>
            <a:r>
              <a:rPr sz="1400" spc="-70" dirty="0">
                <a:latin typeface="Arial"/>
                <a:cs typeface="Arial"/>
              </a:rPr>
              <a:t> is dangerous.</a:t>
            </a:r>
            <a:endParaRPr sz="1400" dirty="0">
              <a:latin typeface="Arial"/>
              <a:cs typeface="Arial"/>
            </a:endParaRPr>
          </a:p>
          <a:p>
            <a:pPr marL="299085" marR="489584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95" dirty="0">
                <a:latin typeface="Arial"/>
                <a:cs typeface="Arial"/>
              </a:rPr>
              <a:t>Jenkins </a:t>
            </a:r>
            <a:r>
              <a:rPr sz="1400" spc="-50" dirty="0">
                <a:latin typeface="Arial"/>
                <a:cs typeface="Arial"/>
              </a:rPr>
              <a:t>supports </a:t>
            </a:r>
            <a:r>
              <a:rPr sz="1400" spc="-70" dirty="0">
                <a:latin typeface="Arial"/>
                <a:cs typeface="Arial"/>
              </a:rPr>
              <a:t>several </a:t>
            </a:r>
            <a:r>
              <a:rPr sz="1400" spc="-45" dirty="0">
                <a:latin typeface="Arial"/>
                <a:cs typeface="Arial"/>
              </a:rPr>
              <a:t>security </a:t>
            </a:r>
            <a:r>
              <a:rPr sz="1400" spc="-60" dirty="0">
                <a:latin typeface="Arial"/>
                <a:cs typeface="Arial"/>
              </a:rPr>
              <a:t>models,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30" dirty="0">
                <a:latin typeface="Arial"/>
                <a:cs typeface="Arial"/>
              </a:rPr>
              <a:t>integrate </a:t>
            </a:r>
            <a:r>
              <a:rPr sz="1400" spc="10" dirty="0">
                <a:latin typeface="Arial"/>
                <a:cs typeface="Arial"/>
              </a:rPr>
              <a:t>with </a:t>
            </a:r>
            <a:r>
              <a:rPr sz="1400" spc="-70" dirty="0">
                <a:latin typeface="Arial"/>
                <a:cs typeface="Arial"/>
              </a:rPr>
              <a:t>several user  </a:t>
            </a:r>
            <a:r>
              <a:rPr sz="1400" spc="-40" dirty="0">
                <a:latin typeface="Arial"/>
                <a:cs typeface="Arial"/>
              </a:rPr>
              <a:t>repositories </a:t>
            </a:r>
            <a:r>
              <a:rPr sz="1400" spc="-30" dirty="0">
                <a:latin typeface="Arial"/>
                <a:cs typeface="Arial"/>
              </a:rPr>
              <a:t>like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45" dirty="0">
                <a:latin typeface="Arial"/>
                <a:cs typeface="Arial"/>
              </a:rPr>
              <a:t>LDAP.</a:t>
            </a:r>
            <a:endParaRPr sz="1400" dirty="0">
              <a:latin typeface="Arial"/>
              <a:cs typeface="Arial"/>
            </a:endParaRPr>
          </a:p>
          <a:p>
            <a:pPr marL="299085" marR="49530" indent="-286385">
              <a:lnSpc>
                <a:spcPct val="100000"/>
              </a:lnSpc>
              <a:spcBef>
                <a:spcPts val="39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45" dirty="0">
                <a:latin typeface="Arial"/>
                <a:cs typeface="Arial"/>
              </a:rPr>
              <a:t>In larger </a:t>
            </a:r>
            <a:r>
              <a:rPr sz="1400" spc="-55" dirty="0">
                <a:latin typeface="Arial"/>
                <a:cs typeface="Arial"/>
              </a:rPr>
              <a:t>organizations, </a:t>
            </a:r>
            <a:r>
              <a:rPr sz="1400" spc="-35" dirty="0">
                <a:latin typeface="Arial"/>
                <a:cs typeface="Arial"/>
              </a:rPr>
              <a:t>certain </a:t>
            </a:r>
            <a:r>
              <a:rPr sz="1400" spc="-25" dirty="0">
                <a:latin typeface="Arial"/>
                <a:cs typeface="Arial"/>
              </a:rPr>
              <a:t>build </a:t>
            </a:r>
            <a:r>
              <a:rPr sz="1400" spc="-55" dirty="0">
                <a:latin typeface="Arial"/>
                <a:cs typeface="Arial"/>
              </a:rPr>
              <a:t>jobs </a:t>
            </a:r>
            <a:r>
              <a:rPr sz="1400" spc="-80" dirty="0">
                <a:latin typeface="Arial"/>
                <a:cs typeface="Arial"/>
              </a:rPr>
              <a:t>may </a:t>
            </a:r>
            <a:r>
              <a:rPr sz="1400" spc="-70" dirty="0">
                <a:latin typeface="Arial"/>
                <a:cs typeface="Arial"/>
              </a:rPr>
              <a:t>be </a:t>
            </a:r>
            <a:r>
              <a:rPr sz="1400" spc="-45" dirty="0">
                <a:latin typeface="Arial"/>
                <a:cs typeface="Arial"/>
              </a:rPr>
              <a:t>visible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all </a:t>
            </a:r>
            <a:r>
              <a:rPr sz="1400" spc="-85" dirty="0">
                <a:latin typeface="Arial"/>
                <a:cs typeface="Arial"/>
              </a:rPr>
              <a:t>users </a:t>
            </a:r>
            <a:r>
              <a:rPr sz="1400" spc="-65" dirty="0">
                <a:latin typeface="Arial"/>
                <a:cs typeface="Arial"/>
              </a:rPr>
              <a:t>whereas </a:t>
            </a:r>
            <a:r>
              <a:rPr sz="1400" spc="-40" dirty="0">
                <a:latin typeface="Arial"/>
                <a:cs typeface="Arial"/>
              </a:rPr>
              <a:t>others  </a:t>
            </a:r>
            <a:r>
              <a:rPr sz="1400" spc="5" dirty="0">
                <a:latin typeface="Arial"/>
                <a:cs typeface="Arial"/>
              </a:rPr>
              <a:t>will </a:t>
            </a:r>
            <a:r>
              <a:rPr sz="1400" spc="-70" dirty="0">
                <a:latin typeface="Arial"/>
                <a:cs typeface="Arial"/>
              </a:rPr>
              <a:t>need </a:t>
            </a: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-70" dirty="0">
                <a:latin typeface="Arial"/>
                <a:cs typeface="Arial"/>
              </a:rPr>
              <a:t>be </a:t>
            </a:r>
            <a:r>
              <a:rPr sz="1400" spc="-45" dirty="0">
                <a:latin typeface="Arial"/>
                <a:cs typeface="Arial"/>
              </a:rPr>
              <a:t>hidden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unauthorized </a:t>
            </a:r>
            <a:r>
              <a:rPr sz="1400" spc="-80" dirty="0">
                <a:latin typeface="Arial"/>
                <a:cs typeface="Arial"/>
              </a:rPr>
              <a:t>users. </a:t>
            </a:r>
            <a:r>
              <a:rPr sz="1400" spc="-110" dirty="0">
                <a:latin typeface="Arial"/>
                <a:cs typeface="Arial"/>
              </a:rPr>
              <a:t>Thus </a:t>
            </a:r>
            <a:r>
              <a:rPr sz="1400" spc="-45" dirty="0">
                <a:latin typeface="Arial"/>
                <a:cs typeface="Arial"/>
              </a:rPr>
              <a:t>we </a:t>
            </a:r>
            <a:r>
              <a:rPr sz="1400" spc="-70" dirty="0">
                <a:latin typeface="Arial"/>
                <a:cs typeface="Arial"/>
              </a:rPr>
              <a:t>need </a:t>
            </a:r>
            <a:r>
              <a:rPr sz="1400" spc="-45" dirty="0">
                <a:latin typeface="Arial"/>
                <a:cs typeface="Arial"/>
              </a:rPr>
              <a:t>security.</a:t>
            </a:r>
            <a:endParaRPr sz="1400" dirty="0">
              <a:latin typeface="Arial"/>
              <a:cs typeface="Arial"/>
            </a:endParaRPr>
          </a:p>
          <a:p>
            <a:pPr marL="299085" marR="123189" indent="-286385">
              <a:lnSpc>
                <a:spcPct val="100000"/>
              </a:lnSpc>
              <a:spcBef>
                <a:spcPts val="4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10" dirty="0">
                <a:latin typeface="Arial"/>
                <a:cs typeface="Arial"/>
              </a:rPr>
              <a:t>To </a:t>
            </a:r>
            <a:r>
              <a:rPr sz="1400" spc="-40" dirty="0">
                <a:latin typeface="Arial"/>
                <a:cs typeface="Arial"/>
              </a:rPr>
              <a:t>activate </a:t>
            </a:r>
            <a:r>
              <a:rPr sz="1400" spc="-45" dirty="0">
                <a:latin typeface="Arial"/>
                <a:cs typeface="Arial"/>
              </a:rPr>
              <a:t>security, </a:t>
            </a:r>
            <a:r>
              <a:rPr sz="1400" spc="-80" dirty="0">
                <a:latin typeface="Arial"/>
                <a:cs typeface="Arial"/>
              </a:rPr>
              <a:t>go </a:t>
            </a:r>
            <a:r>
              <a:rPr sz="1400" spc="15" dirty="0">
                <a:latin typeface="Arial"/>
                <a:cs typeface="Arial"/>
              </a:rPr>
              <a:t>to </a:t>
            </a:r>
            <a:r>
              <a:rPr sz="1400" spc="-65" dirty="0">
                <a:latin typeface="Arial"/>
                <a:cs typeface="Arial"/>
              </a:rPr>
              <a:t>Configure Global Security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90" dirty="0">
                <a:latin typeface="Arial"/>
                <a:cs typeface="Arial"/>
              </a:rPr>
              <a:t>check </a:t>
            </a:r>
            <a:r>
              <a:rPr sz="1400" spc="-15" dirty="0">
                <a:latin typeface="Arial"/>
                <a:cs typeface="Arial"/>
              </a:rPr>
              <a:t>the </a:t>
            </a:r>
            <a:r>
              <a:rPr sz="1400" spc="-60" dirty="0">
                <a:latin typeface="Arial"/>
                <a:cs typeface="Arial"/>
              </a:rPr>
              <a:t>enable </a:t>
            </a:r>
            <a:r>
              <a:rPr sz="1400" spc="-45" dirty="0">
                <a:latin typeface="Arial"/>
                <a:cs typeface="Arial"/>
              </a:rPr>
              <a:t>security  </a:t>
            </a:r>
            <a:r>
              <a:rPr sz="1400" spc="-20" dirty="0">
                <a:latin typeface="Arial"/>
                <a:cs typeface="Arial"/>
              </a:rPr>
              <a:t>option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6076" y="2959607"/>
            <a:ext cx="4258056" cy="876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651503" y="2955035"/>
            <a:ext cx="4267200" cy="885825"/>
          </a:xfrm>
          <a:custGeom>
            <a:avLst/>
            <a:gdLst/>
            <a:ahLst/>
            <a:cxnLst/>
            <a:rect l="l" t="t" r="r" b="b"/>
            <a:pathLst>
              <a:path w="4267200" h="885825">
                <a:moveTo>
                  <a:pt x="0" y="885444"/>
                </a:moveTo>
                <a:lnTo>
                  <a:pt x="4267200" y="885444"/>
                </a:lnTo>
                <a:lnTo>
                  <a:pt x="4267200" y="0"/>
                </a:lnTo>
                <a:lnTo>
                  <a:pt x="0" y="0"/>
                </a:lnTo>
                <a:lnTo>
                  <a:pt x="0" y="88544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3227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Identify </a:t>
            </a:r>
            <a:r>
              <a:rPr sz="2800" spc="-285" dirty="0"/>
              <a:t>Jenkins</a:t>
            </a:r>
            <a:r>
              <a:rPr sz="2800" spc="-200" dirty="0"/>
              <a:t> </a:t>
            </a:r>
            <a:r>
              <a:rPr sz="2800" spc="-275" dirty="0"/>
              <a:t>Users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2209800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3102864"/>
            <a:ext cx="126491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81101" y="746226"/>
            <a:ext cx="8355330" cy="25380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09825" indent="-286385">
              <a:lnSpc>
                <a:spcPct val="100000"/>
              </a:lnSpc>
              <a:spcBef>
                <a:spcPts val="505"/>
              </a:spcBef>
              <a:buChar char="•"/>
              <a:tabLst>
                <a:tab pos="2409825" algn="l"/>
                <a:tab pos="2410460" algn="l"/>
              </a:tabLst>
            </a:pPr>
            <a:r>
              <a:rPr sz="1400" spc="-70" dirty="0">
                <a:latin typeface="Arial"/>
                <a:cs typeface="Arial"/>
              </a:rPr>
              <a:t>Here, </a:t>
            </a:r>
            <a:r>
              <a:rPr sz="1400" spc="-45" dirty="0">
                <a:latin typeface="Arial"/>
                <a:cs typeface="Arial"/>
              </a:rPr>
              <a:t>we </a:t>
            </a:r>
            <a:r>
              <a:rPr sz="1400" spc="-55" dirty="0">
                <a:latin typeface="Arial"/>
                <a:cs typeface="Arial"/>
              </a:rPr>
              <a:t>establish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70" dirty="0">
                <a:latin typeface="Arial"/>
                <a:cs typeface="Arial"/>
              </a:rPr>
              <a:t>user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authentication</a:t>
            </a:r>
            <a:endParaRPr sz="1400" dirty="0">
              <a:latin typeface="Arial"/>
              <a:cs typeface="Arial"/>
            </a:endParaRPr>
          </a:p>
          <a:p>
            <a:pPr marL="2409825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2409825" algn="l"/>
                <a:tab pos="2410460" algn="l"/>
              </a:tabLst>
            </a:pPr>
            <a:r>
              <a:rPr sz="1400" spc="-75" dirty="0">
                <a:latin typeface="Arial"/>
                <a:cs typeface="Arial"/>
              </a:rPr>
              <a:t>For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smaller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&amp;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informal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installations,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you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can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allow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Jenkins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maintain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it’s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own</a:t>
            </a:r>
            <a:endParaRPr sz="1400" dirty="0">
              <a:latin typeface="Arial"/>
              <a:cs typeface="Arial"/>
            </a:endParaRPr>
          </a:p>
          <a:p>
            <a:pPr marL="2409825">
              <a:lnSpc>
                <a:spcPct val="100000"/>
              </a:lnSpc>
            </a:pPr>
            <a:r>
              <a:rPr sz="1400" spc="-70" dirty="0">
                <a:latin typeface="Arial"/>
                <a:cs typeface="Arial"/>
              </a:rPr>
              <a:t>user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database</a:t>
            </a:r>
            <a:endParaRPr sz="1400" dirty="0">
              <a:latin typeface="Arial"/>
              <a:cs typeface="Arial"/>
            </a:endParaRPr>
          </a:p>
          <a:p>
            <a:pPr marL="2409825" indent="-286385">
              <a:lnSpc>
                <a:spcPct val="100000"/>
              </a:lnSpc>
              <a:spcBef>
                <a:spcPts val="395"/>
              </a:spcBef>
              <a:buChar char="•"/>
              <a:tabLst>
                <a:tab pos="2409825" algn="l"/>
                <a:tab pos="2410460" algn="l"/>
              </a:tabLst>
            </a:pPr>
            <a:r>
              <a:rPr sz="1400" spc="-75" dirty="0">
                <a:latin typeface="Arial"/>
                <a:cs typeface="Arial"/>
              </a:rPr>
              <a:t>For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enterprise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installations,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you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will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want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use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your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corporate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service,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which</a:t>
            </a:r>
            <a:endParaRPr sz="1400" dirty="0">
              <a:latin typeface="Arial"/>
              <a:cs typeface="Arial"/>
            </a:endParaRPr>
          </a:p>
          <a:p>
            <a:pPr marL="2409825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Arial"/>
                <a:cs typeface="Arial"/>
              </a:rPr>
              <a:t>allows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users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log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Jenkins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with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their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organization’s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username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and password.</a:t>
            </a:r>
            <a:endParaRPr sz="1400" dirty="0">
              <a:latin typeface="Arial"/>
              <a:cs typeface="Arial"/>
            </a:endParaRPr>
          </a:p>
          <a:p>
            <a:pPr marL="12700" marR="6548755">
              <a:lnSpc>
                <a:spcPct val="139300"/>
              </a:lnSpc>
              <a:spcBef>
                <a:spcPts val="720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Activating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Security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Identifying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Users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Authorization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Auditing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54296" y="2670048"/>
            <a:ext cx="1924811" cy="11216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649723" y="2665476"/>
            <a:ext cx="1934210" cy="1130935"/>
          </a:xfrm>
          <a:custGeom>
            <a:avLst/>
            <a:gdLst/>
            <a:ahLst/>
            <a:cxnLst/>
            <a:rect l="l" t="t" r="r" b="b"/>
            <a:pathLst>
              <a:path w="1934209" h="1130935">
                <a:moveTo>
                  <a:pt x="0" y="1130808"/>
                </a:moveTo>
                <a:lnTo>
                  <a:pt x="1933955" y="1130808"/>
                </a:lnTo>
                <a:lnTo>
                  <a:pt x="1933955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3227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Identify </a:t>
            </a:r>
            <a:r>
              <a:rPr sz="2800" spc="-285" dirty="0"/>
              <a:t>Jenkins</a:t>
            </a:r>
            <a:r>
              <a:rPr sz="2800" spc="-200" dirty="0"/>
              <a:t> </a:t>
            </a:r>
            <a:r>
              <a:rPr sz="2800" spc="-275" dirty="0"/>
              <a:t>Users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2209800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8767" y="2403348"/>
            <a:ext cx="332257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3102864"/>
            <a:ext cx="126491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81101" y="2059025"/>
            <a:ext cx="1811020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Activating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Security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Identifying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Users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Authorization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Auditing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1867" y="746226"/>
            <a:ext cx="6133465" cy="13487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85" dirty="0">
                <a:latin typeface="Arial"/>
                <a:cs typeface="Arial"/>
              </a:rPr>
              <a:t>Delegate </a:t>
            </a:r>
            <a:r>
              <a:rPr sz="1400" b="1" spc="-40" dirty="0">
                <a:latin typeface="Arial"/>
                <a:cs typeface="Arial"/>
              </a:rPr>
              <a:t>to </a:t>
            </a:r>
            <a:r>
              <a:rPr sz="1400" b="1" spc="-85" dirty="0">
                <a:latin typeface="Arial"/>
                <a:cs typeface="Arial"/>
              </a:rPr>
              <a:t>servlet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85" dirty="0">
                <a:latin typeface="Arial"/>
                <a:cs typeface="Arial"/>
              </a:rPr>
              <a:t>container:</a:t>
            </a:r>
            <a:endParaRPr sz="1400" dirty="0">
              <a:latin typeface="Arial"/>
              <a:cs typeface="Arial"/>
            </a:endParaRPr>
          </a:p>
          <a:p>
            <a:pPr marL="467995" lvl="1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467995" algn="l"/>
                <a:tab pos="468630" algn="l"/>
              </a:tabLst>
            </a:pPr>
            <a:r>
              <a:rPr sz="1400" spc="-100" dirty="0">
                <a:latin typeface="Arial"/>
                <a:cs typeface="Arial"/>
              </a:rPr>
              <a:t>Used </a:t>
            </a:r>
            <a:r>
              <a:rPr sz="1400" spc="-45" dirty="0">
                <a:latin typeface="Arial"/>
                <a:cs typeface="Arial"/>
              </a:rPr>
              <a:t>when </a:t>
            </a:r>
            <a:r>
              <a:rPr sz="1400" spc="-50" dirty="0">
                <a:latin typeface="Arial"/>
                <a:cs typeface="Arial"/>
              </a:rPr>
              <a:t>you </a:t>
            </a:r>
            <a:r>
              <a:rPr sz="1400" spc="-20" dirty="0">
                <a:latin typeface="Arial"/>
                <a:cs typeface="Arial"/>
              </a:rPr>
              <a:t>run </a:t>
            </a:r>
            <a:r>
              <a:rPr sz="1400" spc="-95" dirty="0">
                <a:latin typeface="Arial"/>
                <a:cs typeface="Arial"/>
              </a:rPr>
              <a:t>Jenkins </a:t>
            </a:r>
            <a:r>
              <a:rPr sz="1400" spc="-45" dirty="0">
                <a:latin typeface="Arial"/>
                <a:cs typeface="Arial"/>
              </a:rPr>
              <a:t>on </a:t>
            </a:r>
            <a:r>
              <a:rPr sz="1400" spc="-110" dirty="0">
                <a:latin typeface="Arial"/>
                <a:cs typeface="Arial"/>
              </a:rPr>
              <a:t>a </a:t>
            </a:r>
            <a:r>
              <a:rPr sz="1400" spc="-60" dirty="0">
                <a:latin typeface="Arial"/>
                <a:cs typeface="Arial"/>
              </a:rPr>
              <a:t>Servlet </a:t>
            </a:r>
            <a:r>
              <a:rPr sz="1400" spc="-40" dirty="0">
                <a:latin typeface="Arial"/>
                <a:cs typeface="Arial"/>
              </a:rPr>
              <a:t>container </a:t>
            </a:r>
            <a:r>
              <a:rPr sz="1400" spc="-90" dirty="0">
                <a:latin typeface="Arial"/>
                <a:cs typeface="Arial"/>
              </a:rPr>
              <a:t>such </a:t>
            </a:r>
            <a:r>
              <a:rPr sz="1400" spc="-130" dirty="0">
                <a:latin typeface="Arial"/>
                <a:cs typeface="Arial"/>
              </a:rPr>
              <a:t>as </a:t>
            </a:r>
            <a:r>
              <a:rPr sz="1400" spc="-70" dirty="0">
                <a:latin typeface="Arial"/>
                <a:cs typeface="Arial"/>
              </a:rPr>
              <a:t>Tomcat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GlassFish</a:t>
            </a:r>
            <a:endParaRPr sz="1400" dirty="0">
              <a:latin typeface="Arial"/>
              <a:cs typeface="Arial"/>
            </a:endParaRPr>
          </a:p>
          <a:p>
            <a:pPr marL="467995" lvl="1" indent="-286385">
              <a:lnSpc>
                <a:spcPct val="100000"/>
              </a:lnSpc>
              <a:spcBef>
                <a:spcPts val="395"/>
              </a:spcBef>
              <a:buChar char="•"/>
              <a:tabLst>
                <a:tab pos="467995" algn="l"/>
                <a:tab pos="468630" algn="l"/>
              </a:tabLst>
            </a:pPr>
            <a:r>
              <a:rPr sz="1400" spc="-75" dirty="0">
                <a:latin typeface="Arial"/>
                <a:cs typeface="Arial"/>
              </a:rPr>
              <a:t>Here </a:t>
            </a:r>
            <a:r>
              <a:rPr sz="1400" spc="-50" dirty="0">
                <a:latin typeface="Arial"/>
                <a:cs typeface="Arial"/>
              </a:rPr>
              <a:t>you </a:t>
            </a:r>
            <a:r>
              <a:rPr sz="1400" spc="-30" dirty="0">
                <a:latin typeface="Arial"/>
                <a:cs typeface="Arial"/>
              </a:rPr>
              <a:t>integrate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60" dirty="0">
                <a:latin typeface="Arial"/>
                <a:cs typeface="Arial"/>
              </a:rPr>
              <a:t>Servlet </a:t>
            </a:r>
            <a:r>
              <a:rPr sz="1400" spc="-40" dirty="0">
                <a:latin typeface="Arial"/>
                <a:cs typeface="Arial"/>
              </a:rPr>
              <a:t>container </a:t>
            </a:r>
            <a:r>
              <a:rPr sz="1400" spc="10" dirty="0">
                <a:latin typeface="Arial"/>
                <a:cs typeface="Arial"/>
              </a:rPr>
              <a:t>with </a:t>
            </a:r>
            <a:r>
              <a:rPr sz="1400" spc="-50" dirty="0">
                <a:latin typeface="Arial"/>
                <a:cs typeface="Arial"/>
              </a:rPr>
              <a:t>local </a:t>
            </a:r>
            <a:r>
              <a:rPr sz="1400" spc="-40" dirty="0">
                <a:latin typeface="Arial"/>
                <a:cs typeface="Arial"/>
              </a:rPr>
              <a:t>enterprise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user </a:t>
            </a:r>
            <a:r>
              <a:rPr sz="1400" spc="-25" dirty="0">
                <a:latin typeface="Arial"/>
                <a:cs typeface="Arial"/>
              </a:rPr>
              <a:t>directory.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95" dirty="0">
                <a:latin typeface="Arial"/>
                <a:cs typeface="Arial"/>
              </a:rPr>
              <a:t>GitHub </a:t>
            </a:r>
            <a:r>
              <a:rPr sz="1400" b="1" spc="-80" dirty="0">
                <a:latin typeface="Arial"/>
                <a:cs typeface="Arial"/>
              </a:rPr>
              <a:t>Authentication </a:t>
            </a:r>
            <a:r>
              <a:rPr sz="1400" b="1" spc="-114" dirty="0">
                <a:latin typeface="Arial"/>
                <a:cs typeface="Arial"/>
              </a:rPr>
              <a:t>Plugin: </a:t>
            </a:r>
            <a:r>
              <a:rPr sz="1400" spc="-65" dirty="0">
                <a:latin typeface="Arial"/>
                <a:cs typeface="Arial"/>
              </a:rPr>
              <a:t>Dedicated </a:t>
            </a:r>
            <a:r>
              <a:rPr sz="1400" spc="5" dirty="0">
                <a:latin typeface="Arial"/>
                <a:cs typeface="Arial"/>
              </a:rPr>
              <a:t>for </a:t>
            </a:r>
            <a:r>
              <a:rPr sz="1400" spc="-55" dirty="0">
                <a:latin typeface="Arial"/>
                <a:cs typeface="Arial"/>
              </a:rPr>
              <a:t>GitHub </a:t>
            </a:r>
            <a:r>
              <a:rPr sz="1400" spc="-85" dirty="0">
                <a:latin typeface="Arial"/>
                <a:cs typeface="Arial"/>
              </a:rPr>
              <a:t>users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only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1867" y="2331959"/>
            <a:ext cx="4580255" cy="5556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40" dirty="0">
                <a:latin typeface="Arial"/>
                <a:cs typeface="Arial"/>
              </a:rPr>
              <a:t>Jenkins </a:t>
            </a:r>
            <a:r>
              <a:rPr sz="1400" b="1" spc="-85" dirty="0">
                <a:latin typeface="Arial"/>
                <a:cs typeface="Arial"/>
              </a:rPr>
              <a:t>own </a:t>
            </a:r>
            <a:r>
              <a:rPr sz="1400" b="1" spc="-114" dirty="0">
                <a:latin typeface="Arial"/>
                <a:cs typeface="Arial"/>
              </a:rPr>
              <a:t>user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95" dirty="0">
                <a:latin typeface="Arial"/>
                <a:cs typeface="Arial"/>
              </a:rPr>
              <a:t>database:</a:t>
            </a:r>
            <a:endParaRPr sz="1400" dirty="0">
              <a:latin typeface="Arial"/>
              <a:cs typeface="Arial"/>
            </a:endParaRPr>
          </a:p>
          <a:p>
            <a:pPr marL="467995" lvl="1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467995" algn="l"/>
                <a:tab pos="468630" algn="l"/>
              </a:tabLst>
            </a:pPr>
            <a:r>
              <a:rPr sz="1400" spc="-35" dirty="0">
                <a:latin typeface="Arial"/>
                <a:cs typeface="Arial"/>
              </a:rPr>
              <a:t>Authenticate </a:t>
            </a:r>
            <a:r>
              <a:rPr sz="1400" spc="-20" dirty="0">
                <a:latin typeface="Arial"/>
                <a:cs typeface="Arial"/>
              </a:rPr>
              <a:t>the internal </a:t>
            </a:r>
            <a:r>
              <a:rPr sz="1400" spc="-70" dirty="0">
                <a:latin typeface="Arial"/>
                <a:cs typeface="Arial"/>
              </a:rPr>
              <a:t>user </a:t>
            </a:r>
            <a:r>
              <a:rPr sz="1400" spc="-55" dirty="0">
                <a:latin typeface="Arial"/>
                <a:cs typeface="Arial"/>
              </a:rPr>
              <a:t>name/password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database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1867" y="3124301"/>
            <a:ext cx="6266815" cy="7696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90" dirty="0">
                <a:latin typeface="Arial"/>
                <a:cs typeface="Arial"/>
              </a:rPr>
              <a:t>LDAP </a:t>
            </a:r>
            <a:r>
              <a:rPr sz="1400" b="1" spc="-90" dirty="0">
                <a:latin typeface="Arial"/>
                <a:cs typeface="Arial"/>
              </a:rPr>
              <a:t>(Lightweight </a:t>
            </a:r>
            <a:r>
              <a:rPr sz="1400" b="1" spc="-85" dirty="0">
                <a:latin typeface="Arial"/>
                <a:cs typeface="Arial"/>
              </a:rPr>
              <a:t>Directory </a:t>
            </a:r>
            <a:r>
              <a:rPr sz="1400" b="1" spc="-180" dirty="0">
                <a:latin typeface="Arial"/>
                <a:cs typeface="Arial"/>
              </a:rPr>
              <a:t>Access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Protocol)</a:t>
            </a:r>
            <a:endParaRPr sz="1400" dirty="0">
              <a:latin typeface="Arial"/>
              <a:cs typeface="Arial"/>
            </a:endParaRPr>
          </a:p>
          <a:p>
            <a:pPr marL="467995" lvl="1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467995" algn="l"/>
                <a:tab pos="468630" algn="l"/>
              </a:tabLst>
            </a:pPr>
            <a:r>
              <a:rPr sz="1400" spc="-95" dirty="0">
                <a:latin typeface="Arial"/>
                <a:cs typeface="Arial"/>
              </a:rPr>
              <a:t>Jenkins </a:t>
            </a:r>
            <a:r>
              <a:rPr sz="1400" spc="-35" dirty="0">
                <a:latin typeface="Arial"/>
                <a:cs typeface="Arial"/>
              </a:rPr>
              <a:t>authenticate </a:t>
            </a:r>
            <a:r>
              <a:rPr sz="1400" spc="-85" dirty="0">
                <a:latin typeface="Arial"/>
                <a:cs typeface="Arial"/>
              </a:rPr>
              <a:t>users </a:t>
            </a:r>
            <a:r>
              <a:rPr sz="1400" spc="-75" dirty="0">
                <a:latin typeface="Arial"/>
                <a:cs typeface="Arial"/>
              </a:rPr>
              <a:t>using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175" dirty="0">
                <a:latin typeface="Arial"/>
                <a:cs typeface="Arial"/>
              </a:rPr>
              <a:t>LDAP </a:t>
            </a:r>
            <a:r>
              <a:rPr sz="1400" spc="-30" dirty="0">
                <a:latin typeface="Arial"/>
                <a:cs typeface="Arial"/>
              </a:rPr>
              <a:t>repository, </a:t>
            </a:r>
            <a:r>
              <a:rPr sz="1400" spc="-90" dirty="0">
                <a:latin typeface="Arial"/>
                <a:cs typeface="Arial"/>
              </a:rPr>
              <a:t>check </a:t>
            </a:r>
            <a:r>
              <a:rPr sz="1400" spc="-45" dirty="0">
                <a:latin typeface="Arial"/>
                <a:cs typeface="Arial"/>
              </a:rPr>
              <a:t>group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membership,</a:t>
            </a:r>
            <a:endParaRPr sz="1400" dirty="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and </a:t>
            </a:r>
            <a:r>
              <a:rPr sz="1400" spc="-25" dirty="0">
                <a:latin typeface="Arial"/>
                <a:cs typeface="Arial"/>
              </a:rPr>
              <a:t>retrieve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email </a:t>
            </a:r>
            <a:r>
              <a:rPr sz="1400" spc="-80" dirty="0">
                <a:latin typeface="Arial"/>
                <a:cs typeface="Arial"/>
              </a:rPr>
              <a:t>address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35" dirty="0">
                <a:latin typeface="Arial"/>
                <a:cs typeface="Arial"/>
              </a:rPr>
              <a:t>authenticated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users.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20504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/>
              <a:t>Authorization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2209800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3102864"/>
            <a:ext cx="126491" cy="128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101" y="2059025"/>
            <a:ext cx="1811020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Activating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Security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Identifying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Users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Authorization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Auditing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491867" y="746226"/>
            <a:ext cx="5867400" cy="7696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35" dirty="0">
                <a:latin typeface="Arial"/>
                <a:cs typeface="Arial"/>
              </a:rPr>
              <a:t>Authorization, </a:t>
            </a:r>
            <a:r>
              <a:rPr sz="1400" spc="-45" dirty="0">
                <a:latin typeface="Arial"/>
                <a:cs typeface="Arial"/>
              </a:rPr>
              <a:t>determines </a:t>
            </a:r>
            <a:r>
              <a:rPr sz="1400" spc="-20" dirty="0">
                <a:latin typeface="Arial"/>
                <a:cs typeface="Arial"/>
              </a:rPr>
              <a:t>what </a:t>
            </a:r>
            <a:r>
              <a:rPr sz="1400" spc="-85" dirty="0">
                <a:latin typeface="Arial"/>
                <a:cs typeface="Arial"/>
              </a:rPr>
              <a:t>users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45" dirty="0">
                <a:latin typeface="Arial"/>
                <a:cs typeface="Arial"/>
              </a:rPr>
              <a:t>do </a:t>
            </a:r>
            <a:r>
              <a:rPr sz="1400" spc="-75" dirty="0">
                <a:latin typeface="Arial"/>
                <a:cs typeface="Arial"/>
              </a:rPr>
              <a:t>once </a:t>
            </a:r>
            <a:r>
              <a:rPr sz="1400" spc="-30" dirty="0">
                <a:latin typeface="Arial"/>
                <a:cs typeface="Arial"/>
              </a:rPr>
              <a:t>they </a:t>
            </a:r>
            <a:r>
              <a:rPr sz="1400" spc="-55" dirty="0">
                <a:latin typeface="Arial"/>
                <a:cs typeface="Arial"/>
              </a:rPr>
              <a:t>are </a:t>
            </a:r>
            <a:r>
              <a:rPr sz="1400" spc="-70" dirty="0">
                <a:latin typeface="Arial"/>
                <a:cs typeface="Arial"/>
              </a:rPr>
              <a:t>logged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endParaRPr sz="1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95" dirty="0">
                <a:latin typeface="Arial"/>
                <a:cs typeface="Arial"/>
              </a:rPr>
              <a:t>This </a:t>
            </a:r>
            <a:r>
              <a:rPr sz="1400" spc="-80" dirty="0">
                <a:latin typeface="Arial"/>
                <a:cs typeface="Arial"/>
              </a:rPr>
              <a:t>ranges </a:t>
            </a:r>
            <a:r>
              <a:rPr sz="1400" spc="-10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simple </a:t>
            </a:r>
            <a:r>
              <a:rPr sz="1400" spc="-40" dirty="0">
                <a:latin typeface="Arial"/>
                <a:cs typeface="Arial"/>
              </a:rPr>
              <a:t>options </a:t>
            </a:r>
            <a:r>
              <a:rPr sz="1400" spc="-30" dirty="0">
                <a:latin typeface="Arial"/>
                <a:cs typeface="Arial"/>
              </a:rPr>
              <a:t>like </a:t>
            </a:r>
            <a:r>
              <a:rPr sz="1400" spc="-40" dirty="0">
                <a:latin typeface="Arial"/>
                <a:cs typeface="Arial"/>
              </a:rPr>
              <a:t>“Anyone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45" dirty="0">
                <a:latin typeface="Arial"/>
                <a:cs typeface="Arial"/>
              </a:rPr>
              <a:t>do </a:t>
            </a:r>
            <a:r>
              <a:rPr sz="1400" spc="-25" dirty="0">
                <a:latin typeface="Arial"/>
                <a:cs typeface="Arial"/>
              </a:rPr>
              <a:t>anything” </a:t>
            </a:r>
            <a:r>
              <a:rPr sz="1400" spc="-10" dirty="0">
                <a:latin typeface="Arial"/>
                <a:cs typeface="Arial"/>
              </a:rPr>
              <a:t>or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“Logged-in  </a:t>
            </a:r>
            <a:r>
              <a:rPr sz="1400" spc="-85" dirty="0">
                <a:latin typeface="Arial"/>
                <a:cs typeface="Arial"/>
              </a:rPr>
              <a:t>users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45" dirty="0">
                <a:latin typeface="Arial"/>
                <a:cs typeface="Arial"/>
              </a:rPr>
              <a:t>do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anything”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82567" y="2107692"/>
            <a:ext cx="3534155" cy="152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777996" y="2103120"/>
            <a:ext cx="3543300" cy="1533525"/>
          </a:xfrm>
          <a:custGeom>
            <a:avLst/>
            <a:gdLst/>
            <a:ahLst/>
            <a:cxnLst/>
            <a:rect l="l" t="t" r="r" b="b"/>
            <a:pathLst>
              <a:path w="3543300" h="1533525">
                <a:moveTo>
                  <a:pt x="0" y="1533144"/>
                </a:moveTo>
                <a:lnTo>
                  <a:pt x="3543300" y="1533144"/>
                </a:lnTo>
                <a:lnTo>
                  <a:pt x="3543300" y="0"/>
                </a:lnTo>
                <a:lnTo>
                  <a:pt x="0" y="0"/>
                </a:lnTo>
                <a:lnTo>
                  <a:pt x="0" y="153314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20504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/>
              <a:t>Authorization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491867" y="746226"/>
            <a:ext cx="3029585" cy="8197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60" dirty="0">
                <a:latin typeface="Arial"/>
                <a:cs typeface="Arial"/>
              </a:rPr>
              <a:t>Legacy</a:t>
            </a:r>
            <a:r>
              <a:rPr sz="1400" b="1" spc="-100" dirty="0">
                <a:latin typeface="Arial"/>
                <a:cs typeface="Arial"/>
              </a:rPr>
              <a:t> mode</a:t>
            </a:r>
            <a:endParaRPr sz="1400" dirty="0">
              <a:latin typeface="Arial"/>
              <a:cs typeface="Arial"/>
            </a:endParaRPr>
          </a:p>
          <a:p>
            <a:pPr marL="467995" lvl="1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467995" algn="l"/>
                <a:tab pos="468630" algn="l"/>
              </a:tabLst>
            </a:pPr>
            <a:r>
              <a:rPr sz="1400" spc="-50" dirty="0">
                <a:latin typeface="Arial"/>
                <a:cs typeface="Arial"/>
              </a:rPr>
              <a:t>Admin </a:t>
            </a:r>
            <a:r>
              <a:rPr sz="1400" spc="-40" dirty="0">
                <a:latin typeface="Arial"/>
                <a:cs typeface="Arial"/>
              </a:rPr>
              <a:t>- </a:t>
            </a:r>
            <a:r>
              <a:rPr sz="1400" spc="-65" dirty="0">
                <a:latin typeface="Arial"/>
                <a:cs typeface="Arial"/>
              </a:rPr>
              <a:t>Full </a:t>
            </a:r>
            <a:r>
              <a:rPr sz="1400" spc="-25" dirty="0">
                <a:latin typeface="Arial"/>
                <a:cs typeface="Arial"/>
              </a:rPr>
              <a:t>control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75" dirty="0">
                <a:latin typeface="Arial"/>
                <a:cs typeface="Arial"/>
              </a:rPr>
              <a:t>system</a:t>
            </a:r>
            <a:endParaRPr sz="1400" dirty="0">
              <a:latin typeface="Arial"/>
              <a:cs typeface="Arial"/>
            </a:endParaRPr>
          </a:p>
          <a:p>
            <a:pPr marL="467995" lvl="1" indent="-286385">
              <a:lnSpc>
                <a:spcPct val="100000"/>
              </a:lnSpc>
              <a:spcBef>
                <a:spcPts val="395"/>
              </a:spcBef>
              <a:buChar char="•"/>
              <a:tabLst>
                <a:tab pos="467995" algn="l"/>
                <a:tab pos="468630" algn="l"/>
              </a:tabLst>
            </a:pPr>
            <a:r>
              <a:rPr sz="1400" spc="-60" dirty="0">
                <a:latin typeface="Arial"/>
                <a:cs typeface="Arial"/>
              </a:rPr>
              <a:t>Others </a:t>
            </a:r>
            <a:r>
              <a:rPr sz="1400" spc="-40" dirty="0">
                <a:latin typeface="Arial"/>
                <a:cs typeface="Arial"/>
              </a:rPr>
              <a:t>- </a:t>
            </a:r>
            <a:r>
              <a:rPr sz="1400" spc="-70" dirty="0">
                <a:latin typeface="Arial"/>
                <a:cs typeface="Arial"/>
              </a:rPr>
              <a:t>Only </a:t>
            </a:r>
            <a:r>
              <a:rPr sz="1400" spc="-80" dirty="0">
                <a:latin typeface="Arial"/>
                <a:cs typeface="Arial"/>
              </a:rPr>
              <a:t>have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55" dirty="0">
                <a:latin typeface="Arial"/>
                <a:cs typeface="Arial"/>
              </a:rPr>
              <a:t>read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access.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1867" y="1855470"/>
            <a:ext cx="60185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40" dirty="0">
                <a:latin typeface="Arial"/>
                <a:cs typeface="Arial"/>
              </a:rPr>
              <a:t>Matrix </a:t>
            </a:r>
            <a:r>
              <a:rPr sz="1400" b="1" spc="-120" dirty="0">
                <a:latin typeface="Arial"/>
                <a:cs typeface="Arial"/>
              </a:rPr>
              <a:t>based </a:t>
            </a:r>
            <a:r>
              <a:rPr sz="1400" b="1" spc="-95" dirty="0">
                <a:latin typeface="Arial"/>
                <a:cs typeface="Arial"/>
              </a:rPr>
              <a:t>security: </a:t>
            </a:r>
            <a:r>
              <a:rPr sz="1400" spc="-70" dirty="0">
                <a:latin typeface="Arial"/>
                <a:cs typeface="Arial"/>
              </a:rPr>
              <a:t>Here, </a:t>
            </a:r>
            <a:r>
              <a:rPr sz="1400" spc="-50" dirty="0">
                <a:latin typeface="Arial"/>
                <a:cs typeface="Arial"/>
              </a:rPr>
              <a:t>you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45" dirty="0">
                <a:latin typeface="Arial"/>
                <a:cs typeface="Arial"/>
              </a:rPr>
              <a:t>configure </a:t>
            </a:r>
            <a:r>
              <a:rPr sz="1400" spc="-30" dirty="0">
                <a:latin typeface="Arial"/>
                <a:cs typeface="Arial"/>
              </a:rPr>
              <a:t>who </a:t>
            </a:r>
            <a:r>
              <a:rPr sz="1400" spc="-90" dirty="0">
                <a:latin typeface="Arial"/>
                <a:cs typeface="Arial"/>
              </a:rPr>
              <a:t>can </a:t>
            </a:r>
            <a:r>
              <a:rPr sz="1400" spc="-45" dirty="0">
                <a:latin typeface="Arial"/>
                <a:cs typeface="Arial"/>
              </a:rPr>
              <a:t>do </a:t>
            </a:r>
            <a:r>
              <a:rPr sz="1400" spc="-20" dirty="0">
                <a:latin typeface="Arial"/>
                <a:cs typeface="Arial"/>
              </a:rPr>
              <a:t>what </a:t>
            </a:r>
            <a:r>
              <a:rPr sz="1400" spc="-60" dirty="0">
                <a:latin typeface="Arial"/>
                <a:cs typeface="Arial"/>
              </a:rPr>
              <a:t>by </a:t>
            </a:r>
            <a:r>
              <a:rPr sz="1400" spc="-75" dirty="0">
                <a:latin typeface="Arial"/>
                <a:cs typeface="Arial"/>
              </a:rPr>
              <a:t>using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big  </a:t>
            </a:r>
            <a:r>
              <a:rPr sz="1400" spc="-30" dirty="0">
                <a:latin typeface="Arial"/>
                <a:cs typeface="Arial"/>
              </a:rPr>
              <a:t>table.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1867" y="3075533"/>
            <a:ext cx="5321300" cy="5530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95" dirty="0">
                <a:latin typeface="Arial"/>
                <a:cs typeface="Arial"/>
              </a:rPr>
              <a:t>Project </a:t>
            </a:r>
            <a:r>
              <a:rPr sz="1400" b="1" spc="-120" dirty="0">
                <a:latin typeface="Arial"/>
                <a:cs typeface="Arial"/>
              </a:rPr>
              <a:t>based </a:t>
            </a:r>
            <a:r>
              <a:rPr sz="1400" b="1" spc="-70" dirty="0">
                <a:latin typeface="Arial"/>
                <a:cs typeface="Arial"/>
              </a:rPr>
              <a:t>matrix authorization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strategy</a:t>
            </a:r>
            <a:endParaRPr sz="1400" dirty="0">
              <a:latin typeface="Arial"/>
              <a:cs typeface="Arial"/>
            </a:endParaRPr>
          </a:p>
          <a:p>
            <a:pPr marL="467995" lvl="1" indent="-286385">
              <a:lnSpc>
                <a:spcPct val="100000"/>
              </a:lnSpc>
              <a:spcBef>
                <a:spcPts val="395"/>
              </a:spcBef>
              <a:buChar char="•"/>
              <a:tabLst>
                <a:tab pos="467995" algn="l"/>
                <a:tab pos="468630" algn="l"/>
              </a:tabLst>
            </a:pPr>
            <a:r>
              <a:rPr sz="1400" spc="-50" dirty="0">
                <a:latin typeface="Arial"/>
                <a:cs typeface="Arial"/>
              </a:rPr>
              <a:t>First you </a:t>
            </a:r>
            <a:r>
              <a:rPr sz="1400" spc="-35" dirty="0">
                <a:latin typeface="Arial"/>
                <a:cs typeface="Arial"/>
              </a:rPr>
              <a:t>provide </a:t>
            </a:r>
            <a:r>
              <a:rPr sz="1400" spc="-125" dirty="0">
                <a:latin typeface="Arial"/>
                <a:cs typeface="Arial"/>
              </a:rPr>
              <a:t>access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25" dirty="0">
                <a:latin typeface="Arial"/>
                <a:cs typeface="Arial"/>
              </a:rPr>
              <a:t>then </a:t>
            </a:r>
            <a:r>
              <a:rPr sz="1400" spc="-70" dirty="0">
                <a:latin typeface="Arial"/>
                <a:cs typeface="Arial"/>
              </a:rPr>
              <a:t>add </a:t>
            </a:r>
            <a:r>
              <a:rPr sz="1400" spc="-60" dirty="0">
                <a:latin typeface="Arial"/>
                <a:cs typeface="Arial"/>
              </a:rPr>
              <a:t>users/groups </a:t>
            </a:r>
            <a:r>
              <a:rPr sz="1400" spc="5" dirty="0">
                <a:latin typeface="Arial"/>
                <a:cs typeface="Arial"/>
              </a:rPr>
              <a:t>for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project.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7931" y="2209800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8767" y="2700502"/>
            <a:ext cx="332257" cy="332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53923" y="3102864"/>
            <a:ext cx="126491" cy="128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81101" y="2059025"/>
            <a:ext cx="1811020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Activating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Security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Identifying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Users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Authorization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Auditing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721864" y="2339339"/>
            <a:ext cx="6129528" cy="483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717292" y="2334767"/>
            <a:ext cx="6139180" cy="492759"/>
          </a:xfrm>
          <a:custGeom>
            <a:avLst/>
            <a:gdLst/>
            <a:ahLst/>
            <a:cxnLst/>
            <a:rect l="l" t="t" r="r" b="b"/>
            <a:pathLst>
              <a:path w="6139180" h="492760">
                <a:moveTo>
                  <a:pt x="0" y="492251"/>
                </a:moveTo>
                <a:lnTo>
                  <a:pt x="6138672" y="492251"/>
                </a:lnTo>
                <a:lnTo>
                  <a:pt x="6138672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721864" y="3715511"/>
            <a:ext cx="4604003" cy="920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717292" y="3710940"/>
            <a:ext cx="4613275" cy="929640"/>
          </a:xfrm>
          <a:custGeom>
            <a:avLst/>
            <a:gdLst/>
            <a:ahLst/>
            <a:cxnLst/>
            <a:rect l="l" t="t" r="r" b="b"/>
            <a:pathLst>
              <a:path w="4613275" h="929639">
                <a:moveTo>
                  <a:pt x="0" y="929640"/>
                </a:moveTo>
                <a:lnTo>
                  <a:pt x="4613148" y="929640"/>
                </a:lnTo>
                <a:lnTo>
                  <a:pt x="4613148" y="0"/>
                </a:lnTo>
                <a:lnTo>
                  <a:pt x="0" y="0"/>
                </a:lnTo>
                <a:lnTo>
                  <a:pt x="0" y="9296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9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127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/>
              <a:t>Aud</a:t>
            </a:r>
            <a:r>
              <a:rPr sz="2800" spc="-114" dirty="0"/>
              <a:t>i</a:t>
            </a:r>
            <a:r>
              <a:rPr sz="2800" spc="-165" dirty="0"/>
              <a:t>ting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2209800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8767" y="2997707"/>
            <a:ext cx="332257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3102864"/>
            <a:ext cx="126491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81101" y="797432"/>
            <a:ext cx="8033384" cy="2486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9825" marR="5080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409825" algn="l"/>
                <a:tab pos="2410460" algn="l"/>
              </a:tabLst>
            </a:pPr>
            <a:r>
              <a:rPr sz="1400" spc="-95" dirty="0">
                <a:latin typeface="Arial"/>
                <a:cs typeface="Arial"/>
              </a:rPr>
              <a:t>Jenkins </a:t>
            </a:r>
            <a:r>
              <a:rPr sz="1400" spc="-75" dirty="0">
                <a:latin typeface="Arial"/>
                <a:cs typeface="Arial"/>
              </a:rPr>
              <a:t>also </a:t>
            </a:r>
            <a:r>
              <a:rPr sz="1400" spc="-90" dirty="0">
                <a:latin typeface="Arial"/>
                <a:cs typeface="Arial"/>
              </a:rPr>
              <a:t>keeps </a:t>
            </a:r>
            <a:r>
              <a:rPr sz="1400" spc="-40" dirty="0">
                <a:latin typeface="Arial"/>
                <a:cs typeface="Arial"/>
              </a:rPr>
              <a:t>track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35" dirty="0">
                <a:latin typeface="Arial"/>
                <a:cs typeface="Arial"/>
              </a:rPr>
              <a:t>individual </a:t>
            </a:r>
            <a:r>
              <a:rPr sz="1400" spc="-70" dirty="0">
                <a:latin typeface="Arial"/>
                <a:cs typeface="Arial"/>
              </a:rPr>
              <a:t>user </a:t>
            </a:r>
            <a:r>
              <a:rPr sz="1400" spc="-50" dirty="0">
                <a:latin typeface="Arial"/>
                <a:cs typeface="Arial"/>
              </a:rPr>
              <a:t>actions: </a:t>
            </a:r>
            <a:r>
              <a:rPr sz="1400" spc="-35" dirty="0">
                <a:latin typeface="Arial"/>
                <a:cs typeface="Arial"/>
              </a:rPr>
              <a:t>who </a:t>
            </a:r>
            <a:r>
              <a:rPr sz="1400" spc="-30" dirty="0">
                <a:latin typeface="Arial"/>
                <a:cs typeface="Arial"/>
              </a:rPr>
              <a:t>did </a:t>
            </a:r>
            <a:r>
              <a:rPr sz="1400" spc="-20" dirty="0">
                <a:latin typeface="Arial"/>
                <a:cs typeface="Arial"/>
              </a:rPr>
              <a:t>what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server  </a:t>
            </a:r>
            <a:r>
              <a:rPr sz="1400" spc="-35" dirty="0">
                <a:latin typeface="Arial"/>
                <a:cs typeface="Arial"/>
              </a:rPr>
              <a:t>configuration.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2123440" marR="36830">
              <a:lnSpc>
                <a:spcPct val="100000"/>
              </a:lnSpc>
              <a:spcBef>
                <a:spcPts val="869"/>
              </a:spcBef>
            </a:pPr>
            <a:r>
              <a:rPr sz="1400" b="1" spc="-110" dirty="0">
                <a:latin typeface="Arial"/>
                <a:cs typeface="Arial"/>
              </a:rPr>
              <a:t>Step </a:t>
            </a:r>
            <a:r>
              <a:rPr sz="1400" b="1" spc="-75" dirty="0">
                <a:latin typeface="Arial"/>
                <a:cs typeface="Arial"/>
              </a:rPr>
              <a:t>1: </a:t>
            </a:r>
            <a:r>
              <a:rPr sz="1400" spc="-40" dirty="0">
                <a:latin typeface="Arial"/>
                <a:cs typeface="Arial"/>
              </a:rPr>
              <a:t>Install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25" dirty="0">
                <a:latin typeface="Arial"/>
                <a:cs typeface="Arial"/>
              </a:rPr>
              <a:t>audit </a:t>
            </a:r>
            <a:r>
              <a:rPr sz="1400" dirty="0">
                <a:latin typeface="Arial"/>
                <a:cs typeface="Arial"/>
              </a:rPr>
              <a:t>trail </a:t>
            </a:r>
            <a:r>
              <a:rPr sz="1400" spc="-40" dirty="0">
                <a:latin typeface="Arial"/>
                <a:cs typeface="Arial"/>
              </a:rPr>
              <a:t>plugin. </a:t>
            </a:r>
            <a:r>
              <a:rPr sz="1400" spc="-105" dirty="0">
                <a:latin typeface="Arial"/>
                <a:cs typeface="Arial"/>
              </a:rPr>
              <a:t>The </a:t>
            </a:r>
            <a:r>
              <a:rPr sz="1400" spc="-30" dirty="0">
                <a:latin typeface="Arial"/>
                <a:cs typeface="Arial"/>
              </a:rPr>
              <a:t>Audit </a:t>
            </a:r>
            <a:r>
              <a:rPr sz="1400" spc="-55" dirty="0">
                <a:latin typeface="Arial"/>
                <a:cs typeface="Arial"/>
              </a:rPr>
              <a:t>Trail </a:t>
            </a:r>
            <a:r>
              <a:rPr sz="1400" spc="-70" dirty="0">
                <a:latin typeface="Arial"/>
                <a:cs typeface="Arial"/>
              </a:rPr>
              <a:t>Plugin </a:t>
            </a:r>
            <a:r>
              <a:rPr sz="1400" spc="-90" dirty="0">
                <a:latin typeface="Arial"/>
                <a:cs typeface="Arial"/>
              </a:rPr>
              <a:t>keeps </a:t>
            </a:r>
            <a:r>
              <a:rPr sz="1400" spc="-40" dirty="0">
                <a:latin typeface="Arial"/>
                <a:cs typeface="Arial"/>
              </a:rPr>
              <a:t>track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main  </a:t>
            </a:r>
            <a:r>
              <a:rPr sz="1400" spc="-70" dirty="0">
                <a:latin typeface="Arial"/>
                <a:cs typeface="Arial"/>
              </a:rPr>
              <a:t>user </a:t>
            </a:r>
            <a:r>
              <a:rPr sz="1400" spc="-55" dirty="0">
                <a:latin typeface="Arial"/>
                <a:cs typeface="Arial"/>
              </a:rPr>
              <a:t>actions </a:t>
            </a:r>
            <a:r>
              <a:rPr sz="1400" spc="-15" dirty="0">
                <a:latin typeface="Arial"/>
                <a:cs typeface="Arial"/>
              </a:rPr>
              <a:t>in </a:t>
            </a:r>
            <a:r>
              <a:rPr sz="1400" spc="-110" dirty="0">
                <a:latin typeface="Arial"/>
                <a:cs typeface="Arial"/>
              </a:rPr>
              <a:t>a </a:t>
            </a:r>
            <a:r>
              <a:rPr sz="1400" spc="-55" dirty="0">
                <a:latin typeface="Arial"/>
                <a:cs typeface="Arial"/>
              </a:rPr>
              <a:t>set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20" dirty="0">
                <a:latin typeface="Arial"/>
                <a:cs typeface="Arial"/>
              </a:rPr>
              <a:t>rolling </a:t>
            </a:r>
            <a:r>
              <a:rPr sz="1400" spc="-50" dirty="0">
                <a:latin typeface="Arial"/>
                <a:cs typeface="Arial"/>
              </a:rPr>
              <a:t>log</a:t>
            </a:r>
            <a:r>
              <a:rPr sz="1400" spc="-30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files.</a:t>
            </a:r>
            <a:endParaRPr sz="1400" dirty="0">
              <a:latin typeface="Arial"/>
              <a:cs typeface="Arial"/>
            </a:endParaRPr>
          </a:p>
          <a:p>
            <a:pPr marL="12700" marR="6226810">
              <a:lnSpc>
                <a:spcPct val="139300"/>
              </a:lnSpc>
              <a:spcBef>
                <a:spcPts val="72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Activating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Security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Identifying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Users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Authorization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Auditing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74035" y="2159507"/>
            <a:ext cx="4437888" cy="1360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569464" y="2154935"/>
            <a:ext cx="4447540" cy="1370330"/>
          </a:xfrm>
          <a:custGeom>
            <a:avLst/>
            <a:gdLst/>
            <a:ahLst/>
            <a:cxnLst/>
            <a:rect l="l" t="t" r="r" b="b"/>
            <a:pathLst>
              <a:path w="4447540" h="1370329">
                <a:moveTo>
                  <a:pt x="0" y="1370076"/>
                </a:moveTo>
                <a:lnTo>
                  <a:pt x="4447032" y="1370076"/>
                </a:lnTo>
                <a:lnTo>
                  <a:pt x="4447032" y="0"/>
                </a:lnTo>
                <a:lnTo>
                  <a:pt x="0" y="0"/>
                </a:lnTo>
                <a:lnTo>
                  <a:pt x="0" y="1370076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8588" y="667512"/>
            <a:ext cx="6722745" cy="4076700"/>
          </a:xfrm>
          <a:custGeom>
            <a:avLst/>
            <a:gdLst/>
            <a:ahLst/>
            <a:cxnLst/>
            <a:rect l="l" t="t" r="r" b="b"/>
            <a:pathLst>
              <a:path w="6722745" h="4076700">
                <a:moveTo>
                  <a:pt x="0" y="4076700"/>
                </a:moveTo>
                <a:lnTo>
                  <a:pt x="6722363" y="4076700"/>
                </a:lnTo>
                <a:lnTo>
                  <a:pt x="6722363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127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/>
              <a:t>Aud</a:t>
            </a:r>
            <a:r>
              <a:rPr sz="2800" spc="-114" dirty="0"/>
              <a:t>i</a:t>
            </a:r>
            <a:r>
              <a:rPr sz="2800" spc="-165" dirty="0"/>
              <a:t>ting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0" y="669036"/>
            <a:ext cx="2418715" cy="4076700"/>
          </a:xfrm>
          <a:custGeom>
            <a:avLst/>
            <a:gdLst/>
            <a:ahLst/>
            <a:cxnLst/>
            <a:rect l="l" t="t" r="r" b="b"/>
            <a:pathLst>
              <a:path w="2418715" h="4076700">
                <a:moveTo>
                  <a:pt x="0" y="4076700"/>
                </a:moveTo>
                <a:lnTo>
                  <a:pt x="2418588" y="4076700"/>
                </a:lnTo>
                <a:lnTo>
                  <a:pt x="241858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7931" y="2209800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2209800"/>
            <a:ext cx="12649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923" y="250850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2805683"/>
            <a:ext cx="126491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8767" y="2997707"/>
            <a:ext cx="332257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3102864"/>
            <a:ext cx="126491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81101" y="2059025"/>
            <a:ext cx="1811020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Activating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Security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Identifying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Users 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Authorization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Auditing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1867" y="797432"/>
            <a:ext cx="49663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Arial"/>
                <a:cs typeface="Arial"/>
              </a:rPr>
              <a:t>Step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2: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Indicate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directory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which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log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files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are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be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written.</a:t>
            </a:r>
          </a:p>
        </p:txBody>
      </p:sp>
      <p:sp>
        <p:nvSpPr>
          <p:cNvPr id="16" name="object 16"/>
          <p:cNvSpPr/>
          <p:nvPr/>
        </p:nvSpPr>
        <p:spPr>
          <a:xfrm>
            <a:off x="3209544" y="1376172"/>
            <a:ext cx="605028" cy="11323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204972" y="1371600"/>
            <a:ext cx="614680" cy="1141730"/>
          </a:xfrm>
          <a:custGeom>
            <a:avLst/>
            <a:gdLst/>
            <a:ahLst/>
            <a:cxnLst/>
            <a:rect l="l" t="t" r="r" b="b"/>
            <a:pathLst>
              <a:path w="614679" h="1141730">
                <a:moveTo>
                  <a:pt x="0" y="1141476"/>
                </a:moveTo>
                <a:lnTo>
                  <a:pt x="614172" y="1141476"/>
                </a:lnTo>
                <a:lnTo>
                  <a:pt x="614172" y="0"/>
                </a:lnTo>
                <a:lnTo>
                  <a:pt x="0" y="0"/>
                </a:lnTo>
                <a:lnTo>
                  <a:pt x="0" y="114147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814571" y="1376172"/>
            <a:ext cx="4012691" cy="11323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810000" y="1371600"/>
            <a:ext cx="4022090" cy="1141730"/>
          </a:xfrm>
          <a:custGeom>
            <a:avLst/>
            <a:gdLst/>
            <a:ahLst/>
            <a:cxnLst/>
            <a:rect l="l" t="t" r="r" b="b"/>
            <a:pathLst>
              <a:path w="4022090" h="1141730">
                <a:moveTo>
                  <a:pt x="0" y="1141476"/>
                </a:moveTo>
                <a:lnTo>
                  <a:pt x="4021836" y="1141476"/>
                </a:lnTo>
                <a:lnTo>
                  <a:pt x="4021836" y="0"/>
                </a:lnTo>
                <a:lnTo>
                  <a:pt x="0" y="0"/>
                </a:lnTo>
                <a:lnTo>
                  <a:pt x="0" y="114147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9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2339" y="1682241"/>
            <a:ext cx="4644390" cy="110617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3600" spc="-270" dirty="0">
                <a:solidFill>
                  <a:srgbClr val="FFFFFF"/>
                </a:solidFill>
              </a:rPr>
              <a:t>Notification</a:t>
            </a:r>
            <a:r>
              <a:rPr sz="3600" spc="-415" dirty="0">
                <a:solidFill>
                  <a:srgbClr val="FFFFFF"/>
                </a:solidFill>
              </a:rPr>
              <a:t> </a:t>
            </a:r>
            <a:r>
              <a:rPr sz="3600" spc="-295" dirty="0">
                <a:solidFill>
                  <a:srgbClr val="FFFFFF"/>
                </a:solidFill>
              </a:rPr>
              <a:t>Management</a:t>
            </a:r>
            <a:endParaRPr sz="3600" dirty="0"/>
          </a:p>
          <a:p>
            <a:pPr marL="85725" algn="ctr">
              <a:lnSpc>
                <a:spcPct val="100000"/>
              </a:lnSpc>
              <a:spcBef>
                <a:spcPts val="675"/>
              </a:spcBef>
            </a:pPr>
            <a:r>
              <a:rPr sz="1800" b="0" spc="-175" dirty="0">
                <a:solidFill>
                  <a:srgbClr val="FFFFFF"/>
                </a:solidFill>
                <a:latin typeface="Arial"/>
                <a:cs typeface="Arial"/>
              </a:rPr>
              <a:t>E-mail</a:t>
            </a:r>
            <a:r>
              <a:rPr sz="1800" b="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120" dirty="0">
                <a:solidFill>
                  <a:srgbClr val="FFFFFF"/>
                </a:solidFill>
                <a:latin typeface="Arial"/>
                <a:cs typeface="Arial"/>
              </a:rPr>
              <a:t>Notification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512"/>
            <a:ext cx="9141460" cy="4076700"/>
          </a:xfrm>
          <a:custGeom>
            <a:avLst/>
            <a:gdLst/>
            <a:ahLst/>
            <a:cxnLst/>
            <a:rect l="l" t="t" r="r" b="b"/>
            <a:pathLst>
              <a:path w="9141460" h="4076700">
                <a:moveTo>
                  <a:pt x="0" y="4076700"/>
                </a:moveTo>
                <a:lnTo>
                  <a:pt x="9140952" y="4076700"/>
                </a:lnTo>
                <a:lnTo>
                  <a:pt x="914095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09600"/>
            <a:ext cx="9141460" cy="58419"/>
          </a:xfrm>
          <a:custGeom>
            <a:avLst/>
            <a:gdLst/>
            <a:ahLst/>
            <a:cxnLst/>
            <a:rect l="l" t="t" r="r" b="b"/>
            <a:pathLst>
              <a:path w="9141460" h="58420">
                <a:moveTo>
                  <a:pt x="0" y="57911"/>
                </a:moveTo>
                <a:lnTo>
                  <a:pt x="9140952" y="57911"/>
                </a:lnTo>
                <a:lnTo>
                  <a:pt x="9140952" y="0"/>
                </a:lnTo>
                <a:lnTo>
                  <a:pt x="0" y="0"/>
                </a:lnTo>
                <a:lnTo>
                  <a:pt x="0" y="57911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277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E-mail</a:t>
            </a:r>
            <a:r>
              <a:rPr sz="2800" spc="-190" dirty="0"/>
              <a:t> </a:t>
            </a:r>
            <a:r>
              <a:rPr sz="2800" spc="-140" dirty="0"/>
              <a:t>Notification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385063" y="746226"/>
            <a:ext cx="6469380" cy="10833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05" dirty="0">
                <a:latin typeface="Arial"/>
                <a:cs typeface="Arial"/>
              </a:rPr>
              <a:t>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premium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feature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Jenkins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server</a:t>
            </a:r>
            <a:r>
              <a:rPr sz="1400" spc="-70" dirty="0">
                <a:latin typeface="Arial"/>
                <a:cs typeface="Arial"/>
              </a:rPr>
              <a:t> is </a:t>
            </a:r>
            <a:r>
              <a:rPr sz="1400" spc="20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people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know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when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build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breaks.</a:t>
            </a:r>
            <a:endParaRPr sz="1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80" dirty="0">
                <a:latin typeface="Arial"/>
                <a:cs typeface="Arial"/>
              </a:rPr>
              <a:t>Email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notification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is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most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obvious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most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common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form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55" dirty="0">
                <a:latin typeface="Arial"/>
                <a:cs typeface="Arial"/>
              </a:rPr>
              <a:t>CI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notification.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10" dirty="0">
                <a:latin typeface="Arial"/>
                <a:cs typeface="Arial"/>
              </a:rPr>
              <a:t>Step </a:t>
            </a:r>
            <a:r>
              <a:rPr sz="1400" b="1" spc="-75" dirty="0">
                <a:latin typeface="Arial"/>
                <a:cs typeface="Arial"/>
              </a:rPr>
              <a:t>1: </a:t>
            </a:r>
            <a:r>
              <a:rPr sz="1400" spc="-40" dirty="0">
                <a:latin typeface="Arial"/>
                <a:cs typeface="Arial"/>
              </a:rPr>
              <a:t>Install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50" dirty="0">
                <a:latin typeface="Arial"/>
                <a:cs typeface="Arial"/>
              </a:rPr>
              <a:t>“Email </a:t>
            </a:r>
            <a:r>
              <a:rPr sz="1400" spc="-40" dirty="0">
                <a:latin typeface="Arial"/>
                <a:cs typeface="Arial"/>
              </a:rPr>
              <a:t>Ext”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plugin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763" y="1940051"/>
            <a:ext cx="4991100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93191" y="1935479"/>
            <a:ext cx="5000625" cy="1332230"/>
          </a:xfrm>
          <a:custGeom>
            <a:avLst/>
            <a:gdLst/>
            <a:ahLst/>
            <a:cxnLst/>
            <a:rect l="l" t="t" r="r" b="b"/>
            <a:pathLst>
              <a:path w="5000625" h="1332229">
                <a:moveTo>
                  <a:pt x="0" y="1331976"/>
                </a:moveTo>
                <a:lnTo>
                  <a:pt x="5000244" y="1331976"/>
                </a:lnTo>
                <a:lnTo>
                  <a:pt x="5000244" y="0"/>
                </a:lnTo>
                <a:lnTo>
                  <a:pt x="0" y="0"/>
                </a:lnTo>
                <a:lnTo>
                  <a:pt x="0" y="133197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512"/>
            <a:ext cx="9141460" cy="4076700"/>
          </a:xfrm>
          <a:custGeom>
            <a:avLst/>
            <a:gdLst/>
            <a:ahLst/>
            <a:cxnLst/>
            <a:rect l="l" t="t" r="r" b="b"/>
            <a:pathLst>
              <a:path w="9141460" h="4076700">
                <a:moveTo>
                  <a:pt x="0" y="4076700"/>
                </a:moveTo>
                <a:lnTo>
                  <a:pt x="9140952" y="4076700"/>
                </a:lnTo>
                <a:lnTo>
                  <a:pt x="914095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09600"/>
            <a:ext cx="9141460" cy="58419"/>
          </a:xfrm>
          <a:custGeom>
            <a:avLst/>
            <a:gdLst/>
            <a:ahLst/>
            <a:cxnLst/>
            <a:rect l="l" t="t" r="r" b="b"/>
            <a:pathLst>
              <a:path w="9141460" h="58420">
                <a:moveTo>
                  <a:pt x="0" y="57911"/>
                </a:moveTo>
                <a:lnTo>
                  <a:pt x="9140952" y="57911"/>
                </a:lnTo>
                <a:lnTo>
                  <a:pt x="9140952" y="0"/>
                </a:lnTo>
                <a:lnTo>
                  <a:pt x="0" y="0"/>
                </a:lnTo>
                <a:lnTo>
                  <a:pt x="0" y="57911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20725" y="797432"/>
            <a:ext cx="8557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latin typeface="Arial"/>
                <a:cs typeface="Arial"/>
              </a:rPr>
              <a:t>Our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project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corresponds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scenario </a:t>
            </a:r>
            <a:r>
              <a:rPr sz="1400" spc="-55" dirty="0">
                <a:latin typeface="Arial"/>
                <a:cs typeface="Arial"/>
              </a:rPr>
              <a:t>4.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Hence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we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will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be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building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delivery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pipeline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for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our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project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shown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below: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725" y="1855470"/>
            <a:ext cx="5613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latin typeface="Arial"/>
                <a:cs typeface="Arial"/>
              </a:rPr>
              <a:t>Where,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725" y="4359961"/>
            <a:ext cx="8385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5" dirty="0">
                <a:latin typeface="Arial"/>
                <a:cs typeface="Arial"/>
              </a:rPr>
              <a:t>Each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55" dirty="0">
                <a:latin typeface="Arial"/>
                <a:cs typeface="Arial"/>
              </a:rPr>
              <a:t>CI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process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Jenkins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for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above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jobs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will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be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discussed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later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sections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Module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Module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4735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0" dirty="0"/>
              <a:t>Delivery </a:t>
            </a:r>
            <a:r>
              <a:rPr sz="2800" spc="-180" dirty="0"/>
              <a:t>Pipeline </a:t>
            </a:r>
            <a:r>
              <a:rPr sz="2800" spc="-135" dirty="0"/>
              <a:t>for </a:t>
            </a:r>
            <a:r>
              <a:rPr sz="2800" spc="-175" dirty="0"/>
              <a:t>our</a:t>
            </a:r>
            <a:r>
              <a:rPr sz="2800" spc="-65" dirty="0"/>
              <a:t> </a:t>
            </a:r>
            <a:r>
              <a:rPr sz="2800" spc="-185" dirty="0"/>
              <a:t>Project</a:t>
            </a:r>
            <a:endParaRPr sz="2800" dirty="0"/>
          </a:p>
        </p:txBody>
      </p:sp>
      <p:sp>
        <p:nvSpPr>
          <p:cNvPr id="10" name="object 10"/>
          <p:cNvSpPr/>
          <p:nvPr/>
        </p:nvSpPr>
        <p:spPr>
          <a:xfrm>
            <a:off x="7712964" y="1408175"/>
            <a:ext cx="274320" cy="76200"/>
          </a:xfrm>
          <a:custGeom>
            <a:avLst/>
            <a:gdLst/>
            <a:ahLst/>
            <a:cxnLst/>
            <a:rect l="l" t="t" r="r" b="b"/>
            <a:pathLst>
              <a:path w="274320" h="76200">
                <a:moveTo>
                  <a:pt x="198119" y="0"/>
                </a:moveTo>
                <a:lnTo>
                  <a:pt x="198119" y="76200"/>
                </a:lnTo>
                <a:lnTo>
                  <a:pt x="261619" y="44450"/>
                </a:lnTo>
                <a:lnTo>
                  <a:pt x="210819" y="44450"/>
                </a:lnTo>
                <a:lnTo>
                  <a:pt x="210819" y="31750"/>
                </a:lnTo>
                <a:lnTo>
                  <a:pt x="261619" y="31750"/>
                </a:lnTo>
                <a:lnTo>
                  <a:pt x="198119" y="0"/>
                </a:lnTo>
                <a:close/>
              </a:path>
              <a:path w="274320" h="76200">
                <a:moveTo>
                  <a:pt x="19811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8119" y="44450"/>
                </a:lnTo>
                <a:lnTo>
                  <a:pt x="198119" y="31750"/>
                </a:lnTo>
                <a:close/>
              </a:path>
              <a:path w="274320" h="76200">
                <a:moveTo>
                  <a:pt x="261619" y="31750"/>
                </a:moveTo>
                <a:lnTo>
                  <a:pt x="210819" y="31750"/>
                </a:lnTo>
                <a:lnTo>
                  <a:pt x="210819" y="44450"/>
                </a:lnTo>
                <a:lnTo>
                  <a:pt x="261619" y="44450"/>
                </a:lnTo>
                <a:lnTo>
                  <a:pt x="274319" y="38100"/>
                </a:lnTo>
                <a:lnTo>
                  <a:pt x="26161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76784" y="1251203"/>
            <a:ext cx="1320165" cy="472440"/>
          </a:xfrm>
          <a:prstGeom prst="rect">
            <a:avLst/>
          </a:prstGeom>
          <a:solidFill>
            <a:srgbClr val="0095D5"/>
          </a:solidFill>
        </p:spPr>
        <p:txBody>
          <a:bodyPr vert="horz" wrap="square" lIns="0" tIns="12065" rIns="0" bIns="0" rtlCol="0">
            <a:spAutoFit/>
          </a:bodyPr>
          <a:lstStyle/>
          <a:p>
            <a:pPr marL="362585" marR="280035" indent="-74930">
              <a:lnSpc>
                <a:spcPct val="100000"/>
              </a:lnSpc>
              <a:spcBef>
                <a:spcPts val="95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elop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3267" y="1251203"/>
            <a:ext cx="1320165" cy="472440"/>
          </a:xfrm>
          <a:prstGeom prst="rect">
            <a:avLst/>
          </a:prstGeom>
          <a:solidFill>
            <a:srgbClr val="0095D5"/>
          </a:solidFill>
        </p:spPr>
        <p:txBody>
          <a:bodyPr vert="horz" wrap="square" lIns="0" tIns="12065" rIns="0" bIns="0" rtlCol="0">
            <a:spAutoFit/>
          </a:bodyPr>
          <a:lstStyle/>
          <a:p>
            <a:pPr marL="195580" marR="187325" indent="92710">
              <a:lnSpc>
                <a:spcPct val="1000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6567" y="1449324"/>
            <a:ext cx="274320" cy="76200"/>
          </a:xfrm>
          <a:custGeom>
            <a:avLst/>
            <a:gdLst/>
            <a:ahLst/>
            <a:cxnLst/>
            <a:rect l="l" t="t" r="r" b="b"/>
            <a:pathLst>
              <a:path w="274319" h="76200">
                <a:moveTo>
                  <a:pt x="198119" y="0"/>
                </a:moveTo>
                <a:lnTo>
                  <a:pt x="198119" y="76200"/>
                </a:lnTo>
                <a:lnTo>
                  <a:pt x="261619" y="44450"/>
                </a:lnTo>
                <a:lnTo>
                  <a:pt x="210819" y="44450"/>
                </a:lnTo>
                <a:lnTo>
                  <a:pt x="210819" y="31750"/>
                </a:lnTo>
                <a:lnTo>
                  <a:pt x="261619" y="31750"/>
                </a:lnTo>
                <a:lnTo>
                  <a:pt x="198119" y="0"/>
                </a:lnTo>
                <a:close/>
              </a:path>
              <a:path w="274319" h="76200">
                <a:moveTo>
                  <a:pt x="19811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8119" y="44450"/>
                </a:lnTo>
                <a:lnTo>
                  <a:pt x="198119" y="31750"/>
                </a:lnTo>
                <a:close/>
              </a:path>
              <a:path w="274319" h="76200">
                <a:moveTo>
                  <a:pt x="261619" y="31750"/>
                </a:moveTo>
                <a:lnTo>
                  <a:pt x="210819" y="31750"/>
                </a:lnTo>
                <a:lnTo>
                  <a:pt x="210819" y="44450"/>
                </a:lnTo>
                <a:lnTo>
                  <a:pt x="261619" y="44450"/>
                </a:lnTo>
                <a:lnTo>
                  <a:pt x="274319" y="38100"/>
                </a:lnTo>
                <a:lnTo>
                  <a:pt x="26161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364991" y="1251203"/>
            <a:ext cx="1402080" cy="472440"/>
          </a:xfrm>
          <a:prstGeom prst="rect">
            <a:avLst/>
          </a:prstGeom>
          <a:solidFill>
            <a:srgbClr val="0095D5"/>
          </a:solidFill>
        </p:spPr>
        <p:txBody>
          <a:bodyPr vert="horz" wrap="square" lIns="0" tIns="12065" rIns="0" bIns="0" rtlCol="0">
            <a:spAutoFit/>
          </a:bodyPr>
          <a:lstStyle/>
          <a:p>
            <a:pPr marL="532130" marR="243204" indent="-280670">
              <a:lnSpc>
                <a:spcPct val="100000"/>
              </a:lnSpc>
              <a:spcBef>
                <a:spcPts val="95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5484" y="1251203"/>
            <a:ext cx="1320165" cy="472440"/>
          </a:xfrm>
          <a:prstGeom prst="rect">
            <a:avLst/>
          </a:prstGeom>
          <a:solidFill>
            <a:srgbClr val="0095D5"/>
          </a:solidFill>
        </p:spPr>
        <p:txBody>
          <a:bodyPr vert="horz" wrap="square" lIns="0" tIns="12065" rIns="0" bIns="0" rtlCol="0">
            <a:spAutoFit/>
          </a:bodyPr>
          <a:lstStyle/>
          <a:p>
            <a:pPr marL="444500" marR="281305" indent="-154305">
              <a:lnSpc>
                <a:spcPct val="100000"/>
              </a:lnSpc>
              <a:spcBef>
                <a:spcPts val="95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</a:t>
            </a:r>
            <a:r>
              <a:rPr sz="1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 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1968" y="1251203"/>
            <a:ext cx="1141730" cy="472440"/>
          </a:xfrm>
          <a:prstGeom prst="rect">
            <a:avLst/>
          </a:prstGeom>
          <a:solidFill>
            <a:srgbClr val="0095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935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3051" y="1438655"/>
            <a:ext cx="274320" cy="76200"/>
          </a:xfrm>
          <a:custGeom>
            <a:avLst/>
            <a:gdLst/>
            <a:ahLst/>
            <a:cxnLst/>
            <a:rect l="l" t="t" r="r" b="b"/>
            <a:pathLst>
              <a:path w="274320" h="76200">
                <a:moveTo>
                  <a:pt x="198120" y="0"/>
                </a:moveTo>
                <a:lnTo>
                  <a:pt x="198120" y="76200"/>
                </a:lnTo>
                <a:lnTo>
                  <a:pt x="261620" y="44450"/>
                </a:lnTo>
                <a:lnTo>
                  <a:pt x="210820" y="44450"/>
                </a:lnTo>
                <a:lnTo>
                  <a:pt x="210820" y="31750"/>
                </a:lnTo>
                <a:lnTo>
                  <a:pt x="261620" y="31750"/>
                </a:lnTo>
                <a:lnTo>
                  <a:pt x="198120" y="0"/>
                </a:lnTo>
                <a:close/>
              </a:path>
              <a:path w="274320" h="76200">
                <a:moveTo>
                  <a:pt x="19812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8120" y="44450"/>
                </a:lnTo>
                <a:lnTo>
                  <a:pt x="198120" y="31750"/>
                </a:lnTo>
                <a:close/>
              </a:path>
              <a:path w="274320" h="76200">
                <a:moveTo>
                  <a:pt x="261620" y="31750"/>
                </a:moveTo>
                <a:lnTo>
                  <a:pt x="210820" y="31750"/>
                </a:lnTo>
                <a:lnTo>
                  <a:pt x="210820" y="44450"/>
                </a:lnTo>
                <a:lnTo>
                  <a:pt x="261620" y="44450"/>
                </a:lnTo>
                <a:lnTo>
                  <a:pt x="274320" y="38100"/>
                </a:lnTo>
                <a:lnTo>
                  <a:pt x="26162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741164" y="1429511"/>
            <a:ext cx="274320" cy="76200"/>
          </a:xfrm>
          <a:custGeom>
            <a:avLst/>
            <a:gdLst/>
            <a:ahLst/>
            <a:cxnLst/>
            <a:rect l="l" t="t" r="r" b="b"/>
            <a:pathLst>
              <a:path w="274320" h="76200">
                <a:moveTo>
                  <a:pt x="198120" y="0"/>
                </a:moveTo>
                <a:lnTo>
                  <a:pt x="198120" y="76200"/>
                </a:lnTo>
                <a:lnTo>
                  <a:pt x="261620" y="44450"/>
                </a:lnTo>
                <a:lnTo>
                  <a:pt x="210820" y="44450"/>
                </a:lnTo>
                <a:lnTo>
                  <a:pt x="210820" y="31750"/>
                </a:lnTo>
                <a:lnTo>
                  <a:pt x="261620" y="31750"/>
                </a:lnTo>
                <a:lnTo>
                  <a:pt x="198120" y="0"/>
                </a:lnTo>
                <a:close/>
              </a:path>
              <a:path w="274320" h="76200">
                <a:moveTo>
                  <a:pt x="19812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8120" y="44450"/>
                </a:lnTo>
                <a:lnTo>
                  <a:pt x="198120" y="31750"/>
                </a:lnTo>
                <a:close/>
              </a:path>
              <a:path w="274320" h="76200">
                <a:moveTo>
                  <a:pt x="261620" y="31750"/>
                </a:moveTo>
                <a:lnTo>
                  <a:pt x="210820" y="31750"/>
                </a:lnTo>
                <a:lnTo>
                  <a:pt x="210820" y="44450"/>
                </a:lnTo>
                <a:lnTo>
                  <a:pt x="261620" y="44450"/>
                </a:lnTo>
                <a:lnTo>
                  <a:pt x="274320" y="38100"/>
                </a:lnTo>
                <a:lnTo>
                  <a:pt x="26162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327647" y="1418844"/>
            <a:ext cx="274320" cy="76200"/>
          </a:xfrm>
          <a:custGeom>
            <a:avLst/>
            <a:gdLst/>
            <a:ahLst/>
            <a:cxnLst/>
            <a:rect l="l" t="t" r="r" b="b"/>
            <a:pathLst>
              <a:path w="274320" h="76200">
                <a:moveTo>
                  <a:pt x="198120" y="0"/>
                </a:moveTo>
                <a:lnTo>
                  <a:pt x="198120" y="76200"/>
                </a:lnTo>
                <a:lnTo>
                  <a:pt x="261620" y="44450"/>
                </a:lnTo>
                <a:lnTo>
                  <a:pt x="210820" y="44450"/>
                </a:lnTo>
                <a:lnTo>
                  <a:pt x="210820" y="31750"/>
                </a:lnTo>
                <a:lnTo>
                  <a:pt x="261620" y="31750"/>
                </a:lnTo>
                <a:lnTo>
                  <a:pt x="198120" y="0"/>
                </a:lnTo>
                <a:close/>
              </a:path>
              <a:path w="274320" h="76200">
                <a:moveTo>
                  <a:pt x="19812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8120" y="44450"/>
                </a:lnTo>
                <a:lnTo>
                  <a:pt x="198120" y="31750"/>
                </a:lnTo>
                <a:close/>
              </a:path>
              <a:path w="274320" h="76200">
                <a:moveTo>
                  <a:pt x="261620" y="31750"/>
                </a:moveTo>
                <a:lnTo>
                  <a:pt x="210820" y="31750"/>
                </a:lnTo>
                <a:lnTo>
                  <a:pt x="210820" y="44450"/>
                </a:lnTo>
                <a:lnTo>
                  <a:pt x="261620" y="44450"/>
                </a:lnTo>
                <a:lnTo>
                  <a:pt x="274320" y="38100"/>
                </a:lnTo>
                <a:lnTo>
                  <a:pt x="26162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7987283" y="1251203"/>
            <a:ext cx="980440" cy="472440"/>
          </a:xfrm>
          <a:prstGeom prst="rect">
            <a:avLst/>
          </a:prstGeom>
          <a:solidFill>
            <a:srgbClr val="0095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93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3247" y="2458466"/>
            <a:ext cx="1681480" cy="274320"/>
          </a:xfrm>
          <a:custGeom>
            <a:avLst/>
            <a:gdLst/>
            <a:ahLst/>
            <a:cxnLst/>
            <a:rect l="l" t="t" r="r" b="b"/>
            <a:pathLst>
              <a:path w="1681480" h="274319">
                <a:moveTo>
                  <a:pt x="0" y="274319"/>
                </a:moveTo>
                <a:lnTo>
                  <a:pt x="1681352" y="274319"/>
                </a:lnTo>
                <a:lnTo>
                  <a:pt x="168135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114550" y="2458466"/>
            <a:ext cx="4114800" cy="274320"/>
          </a:xfrm>
          <a:custGeom>
            <a:avLst/>
            <a:gdLst/>
            <a:ahLst/>
            <a:cxnLst/>
            <a:rect l="l" t="t" r="r" b="b"/>
            <a:pathLst>
              <a:path w="4114800" h="274319">
                <a:moveTo>
                  <a:pt x="0" y="274319"/>
                </a:moveTo>
                <a:lnTo>
                  <a:pt x="4114800" y="274319"/>
                </a:lnTo>
                <a:lnTo>
                  <a:pt x="411480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33247" y="3189985"/>
            <a:ext cx="1681480" cy="274320"/>
          </a:xfrm>
          <a:custGeom>
            <a:avLst/>
            <a:gdLst/>
            <a:ahLst/>
            <a:cxnLst/>
            <a:rect l="l" t="t" r="r" b="b"/>
            <a:pathLst>
              <a:path w="1681480" h="274320">
                <a:moveTo>
                  <a:pt x="0" y="274319"/>
                </a:moveTo>
                <a:lnTo>
                  <a:pt x="1681352" y="274319"/>
                </a:lnTo>
                <a:lnTo>
                  <a:pt x="168135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114550" y="3189985"/>
            <a:ext cx="4114800" cy="274320"/>
          </a:xfrm>
          <a:custGeom>
            <a:avLst/>
            <a:gdLst/>
            <a:ahLst/>
            <a:cxnLst/>
            <a:rect l="l" t="t" r="r" b="b"/>
            <a:pathLst>
              <a:path w="4114800" h="274320">
                <a:moveTo>
                  <a:pt x="0" y="274319"/>
                </a:moveTo>
                <a:lnTo>
                  <a:pt x="4114800" y="274319"/>
                </a:lnTo>
                <a:lnTo>
                  <a:pt x="411480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3247" y="3738676"/>
            <a:ext cx="1681480" cy="274320"/>
          </a:xfrm>
          <a:custGeom>
            <a:avLst/>
            <a:gdLst/>
            <a:ahLst/>
            <a:cxnLst/>
            <a:rect l="l" t="t" r="r" b="b"/>
            <a:pathLst>
              <a:path w="1681480" h="274320">
                <a:moveTo>
                  <a:pt x="0" y="274319"/>
                </a:moveTo>
                <a:lnTo>
                  <a:pt x="1681352" y="274319"/>
                </a:lnTo>
                <a:lnTo>
                  <a:pt x="168135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114550" y="3738676"/>
            <a:ext cx="4114800" cy="274320"/>
          </a:xfrm>
          <a:custGeom>
            <a:avLst/>
            <a:gdLst/>
            <a:ahLst/>
            <a:cxnLst/>
            <a:rect l="l" t="t" r="r" b="b"/>
            <a:pathLst>
              <a:path w="4114800" h="274320">
                <a:moveTo>
                  <a:pt x="0" y="274319"/>
                </a:moveTo>
                <a:lnTo>
                  <a:pt x="4114800" y="274319"/>
                </a:lnTo>
                <a:lnTo>
                  <a:pt x="411480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3247" y="4012996"/>
            <a:ext cx="1681480" cy="274320"/>
          </a:xfrm>
          <a:custGeom>
            <a:avLst/>
            <a:gdLst/>
            <a:ahLst/>
            <a:cxnLst/>
            <a:rect l="l" t="t" r="r" b="b"/>
            <a:pathLst>
              <a:path w="1681480" h="274320">
                <a:moveTo>
                  <a:pt x="0" y="274319"/>
                </a:moveTo>
                <a:lnTo>
                  <a:pt x="1681352" y="274319"/>
                </a:lnTo>
                <a:lnTo>
                  <a:pt x="168135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114550" y="4012996"/>
            <a:ext cx="4114800" cy="274320"/>
          </a:xfrm>
          <a:custGeom>
            <a:avLst/>
            <a:gdLst/>
            <a:ahLst/>
            <a:cxnLst/>
            <a:rect l="l" t="t" r="r" b="b"/>
            <a:pathLst>
              <a:path w="4114800" h="274320">
                <a:moveTo>
                  <a:pt x="0" y="274319"/>
                </a:moveTo>
                <a:lnTo>
                  <a:pt x="4114800" y="274319"/>
                </a:lnTo>
                <a:lnTo>
                  <a:pt x="411480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26897" y="2147316"/>
          <a:ext cx="8425180" cy="2131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480"/>
                <a:gridCol w="4114800"/>
                <a:gridCol w="2628900"/>
              </a:tblGrid>
              <a:tr h="304800"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Plugin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0095D5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Developer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Compile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Compiles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code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pulled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GitHub</a:t>
                      </a:r>
                      <a:r>
                        <a:rPr sz="12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repo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NA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Developer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Review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Review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compiled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code 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check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whether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code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meets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organization’s</a:t>
                      </a:r>
                      <a:r>
                        <a:rPr sz="12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standard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PMD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(Programming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Mistake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Detector)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Test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Perform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2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case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JUnit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Metric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Check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Calculate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percentage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code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accessed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2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testing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Cobertura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QA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Prepare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packaged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code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deployed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2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machine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0" dirty="0">
                          <a:latin typeface="Arial"/>
                          <a:cs typeface="Arial"/>
                        </a:rPr>
                        <a:t>WAR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2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package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Deploy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Specify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path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deploy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application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NA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435342" y="4906771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977" y="61341"/>
            <a:ext cx="277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0" dirty="0">
                <a:latin typeface="Arial"/>
                <a:cs typeface="Arial"/>
              </a:rPr>
              <a:t>E-mail</a:t>
            </a:r>
            <a:r>
              <a:rPr sz="2800" b="1" spc="-190" dirty="0">
                <a:latin typeface="Arial"/>
                <a:cs typeface="Arial"/>
              </a:rPr>
              <a:t> </a:t>
            </a:r>
            <a:r>
              <a:rPr sz="2800" b="1" spc="-140" dirty="0">
                <a:latin typeface="Arial"/>
                <a:cs typeface="Arial"/>
              </a:rPr>
              <a:t>Notification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063" y="797432"/>
            <a:ext cx="2096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Arial"/>
                <a:cs typeface="Arial"/>
              </a:rPr>
              <a:t>Step </a:t>
            </a:r>
            <a:r>
              <a:rPr sz="1400" b="1" spc="-75" dirty="0">
                <a:latin typeface="Arial"/>
                <a:cs typeface="Arial"/>
              </a:rPr>
              <a:t>2: </a:t>
            </a:r>
            <a:r>
              <a:rPr sz="1400" spc="-60" dirty="0">
                <a:latin typeface="Arial"/>
                <a:cs typeface="Arial"/>
              </a:rPr>
              <a:t>Provide </a:t>
            </a:r>
            <a:r>
              <a:rPr sz="1400" spc="-165" dirty="0">
                <a:latin typeface="Arial"/>
                <a:cs typeface="Arial"/>
              </a:rPr>
              <a:t>SMTP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details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763" y="1185672"/>
            <a:ext cx="4419600" cy="2732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93191" y="1181100"/>
            <a:ext cx="4429125" cy="2741930"/>
          </a:xfrm>
          <a:custGeom>
            <a:avLst/>
            <a:gdLst/>
            <a:ahLst/>
            <a:cxnLst/>
            <a:rect l="l" t="t" r="r" b="b"/>
            <a:pathLst>
              <a:path w="4429125" h="2741929">
                <a:moveTo>
                  <a:pt x="0" y="2741676"/>
                </a:moveTo>
                <a:lnTo>
                  <a:pt x="4428744" y="2741676"/>
                </a:lnTo>
                <a:lnTo>
                  <a:pt x="4428744" y="0"/>
                </a:lnTo>
                <a:lnTo>
                  <a:pt x="0" y="0"/>
                </a:lnTo>
                <a:lnTo>
                  <a:pt x="0" y="274167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96073" y="133350"/>
            <a:ext cx="161582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977" y="61341"/>
            <a:ext cx="277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0" dirty="0">
                <a:latin typeface="Arial"/>
                <a:cs typeface="Arial"/>
              </a:rPr>
              <a:t>E-mail</a:t>
            </a:r>
            <a:r>
              <a:rPr sz="2800" b="1" spc="-190" dirty="0">
                <a:latin typeface="Arial"/>
                <a:cs typeface="Arial"/>
              </a:rPr>
              <a:t> </a:t>
            </a:r>
            <a:r>
              <a:rPr sz="2800" b="1" spc="-140" dirty="0">
                <a:latin typeface="Arial"/>
                <a:cs typeface="Arial"/>
              </a:rPr>
              <a:t>Notification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063" y="797432"/>
            <a:ext cx="78543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Arial"/>
                <a:cs typeface="Arial"/>
              </a:rPr>
              <a:t>Step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3: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Enter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email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addresses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team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members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notify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about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build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status.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Jenkins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will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send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an  </a:t>
            </a:r>
            <a:r>
              <a:rPr sz="1400" spc="-45" dirty="0">
                <a:latin typeface="Arial"/>
                <a:cs typeface="Arial"/>
              </a:rPr>
              <a:t>email </a:t>
            </a:r>
            <a:r>
              <a:rPr sz="1400" spc="-110" dirty="0">
                <a:latin typeface="Arial"/>
                <a:cs typeface="Arial"/>
              </a:rPr>
              <a:t>message </a:t>
            </a: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-50" dirty="0">
                <a:latin typeface="Arial"/>
                <a:cs typeface="Arial"/>
              </a:rPr>
              <a:t>those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users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763" y="1392936"/>
            <a:ext cx="6022848" cy="1674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93191" y="1388363"/>
            <a:ext cx="6032500" cy="1684020"/>
          </a:xfrm>
          <a:custGeom>
            <a:avLst/>
            <a:gdLst/>
            <a:ahLst/>
            <a:cxnLst/>
            <a:rect l="l" t="t" r="r" b="b"/>
            <a:pathLst>
              <a:path w="6032500" h="1684020">
                <a:moveTo>
                  <a:pt x="0" y="1684020"/>
                </a:moveTo>
                <a:lnTo>
                  <a:pt x="6031992" y="1684020"/>
                </a:lnTo>
                <a:lnTo>
                  <a:pt x="6031992" y="0"/>
                </a:lnTo>
                <a:lnTo>
                  <a:pt x="0" y="0"/>
                </a:lnTo>
                <a:lnTo>
                  <a:pt x="0" y="168402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434833" y="4907076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96073" y="133350"/>
            <a:ext cx="161582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623" y="365835"/>
            <a:ext cx="8750807" cy="3971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6200" y="643965"/>
            <a:ext cx="446656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4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3541" y="4845253"/>
            <a:ext cx="803251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690484" algn="l"/>
              </a:tabLst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67	Course</a:t>
            </a:r>
            <a:r>
              <a:rPr sz="12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Url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1936074"/>
            <a:ext cx="2844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/>
              <a:t>Thank You</a:t>
            </a:r>
            <a:endParaRPr lang="en-US" sz="4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3111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/>
              <a:t>Configuring</a:t>
            </a:r>
            <a:r>
              <a:rPr sz="2800" spc="-160" dirty="0"/>
              <a:t> </a:t>
            </a:r>
            <a:r>
              <a:rPr sz="2800" spc="-180" dirty="0"/>
              <a:t>pom.xml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2560701" y="797432"/>
            <a:ext cx="6537959" cy="76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10" dirty="0">
                <a:latin typeface="Arial"/>
                <a:cs typeface="Arial"/>
              </a:rPr>
              <a:t>To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run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build,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you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need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specify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its</a:t>
            </a:r>
            <a:r>
              <a:rPr sz="1400" spc="-65" dirty="0">
                <a:latin typeface="Arial"/>
                <a:cs typeface="Arial"/>
              </a:rPr>
              <a:t> goal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pom.xml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file,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present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GitHub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Repo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Let’s </a:t>
            </a:r>
            <a:r>
              <a:rPr sz="1400" spc="-90" dirty="0">
                <a:latin typeface="Arial"/>
                <a:cs typeface="Arial"/>
              </a:rPr>
              <a:t>check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pom.xml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file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build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jobs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our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project: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8767" y="1876044"/>
            <a:ext cx="332257" cy="333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 marR="507365">
              <a:lnSpc>
                <a:spcPts val="2340"/>
              </a:lnSpc>
              <a:spcBef>
                <a:spcPts val="185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74976" y="1685531"/>
            <a:ext cx="3401567" cy="1018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572511" y="1760220"/>
            <a:ext cx="3211067" cy="873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595372" y="2357627"/>
            <a:ext cx="1656714" cy="129539"/>
          </a:xfrm>
          <a:custGeom>
            <a:avLst/>
            <a:gdLst/>
            <a:ahLst/>
            <a:cxnLst/>
            <a:rect l="l" t="t" r="r" b="b"/>
            <a:pathLst>
              <a:path w="1656714" h="129539">
                <a:moveTo>
                  <a:pt x="0" y="129539"/>
                </a:moveTo>
                <a:lnTo>
                  <a:pt x="1656588" y="129539"/>
                </a:lnTo>
                <a:lnTo>
                  <a:pt x="1656588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251959" y="2385060"/>
            <a:ext cx="1737360" cy="76200"/>
          </a:xfrm>
          <a:custGeom>
            <a:avLst/>
            <a:gdLst/>
            <a:ahLst/>
            <a:cxnLst/>
            <a:rect l="l" t="t" r="r" b="b"/>
            <a:pathLst>
              <a:path w="1737360" h="76200">
                <a:moveTo>
                  <a:pt x="1661160" y="0"/>
                </a:moveTo>
                <a:lnTo>
                  <a:pt x="1661160" y="76200"/>
                </a:lnTo>
                <a:lnTo>
                  <a:pt x="1724660" y="44450"/>
                </a:lnTo>
                <a:lnTo>
                  <a:pt x="1673860" y="44450"/>
                </a:lnTo>
                <a:lnTo>
                  <a:pt x="1673860" y="31750"/>
                </a:lnTo>
                <a:lnTo>
                  <a:pt x="1724660" y="31750"/>
                </a:lnTo>
                <a:lnTo>
                  <a:pt x="1661160" y="0"/>
                </a:lnTo>
                <a:close/>
              </a:path>
              <a:path w="1737360" h="76200">
                <a:moveTo>
                  <a:pt x="166116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661160" y="44450"/>
                </a:lnTo>
                <a:lnTo>
                  <a:pt x="1661160" y="31750"/>
                </a:lnTo>
                <a:close/>
              </a:path>
              <a:path w="1737360" h="76200">
                <a:moveTo>
                  <a:pt x="1724660" y="31750"/>
                </a:moveTo>
                <a:lnTo>
                  <a:pt x="1673860" y="31750"/>
                </a:lnTo>
                <a:lnTo>
                  <a:pt x="1673860" y="44450"/>
                </a:lnTo>
                <a:lnTo>
                  <a:pt x="1724660" y="44450"/>
                </a:lnTo>
                <a:lnTo>
                  <a:pt x="1737360" y="38100"/>
                </a:lnTo>
                <a:lnTo>
                  <a:pt x="172466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007608" y="2240279"/>
            <a:ext cx="2240280" cy="401320"/>
          </a:xfrm>
          <a:prstGeom prst="rect">
            <a:avLst/>
          </a:prstGeom>
          <a:ln w="12192">
            <a:solidFill>
              <a:srgbClr val="006FC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 marR="146050">
              <a:lnSpc>
                <a:spcPct val="100000"/>
              </a:lnSpc>
              <a:spcBef>
                <a:spcPts val="305"/>
              </a:spcBef>
            </a:pPr>
            <a:r>
              <a:rPr sz="1000" spc="-80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word </a:t>
            </a:r>
            <a:r>
              <a:rPr sz="1000" spc="-45" dirty="0">
                <a:latin typeface="Arial"/>
                <a:cs typeface="Arial"/>
              </a:rPr>
              <a:t>specified </a:t>
            </a:r>
            <a:r>
              <a:rPr sz="1000" spc="-15" dirty="0">
                <a:latin typeface="Arial"/>
                <a:cs typeface="Arial"/>
              </a:rPr>
              <a:t>in the </a:t>
            </a:r>
            <a:r>
              <a:rPr sz="1000" spc="-75" dirty="0">
                <a:latin typeface="Arial"/>
                <a:cs typeface="Arial"/>
              </a:rPr>
              <a:t>&lt;scope&gt;  </a:t>
            </a:r>
            <a:r>
              <a:rPr sz="1000" spc="-40" dirty="0">
                <a:latin typeface="Arial"/>
                <a:cs typeface="Arial"/>
              </a:rPr>
              <a:t>section </a:t>
            </a:r>
            <a:r>
              <a:rPr sz="1000" spc="-45" dirty="0">
                <a:latin typeface="Arial"/>
                <a:cs typeface="Arial"/>
              </a:rPr>
              <a:t>should </a:t>
            </a:r>
            <a:r>
              <a:rPr sz="1000" spc="-40" dirty="0">
                <a:latin typeface="Arial"/>
                <a:cs typeface="Arial"/>
              </a:rPr>
              <a:t>match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job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goal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5342" y="4906771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0111" y="667512"/>
            <a:ext cx="6720840" cy="4076700"/>
          </a:xfrm>
          <a:custGeom>
            <a:avLst/>
            <a:gdLst/>
            <a:ahLst/>
            <a:cxnLst/>
            <a:rect l="l" t="t" r="r" b="b"/>
            <a:pathLst>
              <a:path w="6720840" h="4076700">
                <a:moveTo>
                  <a:pt x="0" y="4076700"/>
                </a:moveTo>
                <a:lnTo>
                  <a:pt x="6720840" y="4076700"/>
                </a:lnTo>
                <a:lnTo>
                  <a:pt x="672084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8555"/>
            <a:ext cx="9141460" cy="0"/>
          </a:xfrm>
          <a:custGeom>
            <a:avLst/>
            <a:gdLst/>
            <a:ahLst/>
            <a:cxnLst/>
            <a:rect l="l" t="t" r="r" b="b"/>
            <a:pathLst>
              <a:path w="9141460">
                <a:moveTo>
                  <a:pt x="0" y="0"/>
                </a:moveTo>
                <a:lnTo>
                  <a:pt x="9140952" y="0"/>
                </a:lnTo>
              </a:path>
            </a:pathLst>
          </a:custGeom>
          <a:ln w="57911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744211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399286"/>
                </a:moveTo>
                <a:lnTo>
                  <a:pt x="9144000" y="0"/>
                </a:lnTo>
                <a:lnTo>
                  <a:pt x="0" y="0"/>
                </a:lnTo>
                <a:lnTo>
                  <a:pt x="0" y="399286"/>
                </a:lnTo>
                <a:lnTo>
                  <a:pt x="9144000" y="399286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039611" y="1901951"/>
            <a:ext cx="2721864" cy="1601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131052" y="1981200"/>
            <a:ext cx="2543555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658356" y="3006851"/>
            <a:ext cx="1280160" cy="129539"/>
          </a:xfrm>
          <a:custGeom>
            <a:avLst/>
            <a:gdLst/>
            <a:ahLst/>
            <a:cxnLst/>
            <a:rect l="l" t="t" r="r" b="b"/>
            <a:pathLst>
              <a:path w="1280159" h="129539">
                <a:moveTo>
                  <a:pt x="0" y="129539"/>
                </a:moveTo>
                <a:lnTo>
                  <a:pt x="1280159" y="129539"/>
                </a:lnTo>
                <a:lnTo>
                  <a:pt x="1280159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00113" y="1729485"/>
            <a:ext cx="797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latin typeface="Arial"/>
                <a:cs typeface="Arial"/>
              </a:rPr>
              <a:t>QA </a:t>
            </a:r>
            <a:r>
              <a:rPr sz="1200" spc="-15" dirty="0">
                <a:latin typeface="Arial"/>
                <a:cs typeface="Arial"/>
              </a:rPr>
              <a:t>Unit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Test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3111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/>
              <a:t>Configuring</a:t>
            </a:r>
            <a:r>
              <a:rPr sz="2800" spc="-160" dirty="0"/>
              <a:t> </a:t>
            </a:r>
            <a:r>
              <a:rPr sz="2800" spc="-180" dirty="0"/>
              <a:t>pom.xml</a:t>
            </a:r>
            <a:endParaRPr sz="2800" dirty="0"/>
          </a:p>
        </p:txBody>
      </p:sp>
      <p:sp>
        <p:nvSpPr>
          <p:cNvPr id="11" name="object 11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8767" y="2173223"/>
            <a:ext cx="332257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8767" y="2470378"/>
            <a:ext cx="332257" cy="3322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 marR="507365">
              <a:lnSpc>
                <a:spcPts val="2340"/>
              </a:lnSpc>
              <a:spcBef>
                <a:spcPts val="185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99004" y="859536"/>
            <a:ext cx="3467100" cy="2252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796539" y="946403"/>
            <a:ext cx="3276600" cy="20833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2796539" y="3563111"/>
            <a:ext cx="3276600" cy="707390"/>
          </a:xfrm>
          <a:prstGeom prst="rect">
            <a:avLst/>
          </a:prstGeom>
          <a:solidFill>
            <a:srgbClr val="FFFFFF">
              <a:alpha val="41175"/>
            </a:srgbClr>
          </a:solidFill>
          <a:ln w="12192">
            <a:solidFill>
              <a:srgbClr val="006FC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85090" algn="just">
              <a:lnSpc>
                <a:spcPct val="100000"/>
              </a:lnSpc>
              <a:spcBef>
                <a:spcPts val="300"/>
              </a:spcBef>
            </a:pPr>
            <a:r>
              <a:rPr sz="1000" spc="-60" dirty="0">
                <a:latin typeface="Arial"/>
                <a:cs typeface="Arial"/>
              </a:rPr>
              <a:t>For </a:t>
            </a:r>
            <a:r>
              <a:rPr sz="1000" spc="-45" dirty="0">
                <a:latin typeface="Arial"/>
                <a:cs typeface="Arial"/>
              </a:rPr>
              <a:t>Developer </a:t>
            </a:r>
            <a:r>
              <a:rPr sz="1000" spc="-85" dirty="0">
                <a:latin typeface="Arial"/>
                <a:cs typeface="Arial"/>
              </a:rPr>
              <a:t>Code </a:t>
            </a:r>
            <a:r>
              <a:rPr sz="1000" spc="-60" dirty="0">
                <a:latin typeface="Arial"/>
                <a:cs typeface="Arial"/>
              </a:rPr>
              <a:t>Review, </a:t>
            </a:r>
            <a:r>
              <a:rPr sz="1000" spc="-40" dirty="0">
                <a:latin typeface="Arial"/>
                <a:cs typeface="Arial"/>
              </a:rPr>
              <a:t>we </a:t>
            </a:r>
            <a:r>
              <a:rPr sz="1000" spc="-75" dirty="0">
                <a:latin typeface="Arial"/>
                <a:cs typeface="Arial"/>
              </a:rPr>
              <a:t>use </a:t>
            </a:r>
            <a:r>
              <a:rPr sz="1000" spc="-85" dirty="0">
                <a:latin typeface="Arial"/>
                <a:cs typeface="Arial"/>
              </a:rPr>
              <a:t>PMD </a:t>
            </a:r>
            <a:r>
              <a:rPr sz="1000" spc="-50" dirty="0">
                <a:latin typeface="Arial"/>
                <a:cs typeface="Arial"/>
              </a:rPr>
              <a:t>(Programming  </a:t>
            </a:r>
            <a:r>
              <a:rPr sz="1000" spc="-35" dirty="0">
                <a:latin typeface="Arial"/>
                <a:cs typeface="Arial"/>
              </a:rPr>
              <a:t>Mistake </a:t>
            </a:r>
            <a:r>
              <a:rPr sz="1000" spc="-30" dirty="0">
                <a:latin typeface="Arial"/>
                <a:cs typeface="Arial"/>
              </a:rPr>
              <a:t>Detector) plugin. </a:t>
            </a:r>
            <a:r>
              <a:rPr sz="1000" spc="-90" dirty="0">
                <a:latin typeface="Arial"/>
                <a:cs typeface="Arial"/>
              </a:rPr>
              <a:t>PMD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6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inbuilt </a:t>
            </a:r>
            <a:r>
              <a:rPr sz="1000" spc="-35" dirty="0">
                <a:latin typeface="Arial"/>
                <a:cs typeface="Arial"/>
              </a:rPr>
              <a:t>plugin </a:t>
            </a:r>
            <a:r>
              <a:rPr sz="1000" spc="-30" dirty="0">
                <a:latin typeface="Arial"/>
                <a:cs typeface="Arial"/>
              </a:rPr>
              <a:t>in  </a:t>
            </a:r>
            <a:r>
              <a:rPr sz="1000" spc="-65" dirty="0">
                <a:latin typeface="Arial"/>
                <a:cs typeface="Arial"/>
              </a:rPr>
              <a:t>Jenkins. </a:t>
            </a:r>
            <a:r>
              <a:rPr sz="1000" spc="-70" dirty="0">
                <a:latin typeface="Arial"/>
                <a:cs typeface="Arial"/>
              </a:rPr>
              <a:t>Hence </a:t>
            </a:r>
            <a:r>
              <a:rPr sz="1000" spc="-40" dirty="0">
                <a:latin typeface="Arial"/>
                <a:cs typeface="Arial"/>
              </a:rPr>
              <a:t>we </a:t>
            </a:r>
            <a:r>
              <a:rPr sz="1000" spc="-35" dirty="0">
                <a:latin typeface="Arial"/>
                <a:cs typeface="Arial"/>
              </a:rPr>
              <a:t>do </a:t>
            </a:r>
            <a:r>
              <a:rPr sz="1000" spc="-5" dirty="0">
                <a:latin typeface="Arial"/>
                <a:cs typeface="Arial"/>
              </a:rPr>
              <a:t>not </a:t>
            </a:r>
            <a:r>
              <a:rPr sz="1000" spc="-50" dirty="0">
                <a:latin typeface="Arial"/>
                <a:cs typeface="Arial"/>
              </a:rPr>
              <a:t>specify </a:t>
            </a:r>
            <a:r>
              <a:rPr sz="1000" spc="-20" dirty="0">
                <a:latin typeface="Arial"/>
                <a:cs typeface="Arial"/>
              </a:rPr>
              <a:t>its </a:t>
            </a:r>
            <a:r>
              <a:rPr sz="1000" spc="-60" dirty="0">
                <a:latin typeface="Arial"/>
                <a:cs typeface="Arial"/>
              </a:rPr>
              <a:t>scope, </a:t>
            </a:r>
            <a:r>
              <a:rPr sz="1000" spc="-40" dirty="0">
                <a:latin typeface="Arial"/>
                <a:cs typeface="Arial"/>
              </a:rPr>
              <a:t>instead </a:t>
            </a:r>
            <a:r>
              <a:rPr sz="1000" spc="-45" dirty="0">
                <a:latin typeface="Arial"/>
                <a:cs typeface="Arial"/>
              </a:rPr>
              <a:t>we  </a:t>
            </a:r>
            <a:r>
              <a:rPr sz="1000" spc="-30" dirty="0">
                <a:latin typeface="Arial"/>
                <a:cs typeface="Arial"/>
              </a:rPr>
              <a:t>provide </a:t>
            </a:r>
            <a:r>
              <a:rPr sz="1000" spc="-20" dirty="0">
                <a:latin typeface="Arial"/>
                <a:cs typeface="Arial"/>
              </a:rPr>
              <a:t>its </a:t>
            </a:r>
            <a:r>
              <a:rPr sz="1000" spc="-25" dirty="0">
                <a:latin typeface="Arial"/>
                <a:cs typeface="Arial"/>
              </a:rPr>
              <a:t>configuration</a:t>
            </a:r>
            <a:r>
              <a:rPr sz="1000" spc="-12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details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0586" y="693546"/>
            <a:ext cx="1491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Arial"/>
                <a:cs typeface="Arial"/>
              </a:rPr>
              <a:t>Developer </a:t>
            </a:r>
            <a:r>
              <a:rPr sz="1200" spc="-95" dirty="0">
                <a:latin typeface="Arial"/>
                <a:cs typeface="Arial"/>
              </a:rPr>
              <a:t>Code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Review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15767" y="3003804"/>
            <a:ext cx="3378707" cy="4983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796539" y="3029711"/>
            <a:ext cx="3276600" cy="3962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6283452" y="3563111"/>
            <a:ext cx="2239010" cy="399415"/>
          </a:xfrm>
          <a:prstGeom prst="rect">
            <a:avLst/>
          </a:prstGeom>
          <a:ln w="12192">
            <a:solidFill>
              <a:srgbClr val="006FC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145415">
              <a:lnSpc>
                <a:spcPct val="100000"/>
              </a:lnSpc>
              <a:spcBef>
                <a:spcPts val="300"/>
              </a:spcBef>
            </a:pPr>
            <a:r>
              <a:rPr sz="1000" spc="-80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word </a:t>
            </a:r>
            <a:r>
              <a:rPr sz="1000" spc="-45" dirty="0">
                <a:latin typeface="Arial"/>
                <a:cs typeface="Arial"/>
              </a:rPr>
              <a:t>specified </a:t>
            </a:r>
            <a:r>
              <a:rPr sz="1000" spc="-15" dirty="0">
                <a:latin typeface="Arial"/>
                <a:cs typeface="Arial"/>
              </a:rPr>
              <a:t>in the </a:t>
            </a:r>
            <a:r>
              <a:rPr sz="1000" spc="-75" dirty="0">
                <a:latin typeface="Arial"/>
                <a:cs typeface="Arial"/>
              </a:rPr>
              <a:t>&lt;scope&gt;  </a:t>
            </a:r>
            <a:r>
              <a:rPr sz="1000" spc="-40" dirty="0">
                <a:latin typeface="Arial"/>
                <a:cs typeface="Arial"/>
              </a:rPr>
              <a:t>section </a:t>
            </a:r>
            <a:r>
              <a:rPr sz="1000" spc="-45" dirty="0">
                <a:latin typeface="Arial"/>
                <a:cs typeface="Arial"/>
              </a:rPr>
              <a:t>should </a:t>
            </a:r>
            <a:r>
              <a:rPr sz="1000" spc="-40" dirty="0">
                <a:latin typeface="Arial"/>
                <a:cs typeface="Arial"/>
              </a:rPr>
              <a:t>match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job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goal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35342" y="4906771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13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3111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/>
              <a:t>Configuring</a:t>
            </a:r>
            <a:r>
              <a:rPr sz="2800" spc="-160" dirty="0"/>
              <a:t> </a:t>
            </a:r>
            <a:r>
              <a:rPr sz="2800" spc="-180" dirty="0"/>
              <a:t>pom.xml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0" y="669036"/>
            <a:ext cx="2420620" cy="4076700"/>
          </a:xfrm>
          <a:custGeom>
            <a:avLst/>
            <a:gdLst/>
            <a:ahLst/>
            <a:cxnLst/>
            <a:rect l="l" t="t" r="r" b="b"/>
            <a:pathLst>
              <a:path w="2420620" h="4076700">
                <a:moveTo>
                  <a:pt x="0" y="4076700"/>
                </a:moveTo>
                <a:lnTo>
                  <a:pt x="2420112" y="4076700"/>
                </a:lnTo>
                <a:lnTo>
                  <a:pt x="242011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17931" y="1981200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3923" y="1981200"/>
            <a:ext cx="126491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3923" y="2278379"/>
            <a:ext cx="126491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3923" y="2575560"/>
            <a:ext cx="126491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8767" y="2767558"/>
            <a:ext cx="332257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3923" y="2872739"/>
            <a:ext cx="126491" cy="126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8767" y="3075432"/>
            <a:ext cx="333756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3923" y="3180588"/>
            <a:ext cx="128016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81101" y="1829348"/>
            <a:ext cx="1739264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Compile 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 dirty="0">
              <a:latin typeface="Arial"/>
              <a:cs typeface="Arial"/>
            </a:endParaRPr>
          </a:p>
          <a:p>
            <a:pPr marL="12700" marR="507365">
              <a:lnSpc>
                <a:spcPts val="2340"/>
              </a:lnSpc>
              <a:spcBef>
                <a:spcPts val="185"/>
              </a:spcBef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Check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QA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6800" y="773048"/>
            <a:ext cx="1067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latin typeface="Arial"/>
                <a:cs typeface="Arial"/>
              </a:rPr>
              <a:t>QA </a:t>
            </a:r>
            <a:r>
              <a:rPr sz="1200" spc="-10" dirty="0">
                <a:latin typeface="Arial"/>
                <a:cs typeface="Arial"/>
              </a:rPr>
              <a:t>Metric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Check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12492" y="938783"/>
            <a:ext cx="3464052" cy="2231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510027" y="1025652"/>
            <a:ext cx="3273552" cy="2061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467355" y="3244595"/>
            <a:ext cx="3357879" cy="553720"/>
          </a:xfrm>
          <a:prstGeom prst="rect">
            <a:avLst/>
          </a:prstGeom>
          <a:solidFill>
            <a:srgbClr val="FFFFFF">
              <a:alpha val="41175"/>
            </a:srgbClr>
          </a:solidFill>
          <a:ln w="12192">
            <a:solidFill>
              <a:srgbClr val="006FC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 marR="81915" algn="just">
              <a:lnSpc>
                <a:spcPct val="100000"/>
              </a:lnSpc>
              <a:spcBef>
                <a:spcPts val="300"/>
              </a:spcBef>
            </a:pPr>
            <a:r>
              <a:rPr sz="1000" spc="-60" dirty="0">
                <a:latin typeface="Arial"/>
                <a:cs typeface="Arial"/>
              </a:rPr>
              <a:t>For </a:t>
            </a:r>
            <a:r>
              <a:rPr sz="1000" spc="-100" dirty="0">
                <a:latin typeface="Arial"/>
                <a:cs typeface="Arial"/>
              </a:rPr>
              <a:t>QA </a:t>
            </a:r>
            <a:r>
              <a:rPr sz="1000" spc="-10" dirty="0">
                <a:latin typeface="Arial"/>
                <a:cs typeface="Arial"/>
              </a:rPr>
              <a:t>Metric </a:t>
            </a:r>
            <a:r>
              <a:rPr sz="1000" spc="-75" dirty="0">
                <a:latin typeface="Arial"/>
                <a:cs typeface="Arial"/>
              </a:rPr>
              <a:t>Check, </a:t>
            </a:r>
            <a:r>
              <a:rPr sz="1000" spc="-35" dirty="0">
                <a:latin typeface="Arial"/>
                <a:cs typeface="Arial"/>
              </a:rPr>
              <a:t>we </a:t>
            </a:r>
            <a:r>
              <a:rPr sz="1000" spc="-45" dirty="0">
                <a:latin typeface="Arial"/>
                <a:cs typeface="Arial"/>
              </a:rPr>
              <a:t>are </a:t>
            </a:r>
            <a:r>
              <a:rPr sz="1000" spc="-55" dirty="0">
                <a:latin typeface="Arial"/>
                <a:cs typeface="Arial"/>
              </a:rPr>
              <a:t>using </a:t>
            </a:r>
            <a:r>
              <a:rPr sz="1000" spc="-40" dirty="0">
                <a:latin typeface="Arial"/>
                <a:cs typeface="Arial"/>
              </a:rPr>
              <a:t>Cobertura </a:t>
            </a:r>
            <a:r>
              <a:rPr sz="1000" spc="-30" dirty="0">
                <a:latin typeface="Arial"/>
                <a:cs typeface="Arial"/>
              </a:rPr>
              <a:t>plugin.  </a:t>
            </a:r>
            <a:r>
              <a:rPr sz="1000" spc="-40" dirty="0">
                <a:latin typeface="Arial"/>
                <a:cs typeface="Arial"/>
              </a:rPr>
              <a:t>Cobertura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6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inbuilt </a:t>
            </a:r>
            <a:r>
              <a:rPr sz="1000" spc="-35" dirty="0">
                <a:latin typeface="Arial"/>
                <a:cs typeface="Arial"/>
              </a:rPr>
              <a:t>plugin </a:t>
            </a:r>
            <a:r>
              <a:rPr sz="1000" spc="-20" dirty="0">
                <a:latin typeface="Arial"/>
                <a:cs typeface="Arial"/>
              </a:rPr>
              <a:t>in </a:t>
            </a:r>
            <a:r>
              <a:rPr sz="1000" spc="-65" dirty="0">
                <a:latin typeface="Arial"/>
                <a:cs typeface="Arial"/>
              </a:rPr>
              <a:t>Jenkins. </a:t>
            </a:r>
            <a:r>
              <a:rPr sz="1000" spc="-70" dirty="0">
                <a:latin typeface="Arial"/>
                <a:cs typeface="Arial"/>
              </a:rPr>
              <a:t>Hence </a:t>
            </a:r>
            <a:r>
              <a:rPr sz="1000" spc="-40" dirty="0">
                <a:latin typeface="Arial"/>
                <a:cs typeface="Arial"/>
              </a:rPr>
              <a:t>we </a:t>
            </a:r>
            <a:r>
              <a:rPr sz="1000" spc="-35" dirty="0">
                <a:latin typeface="Arial"/>
                <a:cs typeface="Arial"/>
              </a:rPr>
              <a:t>do </a:t>
            </a:r>
            <a:r>
              <a:rPr sz="1000" spc="-10" dirty="0">
                <a:latin typeface="Arial"/>
                <a:cs typeface="Arial"/>
              </a:rPr>
              <a:t>not  </a:t>
            </a:r>
            <a:r>
              <a:rPr sz="1000" spc="-50" dirty="0">
                <a:latin typeface="Arial"/>
                <a:cs typeface="Arial"/>
              </a:rPr>
              <a:t>specify </a:t>
            </a:r>
            <a:r>
              <a:rPr sz="1000" spc="-20" dirty="0">
                <a:latin typeface="Arial"/>
                <a:cs typeface="Arial"/>
              </a:rPr>
              <a:t>its </a:t>
            </a:r>
            <a:r>
              <a:rPr sz="1000" spc="-60" dirty="0">
                <a:latin typeface="Arial"/>
                <a:cs typeface="Arial"/>
              </a:rPr>
              <a:t>scope, </a:t>
            </a:r>
            <a:r>
              <a:rPr sz="1000" spc="-40" dirty="0">
                <a:latin typeface="Arial"/>
                <a:cs typeface="Arial"/>
              </a:rPr>
              <a:t>instead we </a:t>
            </a:r>
            <a:r>
              <a:rPr sz="1000" spc="-30" dirty="0">
                <a:latin typeface="Arial"/>
                <a:cs typeface="Arial"/>
              </a:rPr>
              <a:t>provide </a:t>
            </a:r>
            <a:r>
              <a:rPr sz="1000" spc="-20" dirty="0">
                <a:latin typeface="Arial"/>
                <a:cs typeface="Arial"/>
              </a:rPr>
              <a:t>its </a:t>
            </a:r>
            <a:r>
              <a:rPr sz="1000" spc="-25" dirty="0">
                <a:latin typeface="Arial"/>
                <a:cs typeface="Arial"/>
              </a:rPr>
              <a:t>configuration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details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62828" y="1441691"/>
            <a:ext cx="3233928" cy="12253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958840" y="1517903"/>
            <a:ext cx="3046475" cy="1077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7102220" y="1265935"/>
            <a:ext cx="750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latin typeface="Arial"/>
                <a:cs typeface="Arial"/>
              </a:rPr>
              <a:t>QA</a:t>
            </a:r>
            <a:r>
              <a:rPr sz="1200" spc="-110" dirty="0">
                <a:latin typeface="Arial"/>
                <a:cs typeface="Arial"/>
              </a:rPr>
              <a:t> Package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5342" y="4906771"/>
            <a:ext cx="15690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50" dirty="0" smtClean="0">
                <a:solidFill>
                  <a:srgbClr val="FFFFFF"/>
                </a:solidFill>
                <a:latin typeface="Arial"/>
                <a:cs typeface="Arial"/>
                <a:hlinkClick r:id="rId11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58840" y="3244595"/>
            <a:ext cx="3046730" cy="553720"/>
          </a:xfrm>
          <a:prstGeom prst="rect">
            <a:avLst/>
          </a:prstGeom>
          <a:ln w="12192">
            <a:solidFill>
              <a:srgbClr val="006FC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 marR="81915" algn="just">
              <a:lnSpc>
                <a:spcPct val="100000"/>
              </a:lnSpc>
              <a:spcBef>
                <a:spcPts val="300"/>
              </a:spcBef>
            </a:pPr>
            <a:r>
              <a:rPr sz="1000" spc="-60" dirty="0">
                <a:latin typeface="Arial"/>
                <a:cs typeface="Arial"/>
              </a:rPr>
              <a:t>For </a:t>
            </a:r>
            <a:r>
              <a:rPr sz="1000" spc="-100" dirty="0">
                <a:latin typeface="Arial"/>
                <a:cs typeface="Arial"/>
              </a:rPr>
              <a:t>QA </a:t>
            </a:r>
            <a:r>
              <a:rPr sz="1000" spc="-80" dirty="0">
                <a:latin typeface="Arial"/>
                <a:cs typeface="Arial"/>
              </a:rPr>
              <a:t>Package, </a:t>
            </a:r>
            <a:r>
              <a:rPr sz="1000" spc="-55" dirty="0">
                <a:latin typeface="Arial"/>
                <a:cs typeface="Arial"/>
              </a:rPr>
              <a:t>maven </a:t>
            </a:r>
            <a:r>
              <a:rPr sz="1000" spc="-50" dirty="0">
                <a:latin typeface="Arial"/>
                <a:cs typeface="Arial"/>
              </a:rPr>
              <a:t>sure </a:t>
            </a:r>
            <a:r>
              <a:rPr sz="1000" spc="-5" dirty="0">
                <a:latin typeface="Arial"/>
                <a:cs typeface="Arial"/>
              </a:rPr>
              <a:t>fire </a:t>
            </a:r>
            <a:r>
              <a:rPr sz="1000" spc="-30" dirty="0">
                <a:latin typeface="Arial"/>
                <a:cs typeface="Arial"/>
              </a:rPr>
              <a:t>plugin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45" dirty="0">
                <a:latin typeface="Arial"/>
                <a:cs typeface="Arial"/>
              </a:rPr>
              <a:t>responsible 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60" dirty="0">
                <a:latin typeface="Arial"/>
                <a:cs typeface="Arial"/>
              </a:rPr>
              <a:t>packaging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25" dirty="0">
                <a:latin typeface="Arial"/>
                <a:cs typeface="Arial"/>
              </a:rPr>
              <a:t>latest </a:t>
            </a:r>
            <a:r>
              <a:rPr sz="1000" spc="-20" dirty="0">
                <a:latin typeface="Arial"/>
                <a:cs typeface="Arial"/>
              </a:rPr>
              <a:t>build </a:t>
            </a:r>
            <a:r>
              <a:rPr sz="1000" dirty="0">
                <a:latin typeface="Arial"/>
                <a:cs typeface="Arial"/>
              </a:rPr>
              <a:t>that </a:t>
            </a:r>
            <a:r>
              <a:rPr sz="1000" spc="-65" dirty="0">
                <a:latin typeface="Arial"/>
                <a:cs typeface="Arial"/>
              </a:rPr>
              <a:t>can </a:t>
            </a:r>
            <a:r>
              <a:rPr sz="1000" spc="-50" dirty="0">
                <a:latin typeface="Arial"/>
                <a:cs typeface="Arial"/>
              </a:rPr>
              <a:t>be </a:t>
            </a:r>
            <a:r>
              <a:rPr sz="1000" spc="-40" dirty="0">
                <a:latin typeface="Arial"/>
                <a:cs typeface="Arial"/>
              </a:rPr>
              <a:t>deployed </a:t>
            </a:r>
            <a:r>
              <a:rPr sz="1000" spc="-35" dirty="0">
                <a:latin typeface="Arial"/>
                <a:cs typeface="Arial"/>
              </a:rPr>
              <a:t>on  </a:t>
            </a:r>
            <a:r>
              <a:rPr sz="1000" spc="-55" dirty="0">
                <a:latin typeface="Arial"/>
                <a:cs typeface="Arial"/>
              </a:rPr>
              <a:t>any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machine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96073" y="133350"/>
            <a:ext cx="161582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0408" y="714755"/>
            <a:ext cx="3480053" cy="2334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51523" y="1553667"/>
            <a:ext cx="1993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5" dirty="0">
                <a:solidFill>
                  <a:srgbClr val="006FC0"/>
                </a:solidFill>
                <a:latin typeface="Arial"/>
                <a:cs typeface="Arial"/>
              </a:rPr>
              <a:t>Let’s </a:t>
            </a: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start </a:t>
            </a:r>
            <a:r>
              <a:rPr sz="1400" spc="-35" dirty="0">
                <a:solidFill>
                  <a:srgbClr val="006FC0"/>
                </a:solidFill>
                <a:latin typeface="Arial"/>
                <a:cs typeface="Arial"/>
              </a:rPr>
              <a:t>building </a:t>
            </a:r>
            <a:r>
              <a:rPr sz="1400" spc="-25" dirty="0">
                <a:solidFill>
                  <a:srgbClr val="006FC0"/>
                </a:solidFill>
                <a:latin typeface="Arial"/>
                <a:cs typeface="Arial"/>
              </a:rPr>
              <a:t>our</a:t>
            </a:r>
            <a:r>
              <a:rPr sz="1400" spc="-1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006FC0"/>
                </a:solidFill>
                <a:latin typeface="Arial"/>
                <a:cs typeface="Arial"/>
              </a:rPr>
              <a:t>jobs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3" y="112776"/>
            <a:ext cx="3333750" cy="1869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66089" y="610057"/>
            <a:ext cx="182498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006FC0"/>
                </a:solidFill>
                <a:latin typeface="Arial"/>
                <a:cs typeface="Arial"/>
              </a:rPr>
              <a:t>Now </a:t>
            </a:r>
            <a:r>
              <a:rPr sz="1400" spc="-45" dirty="0">
                <a:solidFill>
                  <a:srgbClr val="006FC0"/>
                </a:solidFill>
                <a:latin typeface="Arial"/>
                <a:cs typeface="Arial"/>
              </a:rPr>
              <a:t>we </a:t>
            </a:r>
            <a:r>
              <a:rPr sz="1400" spc="-75" dirty="0">
                <a:solidFill>
                  <a:srgbClr val="006FC0"/>
                </a:solidFill>
                <a:latin typeface="Arial"/>
                <a:cs typeface="Arial"/>
              </a:rPr>
              <a:t>have</a:t>
            </a:r>
            <a:r>
              <a:rPr sz="1400" spc="-2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006FC0"/>
                </a:solidFill>
                <a:latin typeface="Arial"/>
                <a:cs typeface="Arial"/>
              </a:rPr>
              <a:t>configured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400" spc="-45" dirty="0">
                <a:solidFill>
                  <a:srgbClr val="006FC0"/>
                </a:solidFill>
                <a:latin typeface="Arial"/>
                <a:cs typeface="Arial"/>
              </a:rPr>
              <a:t>pom.xml</a:t>
            </a:r>
            <a:r>
              <a:rPr sz="1400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5455" y="1766316"/>
            <a:ext cx="868680" cy="1214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349496" y="2691383"/>
            <a:ext cx="1513331" cy="22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2465</Words>
  <Application>Microsoft Office PowerPoint</Application>
  <PresentationFormat>On-screen Show (16:9)</PresentationFormat>
  <Paragraphs>545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Module 3: Build and Test Automation</vt:lpstr>
      <vt:lpstr>Objectives of the Session</vt:lpstr>
      <vt:lpstr>Project Snapshot</vt:lpstr>
      <vt:lpstr>Project Snapshot</vt:lpstr>
      <vt:lpstr>Delivery Pipeline for our Project</vt:lpstr>
      <vt:lpstr>Configuring pom.xml</vt:lpstr>
      <vt:lpstr>Configuring pom.xml</vt:lpstr>
      <vt:lpstr>Configuring pom.xml</vt:lpstr>
      <vt:lpstr>PowerPoint Presentation</vt:lpstr>
      <vt:lpstr>Build a Job</vt:lpstr>
      <vt:lpstr>Demo Build a Job - Developer Compile</vt:lpstr>
      <vt:lpstr>Demo Build a Job - Developer Compile</vt:lpstr>
      <vt:lpstr>Demo Build a Job - Developer Compile</vt:lpstr>
      <vt:lpstr>Demo Build a Job - Developer Code Review</vt:lpstr>
      <vt:lpstr>Demo Build a Job - Developer Code Review</vt:lpstr>
      <vt:lpstr>Demo Build a Job - Developer Code Review</vt:lpstr>
      <vt:lpstr>Demo Build a Job - Developer Code Review</vt:lpstr>
      <vt:lpstr>Demo Build a Job - QA Unit Test</vt:lpstr>
      <vt:lpstr>Demo Build a Job - QA Unit Test</vt:lpstr>
      <vt:lpstr>Demo Build a Job - QA Unit Test</vt:lpstr>
      <vt:lpstr>Demo Build a Job - QA Unit Test</vt:lpstr>
      <vt:lpstr>Demo Build a Job - QA Metric Check</vt:lpstr>
      <vt:lpstr>Demo Build a Job - QA Metric Check</vt:lpstr>
      <vt:lpstr>Demo Build a Job - QA Metric Check</vt:lpstr>
      <vt:lpstr>Demo Build a Job - QA Metric Check</vt:lpstr>
      <vt:lpstr>Demo Build a Job - QA Package</vt:lpstr>
      <vt:lpstr>Demo Build a Job - QA Package</vt:lpstr>
      <vt:lpstr>Demo Build a Job - QA Package</vt:lpstr>
      <vt:lpstr>Demo Build a Job - QA Package</vt:lpstr>
      <vt:lpstr>Demo Run Build Pipeline</vt:lpstr>
      <vt:lpstr>Demo Run Build Pipeline</vt:lpstr>
      <vt:lpstr>Demo Run Build Pipeline</vt:lpstr>
      <vt:lpstr>Demo Run Build Pipeline</vt:lpstr>
      <vt:lpstr>Demo Run Build Pipeline</vt:lpstr>
      <vt:lpstr>Demo Display Results</vt:lpstr>
      <vt:lpstr>Demo Display Results</vt:lpstr>
      <vt:lpstr>Demo Display Results</vt:lpstr>
      <vt:lpstr>Demo Display Results</vt:lpstr>
      <vt:lpstr>Demo Display Results</vt:lpstr>
      <vt:lpstr>Security in Jenkins</vt:lpstr>
      <vt:lpstr>Activating Security</vt:lpstr>
      <vt:lpstr>Identify Jenkins Users</vt:lpstr>
      <vt:lpstr>Identify Jenkins Users</vt:lpstr>
      <vt:lpstr>Authorization</vt:lpstr>
      <vt:lpstr>Authorization</vt:lpstr>
      <vt:lpstr>Auditing</vt:lpstr>
      <vt:lpstr>Auditing</vt:lpstr>
      <vt:lpstr>Notification Management E-mail Notification</vt:lpstr>
      <vt:lpstr>E-mail Notification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</dc:creator>
  <cp:lastModifiedBy>Ad</cp:lastModifiedBy>
  <cp:revision>6</cp:revision>
  <dcterms:created xsi:type="dcterms:W3CDTF">2019-01-11T04:30:08Z</dcterms:created>
  <dcterms:modified xsi:type="dcterms:W3CDTF">2019-01-11T05:23:02Z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2019-01-11T00:00:00Z</vt:filetime>
  </property>
</Properties>
</file>