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0"/>
  </p:notesMasterIdLst>
  <p:sldIdLst>
    <p:sldId id="256" r:id="rId2"/>
    <p:sldId id="257" r:id="rId3"/>
    <p:sldId id="261" r:id="rId4"/>
    <p:sldId id="262" r:id="rId5"/>
    <p:sldId id="263" r:id="rId6"/>
    <p:sldId id="264" r:id="rId7"/>
    <p:sldId id="265" r:id="rId8"/>
    <p:sldId id="266" r:id="rId9"/>
    <p:sldId id="267" r:id="rId10"/>
    <p:sldId id="268" r:id="rId11"/>
    <p:sldId id="270" r:id="rId12"/>
    <p:sldId id="271" r:id="rId13"/>
    <p:sldId id="272" r:id="rId14"/>
    <p:sldId id="273" r:id="rId15"/>
    <p:sldId id="274" r:id="rId16"/>
    <p:sldId id="269" r:id="rId17"/>
    <p:sldId id="275" r:id="rId18"/>
    <p:sldId id="259" r:id="rId19"/>
  </p:sldIdLst>
  <p:sldSz cx="12192000" cy="6858000"/>
  <p:notesSz cx="6858000" cy="9144000"/>
  <p:embeddedFontLst>
    <p:embeddedFont>
      <p:font typeface="Lato Black" panose="020F0502020204030203" pitchFamily="34" charset="0"/>
      <p:bold r:id="rId21"/>
      <p:boldItalic r:id="rId22"/>
    </p:embeddedFont>
    <p:embeddedFont>
      <p:font typeface="Libre Baskerville" panose="02000000000000000000" pitchFamily="2" charset="0"/>
      <p:regular r:id="rId23"/>
      <p:bold r:id="rId24"/>
      <p: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customschemas.google.com/relationships/presentationmetadata" Target="meta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2760AE7-6722-4BD4-26AD-8F44CA67906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087FF330-4EEA-E551-14EB-17008F0783D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32D4473E-C7D6-B8D3-12BE-4216645E384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0024474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41E4842-9902-BB1C-D1D1-CCD034375C4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304C32D-A62E-0427-265C-8C3C37A511B1}"/>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E23B0FF2-AAEC-9659-E6F1-10B018B8B2F3}"/>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204163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BE6BE1D6-A5EA-3366-556D-792C821988D4}"/>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12CAD6D-7191-C357-1D8F-7CD7CD5DF10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ADC9224-F3FE-411E-5E89-0AD4F425FBCF}"/>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819753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17881E7-F6EC-3077-EFD2-39E89559CD1C}"/>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7C74010-B903-B3C9-7DB8-EC3AE4D7993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70CF5F17-BF98-2E7C-B13F-1CA791939CC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1651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7CEB8A89-05E3-4B47-3B1E-A8AD783AC3D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A4300E21-C0ED-92C6-D0EB-26892BDB9DDC}"/>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4AD95EC2-6CF9-C8FE-BE55-0C103DE4BAA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5711892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ECF63B51-8862-47A1-FC62-6F82133F4B68}"/>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10A452A3-F6D1-434E-215D-5FC7482C07D7}"/>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2BCC338-5690-DFCF-E142-95B9B16DFC99}"/>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24211521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2F58DCFD-C27D-E048-8CD8-91C6ADB72D7E}"/>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9661180-C4A9-3D73-ECBE-57EF48F532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C8A9BC6-30B5-5BB8-9B55-5EB1ADA48E62}"/>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74204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C2FB5751-865A-94DC-684F-47B76F80403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82EC26C-3C4D-0CB5-032D-07FBAE2BCBAB}"/>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DF9A71A8-989E-BB1E-3243-34132842FE8C}"/>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8989656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9931B8D9-D401-225D-3EA3-31F6546931ED}"/>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7528705B-92BD-C03C-E6AE-1CACF15F1194}"/>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0FF9530C-984A-96E8-5BDE-CE0B2D589431}"/>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252228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34A1C5D-045A-17E6-A6E8-B8790F78A272}"/>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915BEA60-E538-E8A4-0033-1D9436F85965}"/>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97A2A944-3880-6170-573E-DD136799CFE0}"/>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980285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46C92182-17D1-679B-DD5D-2AC4D2F977D5}"/>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345D5158-1C55-BC25-7081-C7D8D93BA208}"/>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61F0D2A4-9BDA-9228-4BCF-CEFC0319F737}"/>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9214493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8901B7B2-FE2E-31EB-C3F6-B38E85AF2A77}"/>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DE68E884-BED3-DEF0-E357-695654CF9473}"/>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57DC6CDA-738C-3892-5851-70ACB3BB5CC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7235136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6356CDE9-4900-2CF1-1B62-67D338556069}"/>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B3C70FC4-8F16-8CF6-0CB2-4463F233FB4E}"/>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A8F00F7-167D-66BA-417B-79DE3E155128}"/>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19995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0209A23F-09F0-3A9A-5FFC-95A4BBBC3B61}"/>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EBF4204C-1ED8-EBF7-23AC-27F0BB910649}"/>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112DE24D-7338-E8C9-BCED-80D8740A0DDD}"/>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92879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a:extLst>
            <a:ext uri="{FF2B5EF4-FFF2-40B4-BE49-F238E27FC236}">
              <a16:creationId xmlns:a16="http://schemas.microsoft.com/office/drawing/2014/main" id="{378DD912-0F87-FD81-827B-3CC22AFFF7C6}"/>
            </a:ext>
          </a:extLst>
        </p:cNvPr>
        <p:cNvGrpSpPr/>
        <p:nvPr/>
      </p:nvGrpSpPr>
      <p:grpSpPr>
        <a:xfrm>
          <a:off x="0" y="0"/>
          <a:ext cx="0" cy="0"/>
          <a:chOff x="0" y="0"/>
          <a:chExt cx="0" cy="0"/>
        </a:xfrm>
      </p:grpSpPr>
      <p:sp>
        <p:nvSpPr>
          <p:cNvPr id="101" name="Google Shape;101;p3:notes">
            <a:extLst>
              <a:ext uri="{FF2B5EF4-FFF2-40B4-BE49-F238E27FC236}">
                <a16:creationId xmlns:a16="http://schemas.microsoft.com/office/drawing/2014/main" id="{F80A45E2-B440-4CBD-44EE-E39FF351C22D}"/>
              </a:ext>
            </a:extLst>
          </p:cNvPr>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02" name="Google Shape;102;p3:notes">
            <a:extLst>
              <a:ext uri="{FF2B5EF4-FFF2-40B4-BE49-F238E27FC236}">
                <a16:creationId xmlns:a16="http://schemas.microsoft.com/office/drawing/2014/main" id="{F83B1623-69D3-A083-B049-D8AAF17A3F55}"/>
              </a:ext>
            </a:extLst>
          </p:cNvPr>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4140822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9.jp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1.jp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2.jp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hyperlink" Target="https://www.ambitionbox.com/"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7"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3.xml"/><Relationship Id="rId6" Type="http://schemas.openxmlformats.org/officeDocument/2006/relationships/image" Target="../media/image11.jpg"/><Relationship Id="rId5" Type="http://schemas.openxmlformats.org/officeDocument/2006/relationships/image" Target="../media/image10.jpg"/><Relationship Id="rId4" Type="http://schemas.openxmlformats.org/officeDocument/2006/relationships/image" Target="../media/image9.jpg"/></Relationships>
</file>

<file path=ppt/slides/_rels/slide8.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4.jpg"/></Relationships>
</file>

<file path=ppt/slides/_rels/slide9.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image" Target="../media/image17.jpg"/><Relationship Id="rId4" Type="http://schemas.openxmlformats.org/officeDocument/2006/relationships/image" Target="../media/image16.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a:stretch/>
        </p:blipFill>
        <p:spPr>
          <a:xfrm>
            <a:off x="592" y="0"/>
            <a:ext cx="12190815" cy="6694098"/>
          </a:xfrm>
          <a:prstGeom prst="rect">
            <a:avLst/>
          </a:prstGeom>
          <a:noFill/>
          <a:ln>
            <a:noFill/>
          </a:ln>
        </p:spPr>
      </p:pic>
      <p:sp>
        <p:nvSpPr>
          <p:cNvPr id="99" name="Google Shape;99;p1"/>
          <p:cNvSpPr txBox="1"/>
          <p:nvPr/>
        </p:nvSpPr>
        <p:spPr>
          <a:xfrm>
            <a:off x="2472904" y="3623718"/>
            <a:ext cx="7246189" cy="738623"/>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2400" b="1" dirty="0">
                <a:solidFill>
                  <a:schemeClr val="dk1"/>
                </a:solidFill>
                <a:latin typeface="Times New Roman" panose="02020603050405020304" pitchFamily="18" charset="0"/>
                <a:ea typeface="Calibri"/>
                <a:cs typeface="Times New Roman" panose="02020603050405020304" pitchFamily="18" charset="0"/>
                <a:sym typeface="Calibri"/>
              </a:rPr>
              <a:t>Web Scrapping and Visualization of Ambition Box </a:t>
            </a:r>
            <a:endParaRPr sz="2400" b="1" dirty="0">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3AC4F2BF-35FC-7200-AF57-4D8134C2EFE1}"/>
              </a:ext>
            </a:extLst>
          </p:cNvPr>
          <p:cNvSpPr txBox="1"/>
          <p:nvPr/>
        </p:nvSpPr>
        <p:spPr>
          <a:xfrm>
            <a:off x="4720419" y="4534803"/>
            <a:ext cx="3066729" cy="338554"/>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Compiled by</a:t>
            </a:r>
            <a:r>
              <a:rPr lang="en-US" sz="1600" dirty="0">
                <a:latin typeface="Times New Roman" panose="02020603050405020304" pitchFamily="18" charset="0"/>
                <a:cs typeface="Times New Roman" panose="02020603050405020304" pitchFamily="18" charset="0"/>
              </a:rPr>
              <a:t>: Shruti Jakkulwar</a:t>
            </a:r>
            <a:endParaRPr lang="en-IN" sz="16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AEF2967D-1165-F7EB-F419-88546877460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233E332-F6A9-0F55-D515-06ECA6C5B283}"/>
              </a:ext>
            </a:extLst>
          </p:cNvPr>
          <p:cNvSpPr txBox="1"/>
          <p:nvPr/>
        </p:nvSpPr>
        <p:spPr>
          <a:xfrm>
            <a:off x="660185" y="853556"/>
            <a:ext cx="6230809"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Bivariate Analysis On Numerical Vs Categorical Columns </a:t>
            </a:r>
          </a:p>
        </p:txBody>
      </p:sp>
      <p:sp>
        <p:nvSpPr>
          <p:cNvPr id="105" name="Google Shape;105;p3">
            <a:extLst>
              <a:ext uri="{FF2B5EF4-FFF2-40B4-BE49-F238E27FC236}">
                <a16:creationId xmlns:a16="http://schemas.microsoft.com/office/drawing/2014/main" id="{D7686CA2-4A05-48BD-F8BC-8AC20DE06F37}"/>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BC148F20-1E38-7890-1CBC-A2BA37CF689E}"/>
              </a:ext>
            </a:extLst>
          </p:cNvPr>
          <p:cNvPicPr>
            <a:picLocks noChangeAspect="1"/>
          </p:cNvPicPr>
          <p:nvPr/>
        </p:nvPicPr>
        <p:blipFill>
          <a:blip r:embed="rId3"/>
          <a:stretch>
            <a:fillRect/>
          </a:stretch>
        </p:blipFill>
        <p:spPr>
          <a:xfrm>
            <a:off x="1423448" y="1486342"/>
            <a:ext cx="8049361" cy="4402689"/>
          </a:xfrm>
          <a:prstGeom prst="rect">
            <a:avLst/>
          </a:prstGeom>
        </p:spPr>
      </p:pic>
    </p:spTree>
    <p:extLst>
      <p:ext uri="{BB962C8B-B14F-4D97-AF65-F5344CB8AC3E}">
        <p14:creationId xmlns:p14="http://schemas.microsoft.com/office/powerpoint/2010/main" val="40605535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F8955AF2-12CA-3B9E-4CE8-C5D3DED73C25}"/>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D9731DEC-E5DF-5FFE-D6C1-D2BD1BA83B0E}"/>
              </a:ext>
            </a:extLst>
          </p:cNvPr>
          <p:cNvSpPr txBox="1"/>
          <p:nvPr/>
        </p:nvSpPr>
        <p:spPr>
          <a:xfrm>
            <a:off x="782734" y="1023239"/>
            <a:ext cx="8248144"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1: Top Industries with Active Hiring (Addressing "Active Hiring Trends“)</a:t>
            </a:r>
          </a:p>
        </p:txBody>
      </p:sp>
      <p:sp>
        <p:nvSpPr>
          <p:cNvPr id="105" name="Google Shape;105;p3">
            <a:extLst>
              <a:ext uri="{FF2B5EF4-FFF2-40B4-BE49-F238E27FC236}">
                <a16:creationId xmlns:a16="http://schemas.microsoft.com/office/drawing/2014/main" id="{368AFA98-D067-8CFD-308C-0E7E854D42E4}"/>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3CA5B05D-EB6A-179E-F840-AB079254D796}"/>
              </a:ext>
            </a:extLst>
          </p:cNvPr>
          <p:cNvPicPr>
            <a:picLocks noChangeAspect="1"/>
          </p:cNvPicPr>
          <p:nvPr/>
        </p:nvPicPr>
        <p:blipFill>
          <a:blip r:embed="rId3"/>
          <a:stretch>
            <a:fillRect/>
          </a:stretch>
        </p:blipFill>
        <p:spPr>
          <a:xfrm>
            <a:off x="1432875" y="1534638"/>
            <a:ext cx="6391372" cy="3788723"/>
          </a:xfrm>
          <a:prstGeom prst="rect">
            <a:avLst/>
          </a:prstGeom>
        </p:spPr>
      </p:pic>
      <p:sp>
        <p:nvSpPr>
          <p:cNvPr id="5" name="Google Shape;104;p3">
            <a:extLst>
              <a:ext uri="{FF2B5EF4-FFF2-40B4-BE49-F238E27FC236}">
                <a16:creationId xmlns:a16="http://schemas.microsoft.com/office/drawing/2014/main" id="{96EC51F9-2391-7DB3-E9F8-ADDA57186ADC}"/>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dominates job openings, surpassing all other industries by a significant margin</a:t>
            </a:r>
          </a:p>
        </p:txBody>
      </p:sp>
    </p:spTree>
    <p:extLst>
      <p:ext uri="{BB962C8B-B14F-4D97-AF65-F5344CB8AC3E}">
        <p14:creationId xmlns:p14="http://schemas.microsoft.com/office/powerpoint/2010/main" val="3501078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2419ABF-37B7-CD87-4C34-F4A93B172797}"/>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FFD00BE-C323-99C2-EA96-F7BC02590288}"/>
              </a:ext>
            </a:extLst>
          </p:cNvPr>
          <p:cNvSpPr txBox="1"/>
          <p:nvPr/>
        </p:nvSpPr>
        <p:spPr>
          <a:xfrm>
            <a:off x="801587" y="957251"/>
            <a:ext cx="9341653"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2: Compensation Benchmarks by Industry (Addressing "Compensation Benchmarks") </a:t>
            </a:r>
          </a:p>
        </p:txBody>
      </p:sp>
      <p:sp>
        <p:nvSpPr>
          <p:cNvPr id="105" name="Google Shape;105;p3">
            <a:extLst>
              <a:ext uri="{FF2B5EF4-FFF2-40B4-BE49-F238E27FC236}">
                <a16:creationId xmlns:a16="http://schemas.microsoft.com/office/drawing/2014/main" id="{64726873-3C88-A8F2-71BC-53E7DC4048EE}"/>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03C0A5B5-EA86-A203-51BD-D9F5B6FFA956}"/>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The IT Services &amp; Consulting industry leads in compensation transparency, with significantly more salary data points than other sectors.</a:t>
            </a:r>
          </a:p>
        </p:txBody>
      </p:sp>
      <p:pic>
        <p:nvPicPr>
          <p:cNvPr id="4" name="Picture 3">
            <a:extLst>
              <a:ext uri="{FF2B5EF4-FFF2-40B4-BE49-F238E27FC236}">
                <a16:creationId xmlns:a16="http://schemas.microsoft.com/office/drawing/2014/main" id="{0F256B3E-FC8A-3FBB-C8A8-F40C5B96F148}"/>
              </a:ext>
            </a:extLst>
          </p:cNvPr>
          <p:cNvPicPr>
            <a:picLocks noChangeAspect="1"/>
          </p:cNvPicPr>
          <p:nvPr/>
        </p:nvPicPr>
        <p:blipFill>
          <a:blip r:embed="rId3"/>
          <a:stretch>
            <a:fillRect/>
          </a:stretch>
        </p:blipFill>
        <p:spPr>
          <a:xfrm>
            <a:off x="1423447" y="1444642"/>
            <a:ext cx="7013543" cy="3760112"/>
          </a:xfrm>
          <a:prstGeom prst="rect">
            <a:avLst/>
          </a:prstGeom>
        </p:spPr>
      </p:pic>
    </p:spTree>
    <p:extLst>
      <p:ext uri="{BB962C8B-B14F-4D97-AF65-F5344CB8AC3E}">
        <p14:creationId xmlns:p14="http://schemas.microsoft.com/office/powerpoint/2010/main" val="907615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B1D1C4D-23F0-FDCD-7650-A8C68F3C047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F65E2EB9-4401-FDD7-9D42-0C2956AD74DC}"/>
              </a:ext>
            </a:extLst>
          </p:cNvPr>
          <p:cNvSpPr txBox="1"/>
          <p:nvPr/>
        </p:nvSpPr>
        <p:spPr>
          <a:xfrm>
            <a:off x="801587" y="957251"/>
            <a:ext cx="9341653"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3: Interview Activity by Industry (Addressing "Interview Difficulty") </a:t>
            </a:r>
          </a:p>
        </p:txBody>
      </p:sp>
      <p:sp>
        <p:nvSpPr>
          <p:cNvPr id="105" name="Google Shape;105;p3">
            <a:extLst>
              <a:ext uri="{FF2B5EF4-FFF2-40B4-BE49-F238E27FC236}">
                <a16:creationId xmlns:a16="http://schemas.microsoft.com/office/drawing/2014/main" id="{E2C3C24E-F1CF-3C47-CC83-0C141E96BE3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3112075E-2027-4593-A452-7737EE6E23DF}"/>
              </a:ext>
            </a:extLst>
          </p:cNvPr>
          <p:cNvSpPr txBox="1"/>
          <p:nvPr/>
        </p:nvSpPr>
        <p:spPr>
          <a:xfrm>
            <a:off x="897426" y="5511616"/>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far exceeds all others in compensation transparency, with an unparalleled number of salary data points</a:t>
            </a: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A21498C3-5890-94A8-D0EE-2785667F10D2}"/>
              </a:ext>
            </a:extLst>
          </p:cNvPr>
          <p:cNvPicPr>
            <a:picLocks noChangeAspect="1"/>
          </p:cNvPicPr>
          <p:nvPr/>
        </p:nvPicPr>
        <p:blipFill>
          <a:blip r:embed="rId3"/>
          <a:stretch>
            <a:fillRect/>
          </a:stretch>
        </p:blipFill>
        <p:spPr>
          <a:xfrm>
            <a:off x="1807505" y="1457764"/>
            <a:ext cx="6567733" cy="3597019"/>
          </a:xfrm>
          <a:prstGeom prst="rect">
            <a:avLst/>
          </a:prstGeom>
        </p:spPr>
      </p:pic>
    </p:spTree>
    <p:extLst>
      <p:ext uri="{BB962C8B-B14F-4D97-AF65-F5344CB8AC3E}">
        <p14:creationId xmlns:p14="http://schemas.microsoft.com/office/powerpoint/2010/main" val="39359365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C18AA3EE-F0EF-C19A-2D22-9314DB050198}"/>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C203468-6752-B9D0-B948-9A8D73CEEE50}"/>
              </a:ext>
            </a:extLst>
          </p:cNvPr>
          <p:cNvSpPr txBox="1"/>
          <p:nvPr/>
        </p:nvSpPr>
        <p:spPr>
          <a:xfrm>
            <a:off x="801587" y="957251"/>
            <a:ext cx="1054828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4 : Geographic Distribution of Job Opportunities (Addressing "Location" in problem statement)</a:t>
            </a:r>
          </a:p>
        </p:txBody>
      </p:sp>
      <p:sp>
        <p:nvSpPr>
          <p:cNvPr id="105" name="Google Shape;105;p3">
            <a:extLst>
              <a:ext uri="{FF2B5EF4-FFF2-40B4-BE49-F238E27FC236}">
                <a16:creationId xmlns:a16="http://schemas.microsoft.com/office/drawing/2014/main" id="{5CD3DA7C-F341-9182-B18D-AE4C66A10312}"/>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C0FEC9B6-283E-A745-D5C4-6252C56F6EB0}"/>
              </a:ext>
            </a:extLst>
          </p:cNvPr>
          <p:cNvSpPr txBox="1"/>
          <p:nvPr/>
        </p:nvSpPr>
        <p:spPr>
          <a:xfrm>
            <a:off x="972840" y="5283618"/>
            <a:ext cx="8248144" cy="923289"/>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The IT Services &amp; Consulting industry stands out with a significantly higher number of salary data points, signaling the highest compensation transparency among all sectors. </a:t>
            </a:r>
            <a:endParaRPr lang="en-US"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BBC0B1E8-C291-BE20-66C8-2B89FE1C24C1}"/>
              </a:ext>
            </a:extLst>
          </p:cNvPr>
          <p:cNvPicPr>
            <a:picLocks noChangeAspect="1"/>
          </p:cNvPicPr>
          <p:nvPr/>
        </p:nvPicPr>
        <p:blipFill>
          <a:blip r:embed="rId3"/>
          <a:stretch>
            <a:fillRect/>
          </a:stretch>
        </p:blipFill>
        <p:spPr>
          <a:xfrm>
            <a:off x="1892535" y="1571529"/>
            <a:ext cx="6553881" cy="3547225"/>
          </a:xfrm>
          <a:prstGeom prst="rect">
            <a:avLst/>
          </a:prstGeom>
        </p:spPr>
      </p:pic>
    </p:spTree>
    <p:extLst>
      <p:ext uri="{BB962C8B-B14F-4D97-AF65-F5344CB8AC3E}">
        <p14:creationId xmlns:p14="http://schemas.microsoft.com/office/powerpoint/2010/main" val="171015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8A18804-7482-7961-D071-30B7BF09D06B}"/>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E4F4039-12A8-4D17-E6FF-62D5C6861BE9}"/>
              </a:ext>
            </a:extLst>
          </p:cNvPr>
          <p:cNvSpPr txBox="1"/>
          <p:nvPr/>
        </p:nvSpPr>
        <p:spPr>
          <a:xfrm>
            <a:off x="801587" y="957251"/>
            <a:ext cx="1054828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Insight 5: Companies with Highest Review Counts (Proxy for Prominence/Reputation)</a:t>
            </a:r>
          </a:p>
        </p:txBody>
      </p:sp>
      <p:sp>
        <p:nvSpPr>
          <p:cNvPr id="105" name="Google Shape;105;p3">
            <a:extLst>
              <a:ext uri="{FF2B5EF4-FFF2-40B4-BE49-F238E27FC236}">
                <a16:creationId xmlns:a16="http://schemas.microsoft.com/office/drawing/2014/main" id="{5241342D-ED7D-D848-7B65-3076FBFFC805}"/>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5" name="Google Shape;104;p3">
            <a:extLst>
              <a:ext uri="{FF2B5EF4-FFF2-40B4-BE49-F238E27FC236}">
                <a16:creationId xmlns:a16="http://schemas.microsoft.com/office/drawing/2014/main" id="{B5D9C1CD-56AB-C6F5-BB89-523A8763A6C4}"/>
              </a:ext>
            </a:extLst>
          </p:cNvPr>
          <p:cNvSpPr txBox="1"/>
          <p:nvPr/>
        </p:nvSpPr>
        <p:spPr>
          <a:xfrm>
            <a:off x="972840" y="5283618"/>
            <a:ext cx="8248144"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rgbClr val="FF0000"/>
                </a:solidFill>
                <a:latin typeface="Times New Roman" panose="02020603050405020304" pitchFamily="18" charset="0"/>
                <a:ea typeface="Calibri"/>
                <a:cs typeface="Times New Roman" panose="02020603050405020304" pitchFamily="18" charset="0"/>
                <a:sym typeface="Calibri"/>
              </a:rPr>
              <a:t>Observation : </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TCS dominates the review landscape, accumulating nearly 100,000 reviews - far surpassing any visible competitor.</a:t>
            </a:r>
          </a:p>
        </p:txBody>
      </p:sp>
      <p:pic>
        <p:nvPicPr>
          <p:cNvPr id="7" name="Picture 6">
            <a:extLst>
              <a:ext uri="{FF2B5EF4-FFF2-40B4-BE49-F238E27FC236}">
                <a16:creationId xmlns:a16="http://schemas.microsoft.com/office/drawing/2014/main" id="{82086C87-70BE-CCB6-CB29-197C8CF382A1}"/>
              </a:ext>
            </a:extLst>
          </p:cNvPr>
          <p:cNvPicPr>
            <a:picLocks noChangeAspect="1"/>
          </p:cNvPicPr>
          <p:nvPr/>
        </p:nvPicPr>
        <p:blipFill>
          <a:blip r:embed="rId3"/>
          <a:stretch>
            <a:fillRect/>
          </a:stretch>
        </p:blipFill>
        <p:spPr>
          <a:xfrm>
            <a:off x="1528566" y="1430237"/>
            <a:ext cx="7343775" cy="3669664"/>
          </a:xfrm>
          <a:prstGeom prst="rect">
            <a:avLst/>
          </a:prstGeom>
        </p:spPr>
      </p:pic>
    </p:spTree>
    <p:extLst>
      <p:ext uri="{BB962C8B-B14F-4D97-AF65-F5344CB8AC3E}">
        <p14:creationId xmlns:p14="http://schemas.microsoft.com/office/powerpoint/2010/main" val="1269527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44A532E9-5C58-7083-9B1B-5384E1A7C6BC}"/>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68AFE364-98E5-E800-6F4A-BF19544C1843}"/>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Power BI Dashboard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CEC78206-4792-3032-4F90-C39DD888E0BF}"/>
              </a:ext>
            </a:extLst>
          </p:cNvPr>
          <p:cNvPicPr>
            <a:picLocks noChangeAspect="1"/>
          </p:cNvPicPr>
          <p:nvPr/>
        </p:nvPicPr>
        <p:blipFill>
          <a:blip r:embed="rId3"/>
          <a:stretch>
            <a:fillRect/>
          </a:stretch>
        </p:blipFill>
        <p:spPr>
          <a:xfrm>
            <a:off x="1291471" y="937414"/>
            <a:ext cx="9964133" cy="5124021"/>
          </a:xfrm>
          <a:prstGeom prst="rect">
            <a:avLst/>
          </a:prstGeom>
        </p:spPr>
      </p:pic>
    </p:spTree>
    <p:extLst>
      <p:ext uri="{BB962C8B-B14F-4D97-AF65-F5344CB8AC3E}">
        <p14:creationId xmlns:p14="http://schemas.microsoft.com/office/powerpoint/2010/main" val="30353336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2BED3096-880B-938E-69C3-8C7937C9A04D}"/>
            </a:ext>
          </a:extLst>
        </p:cNvPr>
        <p:cNvGrpSpPr/>
        <p:nvPr/>
      </p:nvGrpSpPr>
      <p:grpSpPr>
        <a:xfrm>
          <a:off x="0" y="0"/>
          <a:ext cx="0" cy="0"/>
          <a:chOff x="0" y="0"/>
          <a:chExt cx="0" cy="0"/>
        </a:xfrm>
      </p:grpSpPr>
      <p:sp>
        <p:nvSpPr>
          <p:cNvPr id="105" name="Google Shape;105;p3">
            <a:extLst>
              <a:ext uri="{FF2B5EF4-FFF2-40B4-BE49-F238E27FC236}">
                <a16:creationId xmlns:a16="http://schemas.microsoft.com/office/drawing/2014/main" id="{2B0BCC8E-6D69-F113-2227-5BD5AA1DD3C1}"/>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Conclusion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TextBox 1">
            <a:extLst>
              <a:ext uri="{FF2B5EF4-FFF2-40B4-BE49-F238E27FC236}">
                <a16:creationId xmlns:a16="http://schemas.microsoft.com/office/drawing/2014/main" id="{E0A723A5-4B9C-766A-5888-DA8040AB0FAC}"/>
              </a:ext>
            </a:extLst>
          </p:cNvPr>
          <p:cNvSpPr txBox="1"/>
          <p:nvPr/>
        </p:nvSpPr>
        <p:spPr>
          <a:xfrm>
            <a:off x="953678" y="1104709"/>
            <a:ext cx="10284644" cy="3741409"/>
          </a:xfrm>
          <a:prstGeom prst="rect">
            <a:avLst/>
          </a:prstGeom>
          <a:noFill/>
        </p:spPr>
        <p:txBody>
          <a:bodyPr wrap="square" rtlCol="0">
            <a:spAutoFit/>
          </a:bodyPr>
          <a:lstStyle/>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Successful Data Acquisition: The project successfully established a framework for scraping key company, review, job, salary, and location data from Ambition Box, demonstrating effective data extraction capabilities.</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Robust Data Cleaning Pipeline: A comprehensive cleaning and parsing pipeline was developed to transform raw scraped text into structured and usable data, addressing inconsistencies in location and salary formats.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Actionable Insights Generated: The cleaned dataset enabled the extraction of impactful insights regarding market trends, employer branding, hiring landscapes, and compensation benchmarks, crucial for strategic decision-making.</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Foundation for Further Analysis: This project lays a strong foundation for deeper analytical explorations, including sentiment analysis of reviews, predictive modeling of hiring trends, and competitive intelligence gathering. </a:t>
            </a:r>
          </a:p>
          <a:p>
            <a:pPr marL="285750" indent="-285750" algn="just">
              <a:lnSpc>
                <a:spcPct val="150000"/>
              </a:lnSpc>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Scalability and Efficiency: The use of Python with Pandas ensures that the scraping and cleaning processes are scalable and efficient, capable of handling large volumes of data for continuous monitoring or larger datasets.</a:t>
            </a:r>
            <a:endParaRPr lang="en-IN" sz="16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37210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3"/>
          <p:cNvSpPr txBox="1"/>
          <p:nvPr/>
        </p:nvSpPr>
        <p:spPr>
          <a:xfrm>
            <a:off x="570628" y="1129044"/>
            <a:ext cx="10838303" cy="1200288"/>
          </a:xfrm>
          <a:prstGeom prst="rect">
            <a:avLst/>
          </a:prstGeom>
          <a:noFill/>
          <a:ln>
            <a:noFill/>
          </a:ln>
        </p:spPr>
        <p:txBody>
          <a:bodyPr spcFirstLastPara="1" wrap="square" lIns="91425" tIns="45700" rIns="91425" bIns="45700" anchor="t" anchorCtr="0">
            <a:spAutoFit/>
          </a:bodyPr>
          <a:lstStyle/>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Job seekers and career counselors in India frequently struggle to make informed decisions about potential employers due to a lack of comprehensive, quantitative insights into company reputation, compensation benchmarks, interview difficulty, and active hiring trends across diverse industries and locations. This often leads to suboptimal career choices, missed opportunities, and dissatisfaction with employment prospects.</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Problem Statement</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EBF988A0-3876-C8F8-131B-451D613201E8}"/>
              </a:ext>
            </a:extLst>
          </p:cNvPr>
          <p:cNvSpPr txBox="1"/>
          <p:nvPr/>
        </p:nvSpPr>
        <p:spPr>
          <a:xfrm>
            <a:off x="427655" y="2914828"/>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Key Insights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3" name="Google Shape;104;p3">
            <a:extLst>
              <a:ext uri="{FF2B5EF4-FFF2-40B4-BE49-F238E27FC236}">
                <a16:creationId xmlns:a16="http://schemas.microsoft.com/office/drawing/2014/main" id="{DAD1D3B5-45F6-AD8F-46AC-D27F8176518E}"/>
              </a:ext>
            </a:extLst>
          </p:cNvPr>
          <p:cNvSpPr txBox="1"/>
          <p:nvPr/>
        </p:nvSpPr>
        <p:spPr>
          <a:xfrm>
            <a:off x="570629" y="3506170"/>
            <a:ext cx="10838303" cy="1477287"/>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Positive Employer Branding Drives Active Hiring.</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IT Services &amp; Consulting Dominates Key Indian Job Markets.</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Competitive Salaries Attract Strong Talent Engagement.</a:t>
            </a:r>
          </a:p>
          <a:p>
            <a:pPr marL="285750" lvl="0" indent="-285750" algn="just">
              <a:buClr>
                <a:schemeClr val="dk1"/>
              </a:buClr>
              <a:buSzPts val="1800"/>
              <a:buFont typeface="Arial" panose="020B0604020202020204" pitchFamily="34" charset="0"/>
              <a:buChar char="•"/>
            </a:pP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Companies Are Expanding Hiring Beyond Major Urban </a:t>
            </a: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Centers</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a:t>
            </a:r>
          </a:p>
          <a:p>
            <a:pPr marL="285750" lvl="0" indent="-285750" algn="just">
              <a:buClr>
                <a:schemeClr val="dk1"/>
              </a:buClr>
              <a:buSzPts val="1800"/>
              <a:buFont typeface="Arial" panose="020B0604020202020204" pitchFamily="34" charset="0"/>
              <a:buChar char="•"/>
            </a:pPr>
            <a:r>
              <a:rPr lang="en-IN" sz="1800" dirty="0" err="1">
                <a:solidFill>
                  <a:schemeClr val="dk1"/>
                </a:solidFill>
                <a:latin typeface="Times New Roman" panose="02020603050405020304" pitchFamily="18" charset="0"/>
                <a:ea typeface="Calibri"/>
                <a:cs typeface="Times New Roman" panose="02020603050405020304" pitchFamily="18" charset="0"/>
                <a:sym typeface="Calibri"/>
              </a:rPr>
              <a:t>Analyzing</a:t>
            </a:r>
            <a:r>
              <a:rPr lang="en-IN" sz="1800" dirty="0">
                <a:solidFill>
                  <a:schemeClr val="dk1"/>
                </a:solidFill>
                <a:latin typeface="Times New Roman" panose="02020603050405020304" pitchFamily="18" charset="0"/>
                <a:ea typeface="Calibri"/>
                <a:cs typeface="Times New Roman" panose="02020603050405020304" pitchFamily="18" charset="0"/>
                <a:sym typeface="Calibri"/>
              </a:rPr>
              <a:t> Interview-to-Job Ratios Reveals Recruitment Efficiency.</a:t>
            </a:r>
            <a:endParaRPr sz="1800" dirty="0">
              <a:solidFill>
                <a:schemeClr val="dk1"/>
              </a:solidFill>
              <a:latin typeface="Times New Roman" panose="02020603050405020304" pitchFamily="18" charset="0"/>
              <a:ea typeface="Calibri"/>
              <a:cs typeface="Times New Roman" panose="02020603050405020304" pitchFamily="18" charset="0"/>
              <a:sym typeface="Calibri"/>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0B5AF1CD-FB95-563E-8D43-A6683C6F96B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91A573E0-E36C-A01D-B46A-44D4D6F73428}"/>
              </a:ext>
            </a:extLst>
          </p:cNvPr>
          <p:cNvSpPr txBox="1"/>
          <p:nvPr/>
        </p:nvSpPr>
        <p:spPr>
          <a:xfrm>
            <a:off x="163707" y="1100764"/>
            <a:ext cx="3682429" cy="2031285"/>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Website URL :</a:t>
            </a:r>
          </a:p>
          <a:p>
            <a:pPr lvl="0" algn="just">
              <a:buClr>
                <a:schemeClr val="dk1"/>
              </a:buClr>
              <a:buSzPts val="1800"/>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a:t>
            </a:r>
            <a:r>
              <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hlinkClick r:id="rId3"/>
              </a:rPr>
              <a:t>https://www.ambitionbox.com/</a:t>
            </a: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lvl="0" algn="just">
              <a:buClr>
                <a:schemeClr val="dk1"/>
              </a:buClr>
              <a:buSzPts val="1800"/>
            </a:pP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a:p>
            <a:pPr marL="285750" lvl="0" indent="-285750" algn="just">
              <a:buClr>
                <a:schemeClr val="dk1"/>
              </a:buClr>
              <a:buSzPts val="1800"/>
              <a:buFont typeface="Arial" panose="020B0604020202020204" pitchFamily="34" charset="0"/>
              <a:buChar char="•"/>
            </a:pPr>
            <a:r>
              <a:rPr lang="en-US" sz="1800" dirty="0" err="1">
                <a:solidFill>
                  <a:schemeClr val="tx1"/>
                </a:solidFill>
                <a:latin typeface="Times New Roman" panose="02020603050405020304" pitchFamily="18" charset="0"/>
                <a:ea typeface="Calibri"/>
                <a:cs typeface="Times New Roman" panose="02020603050405020304" pitchFamily="18" charset="0"/>
                <a:sym typeface="Calibri"/>
              </a:rPr>
              <a:t>Webscrapping</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Tools: </a:t>
            </a:r>
          </a:p>
          <a:p>
            <a:pPr lvl="0" algn="just">
              <a:buClr>
                <a:schemeClr val="dk1"/>
              </a:buClr>
              <a:buSzPts val="18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Requests</a:t>
            </a:r>
          </a:p>
          <a:p>
            <a:pPr lvl="0" algn="just">
              <a:buClr>
                <a:schemeClr val="dk1"/>
              </a:buClr>
              <a:buSzPts val="1800"/>
            </a:pP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a:t>
            </a:r>
            <a:r>
              <a:rPr lang="en-US" sz="1800" dirty="0" err="1">
                <a:solidFill>
                  <a:schemeClr val="tx1"/>
                </a:solidFill>
                <a:latin typeface="Times New Roman" panose="02020603050405020304" pitchFamily="18" charset="0"/>
                <a:ea typeface="Calibri"/>
                <a:cs typeface="Times New Roman" panose="02020603050405020304" pitchFamily="18" charset="0"/>
                <a:sym typeface="Calibri"/>
              </a:rPr>
              <a:t>Beautifulsoup</a:t>
            </a:r>
            <a:r>
              <a:rPr lang="en-US" sz="1800" dirty="0">
                <a:solidFill>
                  <a:schemeClr val="tx1"/>
                </a:solidFill>
                <a:latin typeface="Times New Roman" panose="02020603050405020304" pitchFamily="18" charset="0"/>
                <a:ea typeface="Calibri"/>
                <a:cs typeface="Times New Roman" panose="02020603050405020304" pitchFamily="18" charset="0"/>
                <a:sym typeface="Calibri"/>
              </a:rPr>
              <a:t> </a:t>
            </a:r>
          </a:p>
          <a:p>
            <a:pPr lvl="0" algn="just">
              <a:buClr>
                <a:schemeClr val="dk1"/>
              </a:buClr>
              <a:buSzPts val="1800"/>
            </a:pPr>
            <a:endParaRPr lang="en-US" sz="1800" u="sng" dirty="0">
              <a:solidFill>
                <a:schemeClr val="accent1">
                  <a:lumMod val="75000"/>
                </a:schemeClr>
              </a:solidFill>
              <a:latin typeface="Times New Roman" panose="02020603050405020304" pitchFamily="18" charset="0"/>
              <a:ea typeface="Calibri"/>
              <a:cs typeface="Times New Roman" panose="02020603050405020304" pitchFamily="18" charset="0"/>
              <a:sym typeface="Calibri"/>
            </a:endParaRPr>
          </a:p>
        </p:txBody>
      </p:sp>
      <p:sp>
        <p:nvSpPr>
          <p:cNvPr id="105" name="Google Shape;105;p3">
            <a:extLst>
              <a:ext uri="{FF2B5EF4-FFF2-40B4-BE49-F238E27FC236}">
                <a16:creationId xmlns:a16="http://schemas.microsoft.com/office/drawing/2014/main" id="{00C1A67B-77FB-9627-0BF1-3F49F0E596B8}"/>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Web Scrapping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5300C6D7-93E6-2AEE-8646-7EF45B16BBCB}"/>
              </a:ext>
            </a:extLst>
          </p:cNvPr>
          <p:cNvPicPr>
            <a:picLocks noChangeAspect="1"/>
          </p:cNvPicPr>
          <p:nvPr/>
        </p:nvPicPr>
        <p:blipFill>
          <a:blip r:embed="rId4"/>
          <a:stretch>
            <a:fillRect/>
          </a:stretch>
        </p:blipFill>
        <p:spPr>
          <a:xfrm>
            <a:off x="3987538" y="409845"/>
            <a:ext cx="8040755" cy="5613883"/>
          </a:xfrm>
          <a:prstGeom prst="rect">
            <a:avLst/>
          </a:prstGeom>
        </p:spPr>
      </p:pic>
    </p:spTree>
    <p:extLst>
      <p:ext uri="{BB962C8B-B14F-4D97-AF65-F5344CB8AC3E}">
        <p14:creationId xmlns:p14="http://schemas.microsoft.com/office/powerpoint/2010/main" val="3812351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C5179F0-7166-1849-8323-E6ECC3A3BBC6}"/>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2C91C5B0-092C-AE51-64E7-6D67F37279D7}"/>
              </a:ext>
            </a:extLst>
          </p:cNvPr>
          <p:cNvSpPr txBox="1"/>
          <p:nvPr/>
        </p:nvSpPr>
        <p:spPr>
          <a:xfrm>
            <a:off x="660185" y="1034776"/>
            <a:ext cx="5435815" cy="646290"/>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Extracting Sample &amp; Features From Raw Data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Creating </a:t>
            </a:r>
            <a:r>
              <a:rPr lang="en-US" sz="1800" dirty="0" err="1">
                <a:solidFill>
                  <a:schemeClr val="dk1"/>
                </a:solidFill>
                <a:latin typeface="Times New Roman" panose="02020603050405020304" pitchFamily="18" charset="0"/>
                <a:ea typeface="Calibri"/>
                <a:cs typeface="Times New Roman" panose="02020603050405020304" pitchFamily="18" charset="0"/>
                <a:sym typeface="Calibri"/>
              </a:rPr>
              <a:t>Dataframe</a:t>
            </a: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 </a:t>
            </a:r>
          </a:p>
        </p:txBody>
      </p:sp>
      <p:sp>
        <p:nvSpPr>
          <p:cNvPr id="105" name="Google Shape;105;p3">
            <a:extLst>
              <a:ext uri="{FF2B5EF4-FFF2-40B4-BE49-F238E27FC236}">
                <a16:creationId xmlns:a16="http://schemas.microsoft.com/office/drawing/2014/main" id="{009251DB-5C1E-4C30-CFC7-68F696616C46}"/>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Data Extraction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1A56F714-0533-7698-0284-8B2B58E3066C}"/>
              </a:ext>
            </a:extLst>
          </p:cNvPr>
          <p:cNvSpPr txBox="1"/>
          <p:nvPr/>
        </p:nvSpPr>
        <p:spPr>
          <a:xfrm>
            <a:off x="427655" y="2096097"/>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1800" dirty="0">
                <a:solidFill>
                  <a:srgbClr val="FF0000"/>
                </a:solidFill>
                <a:latin typeface="Times New Roman" panose="02020603050405020304" pitchFamily="18" charset="0"/>
                <a:ea typeface="Lato Black"/>
                <a:cs typeface="Times New Roman" panose="02020603050405020304" pitchFamily="18" charset="0"/>
                <a:sym typeface="Lato Black"/>
              </a:rPr>
              <a:t>Extracted Data Before Cleaning   </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8C5DE406-EAD7-0C5F-67D1-AAFF73D0553B}"/>
              </a:ext>
            </a:extLst>
          </p:cNvPr>
          <p:cNvPicPr>
            <a:picLocks noChangeAspect="1"/>
          </p:cNvPicPr>
          <p:nvPr/>
        </p:nvPicPr>
        <p:blipFill>
          <a:blip r:embed="rId3"/>
          <a:stretch>
            <a:fillRect/>
          </a:stretch>
        </p:blipFill>
        <p:spPr>
          <a:xfrm>
            <a:off x="427654" y="2526384"/>
            <a:ext cx="11468973" cy="3582185"/>
          </a:xfrm>
          <a:prstGeom prst="rect">
            <a:avLst/>
          </a:prstGeom>
        </p:spPr>
      </p:pic>
    </p:spTree>
    <p:extLst>
      <p:ext uri="{BB962C8B-B14F-4D97-AF65-F5344CB8AC3E}">
        <p14:creationId xmlns:p14="http://schemas.microsoft.com/office/powerpoint/2010/main" val="399360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7D67B82C-860E-3EEB-E15A-E24D4EDD895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EC14285C-FD38-F1E1-1FA1-6E16132D6221}"/>
              </a:ext>
            </a:extLst>
          </p:cNvPr>
          <p:cNvSpPr txBox="1"/>
          <p:nvPr/>
        </p:nvSpPr>
        <p:spPr>
          <a:xfrm>
            <a:off x="660185" y="1034776"/>
            <a:ext cx="5435815" cy="1200288"/>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Check Duplicate Value</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Drop Unwanted Columns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Text Cleaning </a:t>
            </a:r>
          </a:p>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Modifying Data Types</a:t>
            </a:r>
          </a:p>
        </p:txBody>
      </p:sp>
      <p:sp>
        <p:nvSpPr>
          <p:cNvPr id="105" name="Google Shape;105;p3">
            <a:extLst>
              <a:ext uri="{FF2B5EF4-FFF2-40B4-BE49-F238E27FC236}">
                <a16:creationId xmlns:a16="http://schemas.microsoft.com/office/drawing/2014/main" id="{78FF73E7-44C4-96CB-0FF2-B1720480731A}"/>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2800" dirty="0">
                <a:solidFill>
                  <a:srgbClr val="FF0000"/>
                </a:solidFill>
                <a:latin typeface="Times New Roman" panose="02020603050405020304" pitchFamily="18" charset="0"/>
                <a:ea typeface="Lato Black"/>
                <a:cs typeface="Times New Roman" panose="02020603050405020304" pitchFamily="18" charset="0"/>
                <a:sym typeface="Lato Black"/>
              </a:rPr>
              <a:t>Data Cleaning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sp>
        <p:nvSpPr>
          <p:cNvPr id="2" name="Google Shape;105;p3">
            <a:extLst>
              <a:ext uri="{FF2B5EF4-FFF2-40B4-BE49-F238E27FC236}">
                <a16:creationId xmlns:a16="http://schemas.microsoft.com/office/drawing/2014/main" id="{6224DAD5-1F2C-49DE-6BAB-7C0822FEF42D}"/>
              </a:ext>
            </a:extLst>
          </p:cNvPr>
          <p:cNvSpPr txBox="1"/>
          <p:nvPr/>
        </p:nvSpPr>
        <p:spPr>
          <a:xfrm>
            <a:off x="427655" y="2370061"/>
            <a:ext cx="6099463" cy="313892"/>
          </a:xfrm>
          <a:prstGeom prst="rect">
            <a:avLst/>
          </a:prstGeom>
          <a:noFill/>
          <a:ln>
            <a:noFill/>
          </a:ln>
        </p:spPr>
        <p:txBody>
          <a:bodyPr spcFirstLastPara="1" wrap="square" lIns="91425" tIns="45700" rIns="91425" bIns="45700" anchor="t" anchorCtr="0">
            <a:spAutoFit/>
          </a:bodyPr>
          <a:lstStyle/>
          <a:p>
            <a:pPr marL="0" marR="0" lvl="0" indent="0" algn="l" rtl="0">
              <a:lnSpc>
                <a:spcPct val="80000"/>
              </a:lnSpc>
              <a:spcBef>
                <a:spcPts val="0"/>
              </a:spcBef>
              <a:spcAft>
                <a:spcPts val="0"/>
              </a:spcAft>
              <a:buClr>
                <a:srgbClr val="FF0000"/>
              </a:buClr>
              <a:buSzPts val="3200"/>
              <a:buFont typeface="Lato Black"/>
              <a:buNone/>
            </a:pPr>
            <a:r>
              <a:rPr lang="en-US" sz="1800" dirty="0">
                <a:solidFill>
                  <a:srgbClr val="FF0000"/>
                </a:solidFill>
                <a:latin typeface="Times New Roman" panose="02020603050405020304" pitchFamily="18" charset="0"/>
                <a:ea typeface="Lato Black"/>
                <a:cs typeface="Times New Roman" panose="02020603050405020304" pitchFamily="18" charset="0"/>
                <a:sym typeface="Lato Black"/>
              </a:rPr>
              <a:t>Extracted Data After Cleaning   </a:t>
            </a:r>
            <a:endParaRPr sz="1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E30D03F8-473B-342B-B06F-45E77BD7287B}"/>
              </a:ext>
            </a:extLst>
          </p:cNvPr>
          <p:cNvPicPr>
            <a:picLocks noChangeAspect="1"/>
          </p:cNvPicPr>
          <p:nvPr/>
        </p:nvPicPr>
        <p:blipFill>
          <a:blip r:embed="rId3"/>
          <a:stretch>
            <a:fillRect/>
          </a:stretch>
        </p:blipFill>
        <p:spPr>
          <a:xfrm>
            <a:off x="557212" y="2818949"/>
            <a:ext cx="11077575" cy="3289620"/>
          </a:xfrm>
          <a:prstGeom prst="rect">
            <a:avLst/>
          </a:prstGeom>
        </p:spPr>
      </p:pic>
    </p:spTree>
    <p:extLst>
      <p:ext uri="{BB962C8B-B14F-4D97-AF65-F5344CB8AC3E}">
        <p14:creationId xmlns:p14="http://schemas.microsoft.com/office/powerpoint/2010/main" val="555076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par>
                                <p:cTn id="8" presetID="10" presetClass="entr" presetSubtype="0" fill="hold" nodeType="withEffect">
                                  <p:stCondLst>
                                    <p:cond delay="0"/>
                                  </p:stCondLst>
                                  <p:childTnLst>
                                    <p:set>
                                      <p:cBhvr>
                                        <p:cTn id="9" dur="1" fill="hold">
                                          <p:stCondLst>
                                            <p:cond delay="0"/>
                                          </p:stCondLst>
                                        </p:cTn>
                                        <p:tgtEl>
                                          <p:spTgt spid="2"/>
                                        </p:tgtEl>
                                        <p:attrNameLst>
                                          <p:attrName>style.visibility</p:attrName>
                                        </p:attrNameLst>
                                      </p:cBhvr>
                                      <p:to>
                                        <p:strVal val="visible"/>
                                      </p:to>
                                    </p:set>
                                    <p:animEffect transition="in" filter="fade">
                                      <p:cBhvr>
                                        <p:cTn id="10"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1ACF5DD6-7EA0-C162-31E7-1AB29D1C1A7B}"/>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B631FAE6-4B25-9070-42D8-1157358F46D4}"/>
              </a:ext>
            </a:extLst>
          </p:cNvPr>
          <p:cNvSpPr txBox="1"/>
          <p:nvPr/>
        </p:nvSpPr>
        <p:spPr>
          <a:xfrm>
            <a:off x="660185" y="103477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Ambition Box Insights Saved to CSV</a:t>
            </a:r>
          </a:p>
        </p:txBody>
      </p:sp>
      <p:sp>
        <p:nvSpPr>
          <p:cNvPr id="105" name="Google Shape;105;p3">
            <a:extLst>
              <a:ext uri="{FF2B5EF4-FFF2-40B4-BE49-F238E27FC236}">
                <a16:creationId xmlns:a16="http://schemas.microsoft.com/office/drawing/2014/main" id="{6A39CAEB-6BCF-15A5-278B-5EE6560A2496}"/>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Acquisition</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5" name="Picture 4">
            <a:extLst>
              <a:ext uri="{FF2B5EF4-FFF2-40B4-BE49-F238E27FC236}">
                <a16:creationId xmlns:a16="http://schemas.microsoft.com/office/drawing/2014/main" id="{F67BF860-77A9-8A25-F6B1-76993B20B8B2}"/>
              </a:ext>
            </a:extLst>
          </p:cNvPr>
          <p:cNvPicPr>
            <a:picLocks noChangeAspect="1"/>
          </p:cNvPicPr>
          <p:nvPr/>
        </p:nvPicPr>
        <p:blipFill>
          <a:blip r:embed="rId3"/>
          <a:stretch>
            <a:fillRect/>
          </a:stretch>
        </p:blipFill>
        <p:spPr>
          <a:xfrm>
            <a:off x="1178351" y="1585287"/>
            <a:ext cx="5818729" cy="941097"/>
          </a:xfrm>
          <a:prstGeom prst="rect">
            <a:avLst/>
          </a:prstGeom>
        </p:spPr>
      </p:pic>
      <p:pic>
        <p:nvPicPr>
          <p:cNvPr id="7" name="Picture 6">
            <a:extLst>
              <a:ext uri="{FF2B5EF4-FFF2-40B4-BE49-F238E27FC236}">
                <a16:creationId xmlns:a16="http://schemas.microsoft.com/office/drawing/2014/main" id="{43273275-E344-3935-ADF7-640AC2138048}"/>
              </a:ext>
            </a:extLst>
          </p:cNvPr>
          <p:cNvPicPr>
            <a:picLocks noChangeAspect="1"/>
          </p:cNvPicPr>
          <p:nvPr/>
        </p:nvPicPr>
        <p:blipFill>
          <a:blip r:embed="rId4"/>
          <a:stretch>
            <a:fillRect/>
          </a:stretch>
        </p:blipFill>
        <p:spPr>
          <a:xfrm>
            <a:off x="1178351" y="2717031"/>
            <a:ext cx="10350630" cy="3438672"/>
          </a:xfrm>
          <a:prstGeom prst="rect">
            <a:avLst/>
          </a:prstGeom>
        </p:spPr>
      </p:pic>
    </p:spTree>
    <p:extLst>
      <p:ext uri="{BB962C8B-B14F-4D97-AF65-F5344CB8AC3E}">
        <p14:creationId xmlns:p14="http://schemas.microsoft.com/office/powerpoint/2010/main" val="30344967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0AF8326-7C5D-57D2-7F40-F51ECAA60C02}"/>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4C404C7C-D7D7-7E74-A181-582A3FADD62D}"/>
              </a:ext>
            </a:extLst>
          </p:cNvPr>
          <p:cNvSpPr txBox="1"/>
          <p:nvPr/>
        </p:nvSpPr>
        <p:spPr>
          <a:xfrm>
            <a:off x="660185" y="85355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Univariate Analysis On Numerical Columns </a:t>
            </a:r>
          </a:p>
        </p:txBody>
      </p:sp>
      <p:sp>
        <p:nvSpPr>
          <p:cNvPr id="105" name="Google Shape;105;p3">
            <a:extLst>
              <a:ext uri="{FF2B5EF4-FFF2-40B4-BE49-F238E27FC236}">
                <a16:creationId xmlns:a16="http://schemas.microsoft.com/office/drawing/2014/main" id="{40947516-270A-56A6-DA54-ADF6E505CCB1}"/>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D55DD0A2-3A5E-4E6E-CAC9-69F58CB6E1C2}"/>
              </a:ext>
            </a:extLst>
          </p:cNvPr>
          <p:cNvPicPr>
            <a:picLocks noChangeAspect="1"/>
          </p:cNvPicPr>
          <p:nvPr/>
        </p:nvPicPr>
        <p:blipFill>
          <a:blip r:embed="rId3"/>
          <a:stretch>
            <a:fillRect/>
          </a:stretch>
        </p:blipFill>
        <p:spPr>
          <a:xfrm>
            <a:off x="179111" y="1451679"/>
            <a:ext cx="3909253" cy="2347323"/>
          </a:xfrm>
          <a:prstGeom prst="rect">
            <a:avLst/>
          </a:prstGeom>
        </p:spPr>
      </p:pic>
      <p:pic>
        <p:nvPicPr>
          <p:cNvPr id="6" name="Picture 5">
            <a:extLst>
              <a:ext uri="{FF2B5EF4-FFF2-40B4-BE49-F238E27FC236}">
                <a16:creationId xmlns:a16="http://schemas.microsoft.com/office/drawing/2014/main" id="{A11A8A84-BE55-0B49-7125-DCA51F3AA05E}"/>
              </a:ext>
            </a:extLst>
          </p:cNvPr>
          <p:cNvPicPr>
            <a:picLocks noChangeAspect="1"/>
          </p:cNvPicPr>
          <p:nvPr/>
        </p:nvPicPr>
        <p:blipFill>
          <a:blip r:embed="rId4"/>
          <a:stretch>
            <a:fillRect/>
          </a:stretch>
        </p:blipFill>
        <p:spPr>
          <a:xfrm>
            <a:off x="4175701" y="1451679"/>
            <a:ext cx="3840597" cy="2413312"/>
          </a:xfrm>
          <a:prstGeom prst="rect">
            <a:avLst/>
          </a:prstGeom>
        </p:spPr>
      </p:pic>
      <p:pic>
        <p:nvPicPr>
          <p:cNvPr id="9" name="Picture 8">
            <a:extLst>
              <a:ext uri="{FF2B5EF4-FFF2-40B4-BE49-F238E27FC236}">
                <a16:creationId xmlns:a16="http://schemas.microsoft.com/office/drawing/2014/main" id="{CC4FF2B0-39A3-6A56-BA73-237F978D8088}"/>
              </a:ext>
            </a:extLst>
          </p:cNvPr>
          <p:cNvPicPr>
            <a:picLocks noChangeAspect="1"/>
          </p:cNvPicPr>
          <p:nvPr/>
        </p:nvPicPr>
        <p:blipFill>
          <a:blip r:embed="rId5"/>
          <a:stretch>
            <a:fillRect/>
          </a:stretch>
        </p:blipFill>
        <p:spPr>
          <a:xfrm>
            <a:off x="8202693" y="1385691"/>
            <a:ext cx="3741540" cy="2492484"/>
          </a:xfrm>
          <a:prstGeom prst="rect">
            <a:avLst/>
          </a:prstGeom>
        </p:spPr>
      </p:pic>
      <p:pic>
        <p:nvPicPr>
          <p:cNvPr id="11" name="Picture 10">
            <a:extLst>
              <a:ext uri="{FF2B5EF4-FFF2-40B4-BE49-F238E27FC236}">
                <a16:creationId xmlns:a16="http://schemas.microsoft.com/office/drawing/2014/main" id="{BCB12E94-9EC8-07F3-DF6C-76F98079676D}"/>
              </a:ext>
            </a:extLst>
          </p:cNvPr>
          <p:cNvPicPr>
            <a:picLocks noChangeAspect="1"/>
          </p:cNvPicPr>
          <p:nvPr/>
        </p:nvPicPr>
        <p:blipFill>
          <a:blip r:embed="rId6"/>
          <a:stretch>
            <a:fillRect/>
          </a:stretch>
        </p:blipFill>
        <p:spPr>
          <a:xfrm>
            <a:off x="179111" y="4027835"/>
            <a:ext cx="4007045" cy="2561502"/>
          </a:xfrm>
          <a:prstGeom prst="rect">
            <a:avLst/>
          </a:prstGeom>
        </p:spPr>
      </p:pic>
      <p:pic>
        <p:nvPicPr>
          <p:cNvPr id="13" name="Picture 12">
            <a:extLst>
              <a:ext uri="{FF2B5EF4-FFF2-40B4-BE49-F238E27FC236}">
                <a16:creationId xmlns:a16="http://schemas.microsoft.com/office/drawing/2014/main" id="{55EF2A66-74F8-A61D-2DCE-29FA1089EDD6}"/>
              </a:ext>
            </a:extLst>
          </p:cNvPr>
          <p:cNvPicPr>
            <a:picLocks noChangeAspect="1"/>
          </p:cNvPicPr>
          <p:nvPr/>
        </p:nvPicPr>
        <p:blipFill>
          <a:blip r:embed="rId7"/>
          <a:stretch>
            <a:fillRect/>
          </a:stretch>
        </p:blipFill>
        <p:spPr>
          <a:xfrm>
            <a:off x="4088364" y="4027834"/>
            <a:ext cx="4009262" cy="2579643"/>
          </a:xfrm>
          <a:prstGeom prst="rect">
            <a:avLst/>
          </a:prstGeom>
        </p:spPr>
      </p:pic>
    </p:spTree>
    <p:extLst>
      <p:ext uri="{BB962C8B-B14F-4D97-AF65-F5344CB8AC3E}">
        <p14:creationId xmlns:p14="http://schemas.microsoft.com/office/powerpoint/2010/main" val="23969413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3CBBFCAA-1BD0-5514-69CB-7C34F1F0183D}"/>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66E99BD9-FF73-F62F-318D-F5B0F50EC7F7}"/>
              </a:ext>
            </a:extLst>
          </p:cNvPr>
          <p:cNvSpPr txBox="1"/>
          <p:nvPr/>
        </p:nvSpPr>
        <p:spPr>
          <a:xfrm>
            <a:off x="660185" y="853556"/>
            <a:ext cx="5435815"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Univariate Analysis On Categorical Columns </a:t>
            </a:r>
          </a:p>
        </p:txBody>
      </p:sp>
      <p:sp>
        <p:nvSpPr>
          <p:cNvPr id="105" name="Google Shape;105;p3">
            <a:extLst>
              <a:ext uri="{FF2B5EF4-FFF2-40B4-BE49-F238E27FC236}">
                <a16:creationId xmlns:a16="http://schemas.microsoft.com/office/drawing/2014/main" id="{A8919617-E7B2-38E2-3F28-B03228448544}"/>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4" name="Picture 3">
            <a:extLst>
              <a:ext uri="{FF2B5EF4-FFF2-40B4-BE49-F238E27FC236}">
                <a16:creationId xmlns:a16="http://schemas.microsoft.com/office/drawing/2014/main" id="{6F3CE562-9C97-01C9-6ED7-6CAF1C1BBD12}"/>
              </a:ext>
            </a:extLst>
          </p:cNvPr>
          <p:cNvPicPr>
            <a:picLocks noChangeAspect="1"/>
          </p:cNvPicPr>
          <p:nvPr/>
        </p:nvPicPr>
        <p:blipFill>
          <a:blip r:embed="rId3"/>
          <a:stretch>
            <a:fillRect/>
          </a:stretch>
        </p:blipFill>
        <p:spPr>
          <a:xfrm>
            <a:off x="202790" y="1659849"/>
            <a:ext cx="5679535" cy="3168215"/>
          </a:xfrm>
          <a:prstGeom prst="rect">
            <a:avLst/>
          </a:prstGeom>
        </p:spPr>
      </p:pic>
      <p:pic>
        <p:nvPicPr>
          <p:cNvPr id="7" name="Picture 6">
            <a:extLst>
              <a:ext uri="{FF2B5EF4-FFF2-40B4-BE49-F238E27FC236}">
                <a16:creationId xmlns:a16="http://schemas.microsoft.com/office/drawing/2014/main" id="{5E10459B-A1C2-123D-31E4-D193F220C116}"/>
              </a:ext>
            </a:extLst>
          </p:cNvPr>
          <p:cNvPicPr>
            <a:picLocks noChangeAspect="1"/>
          </p:cNvPicPr>
          <p:nvPr/>
        </p:nvPicPr>
        <p:blipFill>
          <a:blip r:embed="rId4"/>
          <a:stretch>
            <a:fillRect/>
          </a:stretch>
        </p:blipFill>
        <p:spPr>
          <a:xfrm>
            <a:off x="6096000" y="1561780"/>
            <a:ext cx="5435815" cy="3168215"/>
          </a:xfrm>
          <a:prstGeom prst="rect">
            <a:avLst/>
          </a:prstGeom>
        </p:spPr>
      </p:pic>
    </p:spTree>
    <p:extLst>
      <p:ext uri="{BB962C8B-B14F-4D97-AF65-F5344CB8AC3E}">
        <p14:creationId xmlns:p14="http://schemas.microsoft.com/office/powerpoint/2010/main" val="4079628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a:extLst>
            <a:ext uri="{FF2B5EF4-FFF2-40B4-BE49-F238E27FC236}">
              <a16:creationId xmlns:a16="http://schemas.microsoft.com/office/drawing/2014/main" id="{8288B472-40A1-0ED0-3D03-ED00D2D09591}"/>
            </a:ext>
          </a:extLst>
        </p:cNvPr>
        <p:cNvGrpSpPr/>
        <p:nvPr/>
      </p:nvGrpSpPr>
      <p:grpSpPr>
        <a:xfrm>
          <a:off x="0" y="0"/>
          <a:ext cx="0" cy="0"/>
          <a:chOff x="0" y="0"/>
          <a:chExt cx="0" cy="0"/>
        </a:xfrm>
      </p:grpSpPr>
      <p:sp>
        <p:nvSpPr>
          <p:cNvPr id="104" name="Google Shape;104;p3">
            <a:extLst>
              <a:ext uri="{FF2B5EF4-FFF2-40B4-BE49-F238E27FC236}">
                <a16:creationId xmlns:a16="http://schemas.microsoft.com/office/drawing/2014/main" id="{B79D0D54-366F-84A5-6187-B413E8F7217C}"/>
              </a:ext>
            </a:extLst>
          </p:cNvPr>
          <p:cNvSpPr txBox="1"/>
          <p:nvPr/>
        </p:nvSpPr>
        <p:spPr>
          <a:xfrm>
            <a:off x="660185" y="853556"/>
            <a:ext cx="6230809" cy="369291"/>
          </a:xfrm>
          <a:prstGeom prst="rect">
            <a:avLst/>
          </a:prstGeom>
          <a:noFill/>
          <a:ln>
            <a:noFill/>
          </a:ln>
        </p:spPr>
        <p:txBody>
          <a:bodyPr spcFirstLastPara="1" wrap="square" lIns="91425" tIns="45700" rIns="91425" bIns="45700" anchor="t" anchorCtr="0">
            <a:spAutoFit/>
          </a:bodyPr>
          <a:lstStyle/>
          <a:p>
            <a:pPr marL="285750" lvl="0" indent="-285750" algn="just">
              <a:buClr>
                <a:schemeClr val="dk1"/>
              </a:buClr>
              <a:buSzPts val="1800"/>
              <a:buFont typeface="Arial" panose="020B0604020202020204" pitchFamily="34" charset="0"/>
              <a:buChar char="•"/>
            </a:pPr>
            <a:r>
              <a:rPr lang="en-US" sz="1800" dirty="0">
                <a:solidFill>
                  <a:schemeClr val="dk1"/>
                </a:solidFill>
                <a:latin typeface="Times New Roman" panose="02020603050405020304" pitchFamily="18" charset="0"/>
                <a:ea typeface="Calibri"/>
                <a:cs typeface="Times New Roman" panose="02020603050405020304" pitchFamily="18" charset="0"/>
                <a:sym typeface="Calibri"/>
              </a:rPr>
              <a:t>Bivariate Analysis On Numerical Vs Numerical  Columns </a:t>
            </a:r>
          </a:p>
        </p:txBody>
      </p:sp>
      <p:sp>
        <p:nvSpPr>
          <p:cNvPr id="105" name="Google Shape;105;p3">
            <a:extLst>
              <a:ext uri="{FF2B5EF4-FFF2-40B4-BE49-F238E27FC236}">
                <a16:creationId xmlns:a16="http://schemas.microsoft.com/office/drawing/2014/main" id="{B918967D-4121-3992-EE78-013D02F529EA}"/>
              </a:ext>
            </a:extLst>
          </p:cNvPr>
          <p:cNvSpPr txBox="1"/>
          <p:nvPr/>
        </p:nvSpPr>
        <p:spPr>
          <a:xfrm>
            <a:off x="427656" y="416554"/>
            <a:ext cx="6099463" cy="437002"/>
          </a:xfrm>
          <a:prstGeom prst="rect">
            <a:avLst/>
          </a:prstGeom>
          <a:noFill/>
          <a:ln>
            <a:noFill/>
          </a:ln>
        </p:spPr>
        <p:txBody>
          <a:bodyPr spcFirstLastPara="1" wrap="square" lIns="91425" tIns="45700" rIns="91425" bIns="45700" anchor="t" anchorCtr="0">
            <a:spAutoFit/>
          </a:bodyPr>
          <a:lstStyle/>
          <a:p>
            <a:pPr lvl="0">
              <a:lnSpc>
                <a:spcPct val="80000"/>
              </a:lnSpc>
              <a:buClr>
                <a:srgbClr val="FF0000"/>
              </a:buClr>
              <a:buSzPts val="3200"/>
            </a:pPr>
            <a:r>
              <a:rPr lang="en-US" sz="2800" dirty="0">
                <a:solidFill>
                  <a:srgbClr val="FF0000"/>
                </a:solidFill>
                <a:latin typeface="Times New Roman" panose="02020603050405020304" pitchFamily="18" charset="0"/>
                <a:ea typeface="Calibri"/>
                <a:cs typeface="Times New Roman" panose="02020603050405020304" pitchFamily="18" charset="0"/>
                <a:sym typeface="Calibri"/>
              </a:rPr>
              <a:t>Data Visualization </a:t>
            </a:r>
            <a:endParaRPr sz="2800" b="0" i="0" u="none" strike="noStrike" cap="none" dirty="0">
              <a:solidFill>
                <a:srgbClr val="FF0000"/>
              </a:solidFill>
              <a:latin typeface="Times New Roman" panose="02020603050405020304" pitchFamily="18" charset="0"/>
              <a:ea typeface="Calibri"/>
              <a:cs typeface="Times New Roman" panose="02020603050405020304" pitchFamily="18" charset="0"/>
              <a:sym typeface="Calibri"/>
            </a:endParaRPr>
          </a:p>
        </p:txBody>
      </p:sp>
      <p:pic>
        <p:nvPicPr>
          <p:cNvPr id="3" name="Picture 2">
            <a:extLst>
              <a:ext uri="{FF2B5EF4-FFF2-40B4-BE49-F238E27FC236}">
                <a16:creationId xmlns:a16="http://schemas.microsoft.com/office/drawing/2014/main" id="{BA0EBE0D-2058-4AA4-E8A2-8FA94AC7B25F}"/>
              </a:ext>
            </a:extLst>
          </p:cNvPr>
          <p:cNvPicPr>
            <a:picLocks noChangeAspect="1"/>
          </p:cNvPicPr>
          <p:nvPr/>
        </p:nvPicPr>
        <p:blipFill>
          <a:blip r:embed="rId3"/>
          <a:stretch>
            <a:fillRect/>
          </a:stretch>
        </p:blipFill>
        <p:spPr>
          <a:xfrm>
            <a:off x="1030185" y="1222847"/>
            <a:ext cx="4275814" cy="2478139"/>
          </a:xfrm>
          <a:prstGeom prst="rect">
            <a:avLst/>
          </a:prstGeom>
        </p:spPr>
      </p:pic>
      <p:pic>
        <p:nvPicPr>
          <p:cNvPr id="6" name="Picture 5">
            <a:extLst>
              <a:ext uri="{FF2B5EF4-FFF2-40B4-BE49-F238E27FC236}">
                <a16:creationId xmlns:a16="http://schemas.microsoft.com/office/drawing/2014/main" id="{6185D003-D1A8-091F-EB27-98C17EDC3975}"/>
              </a:ext>
            </a:extLst>
          </p:cNvPr>
          <p:cNvPicPr>
            <a:picLocks noChangeAspect="1"/>
          </p:cNvPicPr>
          <p:nvPr/>
        </p:nvPicPr>
        <p:blipFill>
          <a:blip r:embed="rId4"/>
          <a:stretch>
            <a:fillRect/>
          </a:stretch>
        </p:blipFill>
        <p:spPr>
          <a:xfrm>
            <a:off x="906526" y="3876630"/>
            <a:ext cx="4394481" cy="2657248"/>
          </a:xfrm>
          <a:prstGeom prst="rect">
            <a:avLst/>
          </a:prstGeom>
        </p:spPr>
      </p:pic>
      <p:pic>
        <p:nvPicPr>
          <p:cNvPr id="9" name="Picture 8">
            <a:extLst>
              <a:ext uri="{FF2B5EF4-FFF2-40B4-BE49-F238E27FC236}">
                <a16:creationId xmlns:a16="http://schemas.microsoft.com/office/drawing/2014/main" id="{66A21BDF-B658-77E6-1BF0-914AE9353E56}"/>
              </a:ext>
            </a:extLst>
          </p:cNvPr>
          <p:cNvPicPr>
            <a:picLocks noChangeAspect="1"/>
          </p:cNvPicPr>
          <p:nvPr/>
        </p:nvPicPr>
        <p:blipFill>
          <a:blip r:embed="rId5"/>
          <a:stretch>
            <a:fillRect/>
          </a:stretch>
        </p:blipFill>
        <p:spPr>
          <a:xfrm>
            <a:off x="6363092" y="1659849"/>
            <a:ext cx="5052767" cy="4052793"/>
          </a:xfrm>
          <a:prstGeom prst="rect">
            <a:avLst/>
          </a:prstGeom>
        </p:spPr>
      </p:pic>
    </p:spTree>
    <p:extLst>
      <p:ext uri="{BB962C8B-B14F-4D97-AF65-F5344CB8AC3E}">
        <p14:creationId xmlns:p14="http://schemas.microsoft.com/office/powerpoint/2010/main" val="324175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105"/>
                                        </p:tgtEl>
                                        <p:attrNameLst>
                                          <p:attrName>style.visibility</p:attrName>
                                        </p:attrNameLst>
                                      </p:cBhvr>
                                      <p:to>
                                        <p:strVal val="visible"/>
                                      </p:to>
                                    </p:set>
                                    <p:animEffect transition="in" filter="fade">
                                      <p:cBhvr>
                                        <p:cTn id="7" dur="500"/>
                                        <p:tgtEl>
                                          <p:spTgt spid="1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TotalTime>
  <Words>585</Words>
  <Application>Microsoft Office PowerPoint</Application>
  <PresentationFormat>Widescreen</PresentationFormat>
  <Paragraphs>60</Paragraphs>
  <Slides>18</Slides>
  <Notes>18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18</vt:i4>
      </vt:variant>
    </vt:vector>
  </HeadingPairs>
  <TitlesOfParts>
    <vt:vector size="24" baseType="lpstr">
      <vt:lpstr>Times New Roman</vt:lpstr>
      <vt:lpstr>Arial</vt:lpstr>
      <vt:lpstr>Calibri</vt:lpstr>
      <vt:lpstr>Lato Black</vt:lpstr>
      <vt:lpstr>Libre Baskerville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Raghu Ram Aduri</dc:creator>
  <cp:lastModifiedBy>Shruti Jakkulwar</cp:lastModifiedBy>
  <cp:revision>3</cp:revision>
  <dcterms:created xsi:type="dcterms:W3CDTF">2021-02-16T05:19:01Z</dcterms:created>
  <dcterms:modified xsi:type="dcterms:W3CDTF">2025-05-27T09:38:38Z</dcterms:modified>
</cp:coreProperties>
</file>