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4CA3-E768-45FD-8557-BAE35A281F6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2899-5BB4-40DB-B82A-2D977AFBE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Bank Point of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Impact of Various Factors on Countries</a:t>
            </a:r>
          </a:p>
        </p:txBody>
      </p:sp>
    </p:spTree>
    <p:extLst>
      <p:ext uri="{BB962C8B-B14F-4D97-AF65-F5344CB8AC3E}">
        <p14:creationId xmlns:p14="http://schemas.microsoft.com/office/powerpoint/2010/main" val="125581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Germany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Except for 1992 which showed a strong positive correlation between the two </a:t>
            </a:r>
            <a:r>
              <a:rPr lang="en-US" dirty="0" smtClean="0"/>
              <a:t>matrices, </a:t>
            </a:r>
            <a:r>
              <a:rPr lang="en-US" dirty="0"/>
              <a:t>Germany has exhibited a weak </a:t>
            </a:r>
            <a:r>
              <a:rPr lang="en-US" dirty="0" smtClean="0"/>
              <a:t>negative relationship </a:t>
            </a:r>
            <a:r>
              <a:rPr lang="en-US" dirty="0"/>
              <a:t>between </a:t>
            </a:r>
            <a:r>
              <a:rPr lang="en-US" dirty="0" smtClean="0"/>
              <a:t>agriculture </a:t>
            </a:r>
            <a:r>
              <a:rPr lang="en-US" dirty="0"/>
              <a:t>land area and food production levels during review period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328737"/>
            <a:ext cx="6102350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884" y="987425"/>
            <a:ext cx="4400551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Nigeria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Nigeria </a:t>
            </a:r>
            <a:r>
              <a:rPr lang="en-US" dirty="0"/>
              <a:t> </a:t>
            </a:r>
            <a:r>
              <a:rPr lang="en-US" dirty="0" smtClean="0"/>
              <a:t>Food </a:t>
            </a:r>
            <a:r>
              <a:rPr lang="en-US" dirty="0"/>
              <a:t>production index was below the agriculture land area up 2003 when this trend reversed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</a:t>
            </a:r>
            <a:r>
              <a:rPr lang="en-US" dirty="0"/>
              <a:t>positive </a:t>
            </a:r>
            <a:r>
              <a:rPr lang="en-US" dirty="0" smtClean="0"/>
              <a:t>relationship </a:t>
            </a:r>
            <a:r>
              <a:rPr lang="en-US" dirty="0"/>
              <a:t>between Food production value and agriculture land area for Nigeria.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1163637"/>
            <a:ext cx="6297614" cy="43148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055687"/>
            <a:ext cx="4190999" cy="3057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2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Saudi Arabia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Saudi Arabia apart </a:t>
            </a:r>
            <a:r>
              <a:rPr lang="en-US" dirty="0"/>
              <a:t>from the period 1987 to 1994 where there a strong positive </a:t>
            </a:r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dirty="0" smtClean="0"/>
              <a:t>agriculture </a:t>
            </a:r>
            <a:r>
              <a:rPr lang="en-US" dirty="0"/>
              <a:t>land area and food production</a:t>
            </a:r>
            <a:r>
              <a:rPr lang="en-US" dirty="0" smtClean="0"/>
              <a:t>, overall there is  there is no relationship.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8" y="1176293"/>
            <a:ext cx="7317600" cy="41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86" y="1012916"/>
            <a:ext cx="4637864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USA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611291" y="3813266"/>
            <a:ext cx="4161608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 had weak correlation </a:t>
            </a:r>
            <a:r>
              <a:rPr lang="en-US" dirty="0"/>
              <a:t>between the </a:t>
            </a:r>
            <a:r>
              <a:rPr lang="en-US" dirty="0" err="1"/>
              <a:t>agric</a:t>
            </a:r>
            <a:r>
              <a:rPr lang="en-US" dirty="0"/>
              <a:t> land area and the food production </a:t>
            </a:r>
            <a:r>
              <a:rPr lang="en-US" dirty="0" smtClean="0"/>
              <a:t>levels ranging between -1.5 and 0.5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3" y="1229903"/>
            <a:ext cx="7094574" cy="45339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237" y="933496"/>
            <a:ext cx="4208463" cy="2933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95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D990-CF56-AC87-3296-C017C962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Production from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688370-0835-1A2D-7CA8-1C9DFD0F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28" y="1380003"/>
            <a:ext cx="10515600" cy="2974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54B45E-E85A-9ED6-E60E-88647A84E78A}"/>
              </a:ext>
            </a:extLst>
          </p:cNvPr>
          <p:cNvSpPr txBox="1"/>
          <p:nvPr/>
        </p:nvSpPr>
        <p:spPr>
          <a:xfrm>
            <a:off x="1267968" y="4354872"/>
            <a:ext cx="1008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Germany produced 25% of its electricity from renewable sources (excluding hydroelectric) – which is the highest in any of the leading economies in the region</a:t>
            </a:r>
          </a:p>
        </p:txBody>
      </p:sp>
    </p:spTree>
    <p:extLst>
      <p:ext uri="{BB962C8B-B14F-4D97-AF65-F5344CB8AC3E}">
        <p14:creationId xmlns:p14="http://schemas.microsoft.com/office/powerpoint/2010/main" val="189708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1438F-D8BF-A3F0-C070-4D98E09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race amongst the leading economies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268D554-C87F-2D24-B31B-BBA0CEA7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72" y="1690688"/>
            <a:ext cx="5039428" cy="408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DD2A6E-2BBC-A2FD-DE94-659A552A1BAC}"/>
              </a:ext>
            </a:extLst>
          </p:cNvPr>
          <p:cNvSpPr txBox="1"/>
          <p:nvPr/>
        </p:nvSpPr>
        <p:spPr>
          <a:xfrm>
            <a:off x="6477383" y="1780066"/>
            <a:ext cx="51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There is no identifiable pattern between the leading economies in producing electricity from Coal</a:t>
            </a:r>
          </a:p>
          <a:p>
            <a:r>
              <a:rPr lang="en-US" dirty="0">
                <a:sym typeface="Wingdings"/>
              </a:rPr>
              <a:t>Germany and China are negatively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4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2A1DF-BC90-8BED-2FAE-B13F5C43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07E33C6-F02F-3922-3B31-4633B130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93" y="1644968"/>
            <a:ext cx="6858957" cy="2962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D5737B-FDC3-2C55-2360-FF9EB1E77B9E}"/>
              </a:ext>
            </a:extLst>
          </p:cNvPr>
          <p:cNvSpPr txBox="1"/>
          <p:nvPr/>
        </p:nvSpPr>
        <p:spPr>
          <a:xfrm>
            <a:off x="1375031" y="4751367"/>
            <a:ext cx="5181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From a percentage standpoint, smaller countries have shown promise and increasing the electricity production from renewable resources from anywhere between 10-22% to 18-65%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2997F-4612-41BB-B3F1-CB121924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Production Trends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45F55-FD9E-4847-91CD-03D480E2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0817" y="1362234"/>
            <a:ext cx="3653835" cy="366571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Growth in food production level for all countries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Germany has the lowest growth trend </a:t>
            </a:r>
            <a:r>
              <a:rPr lang="en-US" dirty="0" smtClean="0"/>
              <a:t>in the period.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8" y="913888"/>
            <a:ext cx="6623731" cy="488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84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2997F-4612-41BB-B3F1-CB121924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37903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Agriculture Land Area  Trends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45F55-FD9E-4847-91CD-03D480E2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794172" y="987425"/>
            <a:ext cx="4241074" cy="36657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Saudi Arabia </a:t>
            </a:r>
            <a:r>
              <a:rPr lang="en-US" sz="1800" dirty="0" smtClean="0"/>
              <a:t>doubled </a:t>
            </a:r>
            <a:r>
              <a:rPr lang="en-US" sz="1800" dirty="0" err="1" smtClean="0"/>
              <a:t>agric</a:t>
            </a:r>
            <a:r>
              <a:rPr lang="en-US" sz="1800" dirty="0" smtClean="0"/>
              <a:t> land area from </a:t>
            </a:r>
            <a:r>
              <a:rPr lang="en-US" sz="1800" dirty="0"/>
              <a:t>40.6% </a:t>
            </a:r>
            <a:r>
              <a:rPr lang="en-US" sz="1800" dirty="0" smtClean="0"/>
              <a:t>to </a:t>
            </a:r>
            <a:r>
              <a:rPr lang="en-US" sz="1800" dirty="0"/>
              <a:t>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Nigeria declined between  1970 </a:t>
            </a:r>
            <a:r>
              <a:rPr lang="en-US" sz="1800" dirty="0"/>
              <a:t>and 1981 </a:t>
            </a:r>
            <a:r>
              <a:rPr lang="en-US" sz="1800" dirty="0" smtClean="0"/>
              <a:t>from </a:t>
            </a:r>
            <a:r>
              <a:rPr lang="en-US" sz="1800" dirty="0"/>
              <a:t>70.06% to 51.8% . </a:t>
            </a:r>
            <a:r>
              <a:rPr lang="en-US" sz="1800" dirty="0" smtClean="0"/>
              <a:t>Then went back to 70.7%   </a:t>
            </a:r>
            <a:r>
              <a:rPr lang="en-US" sz="1800" dirty="0"/>
              <a:t>between 1982 and 1992 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Germany </a:t>
            </a:r>
            <a:r>
              <a:rPr lang="en-US" sz="1800" dirty="0"/>
              <a:t>and United States registered a decline </a:t>
            </a:r>
            <a:r>
              <a:rPr lang="en-US" sz="1800" dirty="0" smtClean="0"/>
              <a:t>during the review period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9" y="882151"/>
            <a:ext cx="6284458" cy="4457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81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</p:spPr>
        <p:txBody>
          <a:bodyPr>
            <a:normAutofit/>
          </a:bodyPr>
          <a:lstStyle/>
          <a:p>
            <a:r>
              <a:rPr lang="en-US" dirty="0" smtClean="0"/>
              <a:t>Australia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The magnitude </a:t>
            </a:r>
            <a:r>
              <a:rPr lang="en-US" dirty="0"/>
              <a:t>of the changes in Australia's 5 year rolling daily food production values vs. the market agriculture land area did not remain constant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Specifically, after 2003 there is no apparent relationship between the agriculture land area and the food production levels.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390175"/>
            <a:ext cx="6740435" cy="3800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20" y="713105"/>
            <a:ext cx="429006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Brazil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Brazil has strong </a:t>
            </a:r>
            <a:r>
              <a:rPr lang="en-US" dirty="0"/>
              <a:t>positive </a:t>
            </a:r>
            <a:r>
              <a:rPr lang="en-US" dirty="0" smtClean="0"/>
              <a:t>correlation </a:t>
            </a:r>
            <a:r>
              <a:rPr lang="en-US" dirty="0"/>
              <a:t>between the agriculture land area and the food production </a:t>
            </a:r>
            <a:r>
              <a:rPr lang="en-US" dirty="0" smtClean="0"/>
              <a:t>to </a:t>
            </a:r>
            <a:r>
              <a:rPr lang="en-US" dirty="0"/>
              <a:t>around 1985 </a:t>
            </a:r>
            <a:endParaRPr lang="en-US" dirty="0" smtClean="0"/>
          </a:p>
          <a:p>
            <a:r>
              <a:rPr lang="en-US" dirty="0" smtClean="0"/>
              <a:t>After 1986 food production level increased although </a:t>
            </a:r>
            <a:r>
              <a:rPr lang="en-US" dirty="0"/>
              <a:t>percentage of agriculture land </a:t>
            </a:r>
            <a:r>
              <a:rPr lang="en-US" dirty="0" smtClean="0"/>
              <a:t>area was </a:t>
            </a:r>
            <a:r>
              <a:rPr lang="en-US" dirty="0"/>
              <a:t>constant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08430"/>
            <a:ext cx="6659563" cy="4457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930" y="1116330"/>
            <a:ext cx="4544976" cy="28384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86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China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China exhibited some </a:t>
            </a:r>
            <a:r>
              <a:rPr lang="en-US" dirty="0"/>
              <a:t>strong positive correlation between the agriculture land area and the food production levels </a:t>
            </a:r>
            <a:r>
              <a:rPr lang="en-US" dirty="0" smtClean="0"/>
              <a:t>up </a:t>
            </a:r>
            <a:r>
              <a:rPr lang="en-US" dirty="0"/>
              <a:t>to 1997 but the correlation </a:t>
            </a:r>
            <a:r>
              <a:rPr lang="en-US" dirty="0" smtClean="0"/>
              <a:t>grew </a:t>
            </a:r>
            <a:r>
              <a:rPr lang="en-US" dirty="0"/>
              <a:t>weaker during the later years of the review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3" y="1295400"/>
            <a:ext cx="6383338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87" y="1042987"/>
            <a:ext cx="4402913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450</Words>
  <Application>Microsoft Office PowerPoint</Application>
  <PresentationFormat>Widescreen</PresentationFormat>
  <Paragraphs>58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World Bank Point of View</vt:lpstr>
      <vt:lpstr>Electricity Production from sources</vt:lpstr>
      <vt:lpstr>Is there a race amongst the leading economies</vt:lpstr>
      <vt:lpstr>Green Countries</vt:lpstr>
      <vt:lpstr>Food Production Trends</vt:lpstr>
      <vt:lpstr>Agriculture Land Area  Trends</vt:lpstr>
      <vt:lpstr>Australia Agric Land Vs Food Production </vt:lpstr>
      <vt:lpstr>Brazil Agric Land Vs Food Production </vt:lpstr>
      <vt:lpstr>China Agric Land Vs Food Production </vt:lpstr>
      <vt:lpstr>Germany Agric Land Vs Food Production </vt:lpstr>
      <vt:lpstr>Nigeria Agric Land Vs Food Production </vt:lpstr>
      <vt:lpstr>Saudi Arabia Agric Land Vs Food Production </vt:lpstr>
      <vt:lpstr>USA Agric Land Vs Food Production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Housing</dc:title>
  <dc:creator>Microsoft Office User</dc:creator>
  <cp:lastModifiedBy>Microsoft account</cp:lastModifiedBy>
  <cp:revision>39</cp:revision>
  <dcterms:created xsi:type="dcterms:W3CDTF">2019-03-28T23:55:56Z</dcterms:created>
  <dcterms:modified xsi:type="dcterms:W3CDTF">2023-04-26T23:43:45Z</dcterms:modified>
</cp:coreProperties>
</file>