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69" r:id="rId4"/>
    <p:sldId id="270" r:id="rId5"/>
    <p:sldId id="271" r:id="rId6"/>
    <p:sldId id="273" r:id="rId7"/>
    <p:sldId id="274" r:id="rId8"/>
    <p:sldId id="276" r:id="rId9"/>
    <p:sldId id="27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E4CA3-E768-45FD-8557-BAE35A281F6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32899-5BB4-40DB-B82A-2D977AFBE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2899-5BB4-40DB-B82A-2D977AFBE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2899-5BB4-40DB-B82A-2D977AFBE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2899-5BB4-40DB-B82A-2D977AFBE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CA64-4315-4D43-8BEE-1FE7566901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Bank Point of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Impact of Various Factors on Countries</a:t>
            </a:r>
          </a:p>
        </p:txBody>
      </p:sp>
    </p:spTree>
    <p:extLst>
      <p:ext uri="{BB962C8B-B14F-4D97-AF65-F5344CB8AC3E}">
        <p14:creationId xmlns:p14="http://schemas.microsoft.com/office/powerpoint/2010/main" val="125581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USA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611291" y="3813266"/>
            <a:ext cx="4161608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 had weak correlation </a:t>
            </a:r>
            <a:r>
              <a:rPr lang="en-US" dirty="0"/>
              <a:t>between the </a:t>
            </a:r>
            <a:r>
              <a:rPr lang="en-US" dirty="0" err="1"/>
              <a:t>agric</a:t>
            </a:r>
            <a:r>
              <a:rPr lang="en-US" dirty="0"/>
              <a:t> land area and the food production </a:t>
            </a:r>
            <a:r>
              <a:rPr lang="en-US" dirty="0" smtClean="0"/>
              <a:t>levels ranging between -1.5 and 0.5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3" y="1229903"/>
            <a:ext cx="7094574" cy="45339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237" y="933496"/>
            <a:ext cx="4208463" cy="2933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95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2" y="370114"/>
            <a:ext cx="4528186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Sources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6132278-75DC-41C2-B131-77C319FC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274" y="995363"/>
            <a:ext cx="11047412" cy="5483814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World bank provided data for the countries and regions across the world in several different categories. The categories are termed as </a:t>
            </a:r>
            <a:r>
              <a:rPr lang="en-US" sz="1400" dirty="0" err="1"/>
              <a:t>series_id</a:t>
            </a:r>
            <a:r>
              <a:rPr lang="en-US" sz="1400" dirty="0"/>
              <a:t> in the world bank metadata. For the purpose of this project, the following </a:t>
            </a:r>
            <a:r>
              <a:rPr lang="en-US" sz="1400" dirty="0" err="1"/>
              <a:t>series_ids</a:t>
            </a:r>
            <a:r>
              <a:rPr lang="en-US" sz="1400" dirty="0"/>
              <a:t> were used in </a:t>
            </a:r>
            <a:r>
              <a:rPr lang="en-US" sz="1400" dirty="0" smtClean="0"/>
              <a:t>analysis</a:t>
            </a:r>
            <a:endParaRPr lang="en-US" sz="1400" dirty="0"/>
          </a:p>
          <a:p>
            <a:r>
              <a:rPr lang="en-US" sz="1400" dirty="0"/>
              <a:t>- https://data.nasdaq.com/databases/WB/data</a:t>
            </a:r>
          </a:p>
          <a:p>
            <a:endParaRPr lang="en-US" sz="1400" dirty="0"/>
          </a:p>
          <a:p>
            <a:r>
              <a:rPr lang="en-US" sz="1400" dirty="0"/>
              <a:t>* [United States](data/WB_DATA_USA.csv)</a:t>
            </a:r>
          </a:p>
          <a:p>
            <a:r>
              <a:rPr lang="en-US" sz="1400" dirty="0"/>
              <a:t>* [Nigeria](data/WB_DATA_NGA.csv)</a:t>
            </a:r>
          </a:p>
          <a:p>
            <a:r>
              <a:rPr lang="en-US" sz="1400" dirty="0"/>
              <a:t>* [China](data/WB_DATA_CHN.csv)</a:t>
            </a:r>
          </a:p>
          <a:p>
            <a:r>
              <a:rPr lang="en-US" sz="1400" dirty="0"/>
              <a:t>* [Saudi Arabia](data/WB_DATA_SAU.csv)</a:t>
            </a:r>
          </a:p>
          <a:p>
            <a:r>
              <a:rPr lang="en-US" sz="1400" dirty="0"/>
              <a:t>* [Germany](data/WB_DATA_DEU.csv)</a:t>
            </a:r>
          </a:p>
          <a:p>
            <a:r>
              <a:rPr lang="en-US" sz="1400" dirty="0"/>
              <a:t>* [Brazil](data/WB_DATA_BRA.csv)</a:t>
            </a:r>
          </a:p>
          <a:p>
            <a:r>
              <a:rPr lang="en-US" sz="1400" dirty="0"/>
              <a:t>* [Australia](data/WB_DATA_AUS.csv)</a:t>
            </a:r>
          </a:p>
          <a:p>
            <a:endParaRPr lang="en-US" sz="1400" dirty="0"/>
          </a:p>
          <a:p>
            <a:r>
              <a:rPr lang="en-US" sz="1400" dirty="0"/>
              <a:t>* [Electricity production from coal sources (% of total)](data/data_EG_ELC_COAL_ZS.csv)</a:t>
            </a:r>
          </a:p>
          <a:p>
            <a:r>
              <a:rPr lang="en-US" sz="1400" dirty="0"/>
              <a:t>* [Electricity production from hydroelectric sources (% of total)](data/data_EG_ELC_HYRO_ZS.csv)</a:t>
            </a:r>
          </a:p>
          <a:p>
            <a:r>
              <a:rPr lang="en-US" sz="1400" dirty="0"/>
              <a:t>* [Electricity production from natural gas sources (% of total)](data/data_EG_ELC_NGAS_ZS.csv)</a:t>
            </a:r>
          </a:p>
          <a:p>
            <a:r>
              <a:rPr lang="en-US" sz="1400" dirty="0"/>
              <a:t>* [Electricity production from nuclear sources (% of total)](data/data_EG_ELC_NUCL_ZS.csv)</a:t>
            </a:r>
          </a:p>
          <a:p>
            <a:r>
              <a:rPr lang="en-US" sz="1400" dirty="0"/>
              <a:t>* [Electricity production from oil sources (% of total)](data/data_EG_ELC_PETR_ZS.csv)</a:t>
            </a:r>
          </a:p>
          <a:p>
            <a:r>
              <a:rPr lang="en-US" sz="1400" dirty="0"/>
              <a:t>* [Electricity production from renewable sources, excluding hydroelectric (% of total)](data/data_EG_ELC_RNWX_ZS.csv)</a:t>
            </a:r>
          </a:p>
          <a:p>
            <a:r>
              <a:rPr lang="en-US" sz="1400" dirty="0"/>
              <a:t>* [Electricity production from renewable sources, excluding hydroelectric (kWh)](data/data_EG_ELC_RNWX_KH.csv)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30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5D990-CF56-AC87-3296-C017C962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Production from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1688370-0835-1A2D-7CA8-1C9DFD0F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28" y="1380003"/>
            <a:ext cx="10515600" cy="2974869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054B45E-E85A-9ED6-E60E-88647A84E78A}"/>
              </a:ext>
            </a:extLst>
          </p:cNvPr>
          <p:cNvSpPr txBox="1"/>
          <p:nvPr/>
        </p:nvSpPr>
        <p:spPr>
          <a:xfrm>
            <a:off x="1267968" y="4354872"/>
            <a:ext cx="1008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Germany produced 25% of its electricity from renewable sources (excluding hydroelectric) – which is the highest in any of the leading economies in the region</a:t>
            </a:r>
          </a:p>
        </p:txBody>
      </p:sp>
    </p:spTree>
    <p:extLst>
      <p:ext uri="{BB962C8B-B14F-4D97-AF65-F5344CB8AC3E}">
        <p14:creationId xmlns:p14="http://schemas.microsoft.com/office/powerpoint/2010/main" val="189708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01438F-D8BF-A3F0-C070-4D98E09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race amongst the leading economies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268D554-C87F-2D24-B31B-BBA0CEA7A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572" y="1690688"/>
            <a:ext cx="5039428" cy="4086795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DD2A6E-2BBC-A2FD-DE94-659A552A1BAC}"/>
              </a:ext>
            </a:extLst>
          </p:cNvPr>
          <p:cNvSpPr txBox="1"/>
          <p:nvPr/>
        </p:nvSpPr>
        <p:spPr>
          <a:xfrm>
            <a:off x="6477383" y="1780066"/>
            <a:ext cx="51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There is no identifiable pattern between the leading economies in producing electricity from Coal</a:t>
            </a:r>
          </a:p>
          <a:p>
            <a:r>
              <a:rPr lang="en-US" dirty="0">
                <a:sym typeface="Wingdings"/>
              </a:rPr>
              <a:t>Germany and China are negatively correlated.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4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D2A1DF-BC90-8BED-2FAE-B13F5C43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07E33C6-F02F-3922-3B31-4633B1309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593" y="1644968"/>
            <a:ext cx="6858957" cy="2962688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6D5737B-FDC3-2C55-2360-FF9EB1E77B9E}"/>
              </a:ext>
            </a:extLst>
          </p:cNvPr>
          <p:cNvSpPr txBox="1"/>
          <p:nvPr/>
        </p:nvSpPr>
        <p:spPr>
          <a:xfrm>
            <a:off x="1375031" y="4751367"/>
            <a:ext cx="5181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From a percentage standpoint, smaller countries have shown promise and increasing the electricity production from renewable resources from anywhere between 10-22% to 18-65%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2997F-4612-41BB-B3F1-CB121924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Food Production Trends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F45F55-FD9E-4847-91CD-03D480E2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0817" y="1362234"/>
            <a:ext cx="3653835" cy="366571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Growth in food production level for all countries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Germany has the lowest growth trend in the period.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98" y="913888"/>
            <a:ext cx="6623731" cy="48860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847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2997F-4612-41BB-B3F1-CB121924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37903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Agriculture Land Area  Trends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F45F55-FD9E-4847-91CD-03D480E2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794172" y="987425"/>
            <a:ext cx="4241074" cy="36657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Saudi Arabia </a:t>
            </a:r>
            <a:r>
              <a:rPr lang="en-US" sz="1800" dirty="0" smtClean="0"/>
              <a:t>doubled </a:t>
            </a:r>
            <a:r>
              <a:rPr lang="en-US" sz="1800" dirty="0" err="1" smtClean="0"/>
              <a:t>agric</a:t>
            </a:r>
            <a:r>
              <a:rPr lang="en-US" sz="1800" dirty="0" smtClean="0"/>
              <a:t> land area from </a:t>
            </a:r>
            <a:r>
              <a:rPr lang="en-US" sz="1800" dirty="0"/>
              <a:t>40.6% </a:t>
            </a:r>
            <a:r>
              <a:rPr lang="en-US" sz="1800" dirty="0" smtClean="0"/>
              <a:t>to </a:t>
            </a:r>
            <a:r>
              <a:rPr lang="en-US" sz="1800" dirty="0"/>
              <a:t>80.8%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Nigeria declined between  1970 </a:t>
            </a:r>
            <a:r>
              <a:rPr lang="en-US" sz="1800" dirty="0"/>
              <a:t>and 1981 </a:t>
            </a:r>
            <a:r>
              <a:rPr lang="en-US" sz="1800" dirty="0" smtClean="0"/>
              <a:t>from </a:t>
            </a:r>
            <a:r>
              <a:rPr lang="en-US" sz="1800" dirty="0"/>
              <a:t>70.06% to 51.8% . </a:t>
            </a:r>
            <a:r>
              <a:rPr lang="en-US" sz="1800" dirty="0" smtClean="0"/>
              <a:t>Then went back to 70.7%   </a:t>
            </a:r>
            <a:r>
              <a:rPr lang="en-US" sz="1800" dirty="0"/>
              <a:t>between 1982 and 1992 .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Germany </a:t>
            </a:r>
            <a:r>
              <a:rPr lang="en-US" sz="1800" dirty="0"/>
              <a:t>and United States registered a decline </a:t>
            </a:r>
            <a:r>
              <a:rPr lang="en-US" sz="1800" dirty="0" smtClean="0"/>
              <a:t>during the review period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9" y="882151"/>
            <a:ext cx="6284458" cy="4457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81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Brazil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58887" y="3813266"/>
            <a:ext cx="4314012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Brazil has strong </a:t>
            </a:r>
            <a:r>
              <a:rPr lang="en-US" dirty="0"/>
              <a:t>positive </a:t>
            </a:r>
            <a:r>
              <a:rPr lang="en-US" dirty="0" smtClean="0"/>
              <a:t>correlation </a:t>
            </a:r>
            <a:r>
              <a:rPr lang="en-US" dirty="0"/>
              <a:t>between the agriculture land area and the food production </a:t>
            </a:r>
            <a:r>
              <a:rPr lang="en-US" dirty="0" smtClean="0"/>
              <a:t>to </a:t>
            </a:r>
            <a:r>
              <a:rPr lang="en-US" dirty="0"/>
              <a:t>around 1985 </a:t>
            </a:r>
            <a:endParaRPr lang="en-US" dirty="0" smtClean="0"/>
          </a:p>
          <a:p>
            <a:r>
              <a:rPr lang="en-US" dirty="0" smtClean="0"/>
              <a:t>After 1986 food production level increased although </a:t>
            </a:r>
            <a:r>
              <a:rPr lang="en-US" dirty="0"/>
              <a:t>percentage of agriculture land </a:t>
            </a:r>
            <a:r>
              <a:rPr lang="en-US" dirty="0" smtClean="0"/>
              <a:t>area was </a:t>
            </a:r>
            <a:r>
              <a:rPr lang="en-US" dirty="0"/>
              <a:t>constant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408430"/>
            <a:ext cx="6659563" cy="4457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930" y="1116330"/>
            <a:ext cx="4544976" cy="28384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86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F5D79-C803-4CF4-92C7-5C41434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82880"/>
            <a:ext cx="8069580" cy="804545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Nigeria </a:t>
            </a:r>
            <a:r>
              <a:rPr lang="en-US" dirty="0" err="1" smtClean="0"/>
              <a:t>Agric</a:t>
            </a:r>
            <a:r>
              <a:rPr lang="en-US" dirty="0" smtClean="0"/>
              <a:t> Land Vs Food Production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239697-32DC-4CC1-85ED-AD4C1AB6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58887" y="3813266"/>
            <a:ext cx="4314012" cy="215101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Nigeria </a:t>
            </a:r>
            <a:r>
              <a:rPr lang="en-US" dirty="0"/>
              <a:t> </a:t>
            </a:r>
            <a:r>
              <a:rPr lang="en-US" dirty="0" smtClean="0"/>
              <a:t>Food </a:t>
            </a:r>
            <a:r>
              <a:rPr lang="en-US" dirty="0"/>
              <a:t>production index was below the agriculture land area up 2003 when this trend reversed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</a:t>
            </a:r>
            <a:r>
              <a:rPr lang="en-US" dirty="0"/>
              <a:t>positive </a:t>
            </a:r>
            <a:r>
              <a:rPr lang="en-US" dirty="0" smtClean="0"/>
              <a:t>relationship </a:t>
            </a:r>
            <a:r>
              <a:rPr lang="en-US" dirty="0"/>
              <a:t>between Food production value and agriculture land area for Nigeria.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1163637"/>
            <a:ext cx="6297614" cy="43148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055687"/>
            <a:ext cx="4190999" cy="3057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852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468</Words>
  <Application>Microsoft Office PowerPoint</Application>
  <PresentationFormat>Widescreen</PresentationFormat>
  <Paragraphs>60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World Bank Point of View</vt:lpstr>
      <vt:lpstr>Data Sources </vt:lpstr>
      <vt:lpstr>Electricity Production from sources</vt:lpstr>
      <vt:lpstr>Is there a race amongst the leading economies</vt:lpstr>
      <vt:lpstr>Green Countries</vt:lpstr>
      <vt:lpstr>Food Production Trends</vt:lpstr>
      <vt:lpstr>Agriculture Land Area  Trends</vt:lpstr>
      <vt:lpstr>Brazil Agric Land Vs Food Production </vt:lpstr>
      <vt:lpstr>Nigeria Agric Land Vs Food Production </vt:lpstr>
      <vt:lpstr>USA Agric Land Vs Food Production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Housing</dc:title>
  <dc:creator>Microsoft Office User</dc:creator>
  <cp:lastModifiedBy>Microsoft account</cp:lastModifiedBy>
  <cp:revision>42</cp:revision>
  <dcterms:created xsi:type="dcterms:W3CDTF">2019-03-28T23:55:56Z</dcterms:created>
  <dcterms:modified xsi:type="dcterms:W3CDTF">2023-04-27T00:23:28Z</dcterms:modified>
</cp:coreProperties>
</file>