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68691"/>
  </p:normalViewPr>
  <p:slideViewPr>
    <p:cSldViewPr snapToGrid="0">
      <p:cViewPr varScale="1">
        <p:scale>
          <a:sx n="73" d="100"/>
          <a:sy n="73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2DC1-925D-614B-90FC-EDDC3719EA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E041-1A3F-B348-8419-EEF5AAC9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66666"/>
                </a:solidFill>
                <a:effectLst/>
                <a:latin typeface="Palatino" pitchFamily="2" charset="77"/>
              </a:rPr>
              <a:t>The trend of sum of Weighted Count for Year. Color shows details about Gender. The view is filtered on Gender and Exclusions (</a:t>
            </a:r>
            <a:r>
              <a:rPr lang="en-US" sz="12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2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2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2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</a:t>
            </a:r>
            <a:endParaRPr lang="en-US" sz="18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E041-1A3F-B348-8419-EEF5AAC9C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The trend of sum of Weighted Count for Year. Color shows details about Gender.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</a:t>
            </a:r>
            <a:endParaRPr lang="en-US" sz="4000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Trend Lines Model</a:t>
            </a:r>
            <a:endParaRPr lang="en-US" sz="4000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A linear trend model is computed for sum of Weighted Count given Year. The model may be significant at p &lt;= 0.05. The factor Gender may be significant at p &lt;= 0.05.</a:t>
            </a:r>
            <a:endParaRPr lang="en-US" sz="4000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Model formula: Gender*( Year + intercept )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Number of modeled observations: 36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Number of filtered observations: 0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Model degrees of freedom: 4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Residual degrees of freedom (DF): 32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SSE (sum squared error): 3.71896e+13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MSE (mean squared error): 1.16218e+12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R-Squared: 0.930795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Standard error: 1.07804e+06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p-value (significance): &lt; 0.0001</a:t>
            </a:r>
            <a:endParaRPr lang="en-US" sz="4000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Analysis of Variance: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Field DF SSE MSE F p-value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Gender 2 3.6596961e+14 1.82985e+14 157.45 &lt; 0.0001</a:t>
            </a:r>
            <a:endParaRPr lang="en-US" sz="4000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Individual trend lines: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Panes Color Line Coefficients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Row Column Gender p-value DF Term Value 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StdErr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 t-value p-value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Weighted Count Year 2 - Female &lt; 0.0001 16 Year 399661 52090.5 7.67243 &lt; 0.0001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intercept -7.87993e+08 1.04838e+08 -7.51627 &lt; 0.0001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Weighted Count Year 1 - Male &lt; 0.0001 16 Year 320027 42087.3 7.60389 &lt; 0.0001</a:t>
            </a:r>
            <a:endParaRPr lang="en-US" sz="4000" dirty="0">
              <a:effectLst/>
            </a:endParaRP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intercept -6.34084e+08 8.47057e+07 -7.48573 &lt; 0.0001</a:t>
            </a:r>
            <a:endParaRPr lang="en-US" sz="4000" dirty="0">
              <a:effectLst/>
            </a:endParaRPr>
          </a:p>
          <a:p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E041-1A3F-B348-8419-EEF5AAC9C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Year. Color shows sum of Weighted Count. Size shows sum of Weighted Count. The marks are labeled by Year. The data is filtered on Year, which excludes 2020.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E041-1A3F-B348-8419-EEF5AAC9C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3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Gender and Year. Color shows sum of Weighted Count. Size shows sum of Weighted Count. The marks are labeled by Gender and Year. The view is filtered on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), which keeps 54 members.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E041-1A3F-B348-8419-EEF5AAC9C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9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Benton Sans Book"/>
              </a:rPr>
              <a:t>All forecasts were computed using exponential smoothing.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333333"/>
                </a:solidFill>
                <a:effectLst/>
                <a:latin typeface="Benton Sans Book"/>
              </a:rPr>
            </a:br>
            <a:endParaRPr lang="en-US" sz="1800" dirty="0">
              <a:solidFill>
                <a:srgbClr val="333333"/>
              </a:solidFill>
              <a:effectLst/>
              <a:latin typeface="Benton Sans Book"/>
            </a:endParaRPr>
          </a:p>
          <a:p>
            <a:br>
              <a:rPr lang="en-US" sz="1800" dirty="0">
                <a:solidFill>
                  <a:srgbClr val="333333"/>
                </a:solidFill>
                <a:effectLst/>
                <a:latin typeface="Benton Sans Book"/>
              </a:rPr>
            </a:br>
            <a:endParaRPr lang="en-US" sz="1800" dirty="0">
              <a:solidFill>
                <a:srgbClr val="333333"/>
              </a:solidFill>
              <a:effectLst/>
              <a:latin typeface="Benton Sans Book"/>
            </a:endParaRPr>
          </a:p>
          <a:p>
            <a:r>
              <a:rPr lang="en-US" sz="1800" b="1" dirty="0">
                <a:solidFill>
                  <a:srgbClr val="333333"/>
                </a:solidFill>
                <a:effectLst/>
                <a:latin typeface="Benton Sans Book"/>
              </a:rPr>
              <a:t>Sum of Weighted Count</a:t>
            </a:r>
            <a:endParaRPr lang="en-US" dirty="0">
              <a:effectLst/>
            </a:endParaRPr>
          </a:p>
          <a:p>
            <a:r>
              <a:rPr lang="en-US" sz="1800" b="1" dirty="0">
                <a:solidFill>
                  <a:srgbClr val="1F497D"/>
                </a:solidFill>
                <a:effectLst/>
                <a:latin typeface="Palatino" pitchFamily="2" charset="77"/>
              </a:rPr>
              <a:t>Color Model Quality Metrics Smoothing Coefficients Gender Level Trend Season RMSE MAE</a:t>
            </a:r>
            <a:endParaRPr lang="en-US" dirty="0">
              <a:effectLst/>
            </a:endParaRPr>
          </a:p>
          <a:p>
            <a:r>
              <a:rPr lang="en-US" sz="1800" b="1" dirty="0">
                <a:solidFill>
                  <a:srgbClr val="1F497D"/>
                </a:solidFill>
                <a:effectLst/>
                <a:latin typeface="Palatino" pitchFamily="2" charset="77"/>
              </a:rPr>
              <a:t>MASE MAPE AIC Alpha Beta Gamma </a:t>
            </a:r>
            <a:r>
              <a:rPr lang="en-US" sz="1800" dirty="0">
                <a:solidFill>
                  <a:srgbClr val="333333"/>
                </a:solidFill>
                <a:effectLst/>
                <a:latin typeface="Palatino" pitchFamily="2" charset="77"/>
              </a:rPr>
              <a:t>Overall Multiplicative Multiplicative None 1,092,599 870,268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Palatino" pitchFamily="2" charset="77"/>
              </a:rPr>
              <a:t>0.95 3.2% 511 0.500 0.500 0.000 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 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 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 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 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 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 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 The trend of sum of Weighted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Overall.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56 members.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E041-1A3F-B348-8419-EEF5AAC9C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Benton Sans Book"/>
              </a:rPr>
              <a:t>All forecasts were computed using exponential smoothing.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333333"/>
                </a:solidFill>
                <a:effectLst/>
                <a:latin typeface="Benton Sans Book"/>
              </a:rPr>
            </a:br>
            <a:endParaRPr lang="en-US" sz="1800" dirty="0">
              <a:solidFill>
                <a:srgbClr val="333333"/>
              </a:solidFill>
              <a:effectLst/>
              <a:latin typeface="Benton Sans Book"/>
            </a:endParaRPr>
          </a:p>
          <a:p>
            <a:br>
              <a:rPr lang="en-US" sz="1800" dirty="0">
                <a:solidFill>
                  <a:srgbClr val="333333"/>
                </a:solidFill>
                <a:effectLst/>
                <a:latin typeface="Benton Sans Book"/>
              </a:rPr>
            </a:br>
            <a:endParaRPr lang="en-US" sz="1800" dirty="0">
              <a:solidFill>
                <a:srgbClr val="333333"/>
              </a:solidFill>
              <a:effectLst/>
              <a:latin typeface="Benton Sans Book"/>
            </a:endParaRPr>
          </a:p>
          <a:p>
            <a:r>
              <a:rPr lang="en-US" sz="1800" b="1" dirty="0">
                <a:solidFill>
                  <a:srgbClr val="333333"/>
                </a:solidFill>
                <a:effectLst/>
                <a:latin typeface="Benton Sans Book"/>
              </a:rPr>
              <a:t>Sum of Count</a:t>
            </a:r>
            <a:endParaRPr lang="en-US" dirty="0">
              <a:effectLst/>
            </a:endParaRPr>
          </a:p>
          <a:p>
            <a:r>
              <a:rPr lang="en-US" sz="1800" b="1" dirty="0">
                <a:solidFill>
                  <a:srgbClr val="1F497D"/>
                </a:solidFill>
                <a:effectLst/>
                <a:latin typeface="Palatino" pitchFamily="2" charset="77"/>
              </a:rPr>
              <a:t>Color Model Quality Metrics Smoothing Coefficients Gender Level Trend Season RMSE MAE</a:t>
            </a:r>
            <a:endParaRPr lang="en-US" dirty="0">
              <a:effectLst/>
            </a:endParaRPr>
          </a:p>
          <a:p>
            <a:r>
              <a:rPr lang="en-US" sz="1800" b="1" dirty="0">
                <a:solidFill>
                  <a:srgbClr val="1F497D"/>
                </a:solidFill>
                <a:effectLst/>
                <a:latin typeface="Palatino" pitchFamily="2" charset="77"/>
              </a:rPr>
              <a:t>MASE MAPE AIC Alpha Beta Gamma </a:t>
            </a:r>
            <a:r>
              <a:rPr lang="en-US" sz="1800" dirty="0">
                <a:solidFill>
                  <a:srgbClr val="333333"/>
                </a:solidFill>
                <a:effectLst/>
                <a:latin typeface="Palatino" pitchFamily="2" charset="77"/>
              </a:rPr>
              <a:t>2 - Female Multiplicative Multiplicative None 284 191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Palatino" pitchFamily="2" charset="77"/>
              </a:rPr>
              <a:t>1.15 4.7% 202 0.500 0.500 0.000 1 - Male Multiplicative Multiplicative None 138 106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Palatino" pitchFamily="2" charset="77"/>
              </a:rPr>
              <a:t>0.99 5.3% 178 0.500 0.500 0.000 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 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 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 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 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 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 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 The trend of sum of Count (actual &amp; forecast) for Year. Color shows details about Gender and Forecast indicator. The view is filtered on Gender and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). The Gender filter keeps 1 - Male and 2 - Female. The Exclusions (</a:t>
            </a:r>
            <a:r>
              <a:rPr lang="en-US" sz="1800" dirty="0" err="1">
                <a:solidFill>
                  <a:srgbClr val="666666"/>
                </a:solidFill>
                <a:effectLst/>
                <a:latin typeface="Palatino" pitchFamily="2" charset="77"/>
              </a:rPr>
              <a:t>Gender,Year</a:t>
            </a:r>
            <a: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  <a:t>) filter keeps 55 members.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666666"/>
                </a:solidFill>
                <a:effectLst/>
                <a:latin typeface="Palatino" pitchFamily="2" charset="77"/>
              </a:rPr>
            </a:br>
            <a:endParaRPr lang="en-US" sz="1800" dirty="0">
              <a:solidFill>
                <a:srgbClr val="666666"/>
              </a:solidFill>
              <a:effectLst/>
              <a:latin typeface="Palatin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FE041-1A3F-B348-8419-EEF5AAC9C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4E7EA8F-688C-4B3C-BB81-44395F010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SPD_Trends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C611CBE-1404-4A78-84EE-8E25D94E7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11/18/24 9:07:23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F28921DD-335B-4B15-99E7-2EF277FB5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14312"/>
            <a:ext cx="115252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91E673BF-366C-4A12-8861-8910EFDA9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14312"/>
            <a:ext cx="115252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8">
            <a:extLst>
              <a:ext uri="{FF2B5EF4-FFF2-40B4-BE49-F238E27FC236}">
                <a16:creationId xmlns:a16="http://schemas.microsoft.com/office/drawing/2014/main" id="{B1DAF400-F49D-4800-B410-74C172BFB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14312"/>
            <a:ext cx="115252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7">
            <a:extLst>
              <a:ext uri="{FF2B5EF4-FFF2-40B4-BE49-F238E27FC236}">
                <a16:creationId xmlns:a16="http://schemas.microsoft.com/office/drawing/2014/main" id="{BD3F0EC7-1207-471A-961D-CC7F03045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14312"/>
            <a:ext cx="115252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9">
            <a:extLst>
              <a:ext uri="{FF2B5EF4-FFF2-40B4-BE49-F238E27FC236}">
                <a16:creationId xmlns:a16="http://schemas.microsoft.com/office/drawing/2014/main" id="{9A1F9D23-A421-4C71-A03E-A15730218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14312"/>
            <a:ext cx="115252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5626ED8B-58F3-45B6-AE0C-F6FACB192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14312"/>
            <a:ext cx="115252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1545</Words>
  <Application>Microsoft Macintosh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Benton Sans Book</vt:lpstr>
      <vt:lpstr>Calibri</vt:lpstr>
      <vt:lpstr>Calibri Light</vt:lpstr>
      <vt:lpstr>Palatino</vt:lpstr>
      <vt:lpstr>Office Theme</vt:lpstr>
      <vt:lpstr>SPD_Trends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Jane Fullerton</cp:lastModifiedBy>
  <cp:revision>2</cp:revision>
  <dcterms:created xsi:type="dcterms:W3CDTF">2024-11-19T05:07:24Z</dcterms:created>
  <dcterms:modified xsi:type="dcterms:W3CDTF">2024-11-19T05:13:59Z</dcterms:modified>
</cp:coreProperties>
</file>