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8" r:id="rId3"/>
    <p:sldId id="257" r:id="rId4"/>
    <p:sldId id="258" r:id="rId5"/>
    <p:sldId id="261" r:id="rId6"/>
    <p:sldId id="260" r:id="rId7"/>
    <p:sldId id="259" r:id="rId8"/>
    <p:sldId id="262" r:id="rId9"/>
    <p:sldId id="264" r:id="rId10"/>
    <p:sldId id="285" r:id="rId11"/>
    <p:sldId id="265" r:id="rId12"/>
    <p:sldId id="289" r:id="rId13"/>
    <p:sldId id="266" r:id="rId14"/>
    <p:sldId id="286" r:id="rId15"/>
    <p:sldId id="267" r:id="rId16"/>
    <p:sldId id="268" r:id="rId17"/>
    <p:sldId id="269" r:id="rId18"/>
    <p:sldId id="270" r:id="rId19"/>
    <p:sldId id="272" r:id="rId20"/>
    <p:sldId id="273" r:id="rId21"/>
    <p:sldId id="271" r:id="rId22"/>
    <p:sldId id="274" r:id="rId23"/>
    <p:sldId id="275" r:id="rId24"/>
    <p:sldId id="287" r:id="rId25"/>
    <p:sldId id="276" r:id="rId26"/>
    <p:sldId id="277" r:id="rId27"/>
    <p:sldId id="279" r:id="rId28"/>
    <p:sldId id="278" r:id="rId29"/>
    <p:sldId id="280" r:id="rId30"/>
    <p:sldId id="281" r:id="rId31"/>
    <p:sldId id="282" r:id="rId32"/>
    <p:sldId id="283"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400" autoAdjust="0"/>
  </p:normalViewPr>
  <p:slideViewPr>
    <p:cSldViewPr>
      <p:cViewPr varScale="1">
        <p:scale>
          <a:sx n="57" d="100"/>
          <a:sy n="57" d="100"/>
        </p:scale>
        <p:origin x="-31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027FF-59D9-49BB-89B3-BDEC4C1BCB10}" type="datetimeFigureOut">
              <a:rPr lang="en-US" smtClean="0"/>
              <a:t>9/25/2016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D6D802-EDA5-48B6-8B84-D91D004D85B4}" type="slidenum">
              <a:rPr lang="en-US" smtClean="0"/>
              <a:t>‹#›</a:t>
            </a:fld>
            <a:endParaRPr lang="en-US"/>
          </a:p>
        </p:txBody>
      </p:sp>
    </p:spTree>
    <p:extLst>
      <p:ext uri="{BB962C8B-B14F-4D97-AF65-F5344CB8AC3E}">
        <p14:creationId xmlns:p14="http://schemas.microsoft.com/office/powerpoint/2010/main" val="229999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Studying</a:t>
            </a:r>
            <a:r>
              <a:rPr lang="en-US" baseline="0" dirty="0" smtClean="0"/>
              <a:t> the Bible is like putting a big puzzle.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a:t>
            </a:fld>
            <a:endParaRPr lang="en-US"/>
          </a:p>
        </p:txBody>
      </p:sp>
    </p:spTree>
    <p:extLst>
      <p:ext uri="{BB962C8B-B14F-4D97-AF65-F5344CB8AC3E}">
        <p14:creationId xmlns:p14="http://schemas.microsoft.com/office/powerpoint/2010/main" val="73648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these verses are more about Christ than about Abraham:  </a:t>
            </a:r>
          </a:p>
          <a:p>
            <a:endParaRPr lang="en-US" dirty="0" smtClean="0"/>
          </a:p>
          <a:p>
            <a:r>
              <a:rPr lang="en-US" dirty="0" smtClean="0"/>
              <a:t>- "faith in Christ Jesus"</a:t>
            </a:r>
          </a:p>
          <a:p>
            <a:r>
              <a:rPr lang="en-US" dirty="0" smtClean="0"/>
              <a:t>- "baptized into Christ"</a:t>
            </a:r>
          </a:p>
          <a:p>
            <a:r>
              <a:rPr lang="en-US" dirty="0" smtClean="0"/>
              <a:t>- "put on Christ"</a:t>
            </a:r>
          </a:p>
          <a:p>
            <a:r>
              <a:rPr lang="en-US" dirty="0" smtClean="0"/>
              <a:t>- "one in Christ Jesus"</a:t>
            </a:r>
          </a:p>
          <a:p>
            <a:endParaRPr lang="en-US" dirty="0" smtClean="0"/>
          </a:p>
          <a:p>
            <a:r>
              <a:rPr lang="en-US" dirty="0" smtClean="0"/>
              <a:t>Paul concludes with "if you are Christ's" you are "Abraham's seed". So whether or not you are a Jew, you can be Abraham's child in Christ through faith. Being a true child of Abraham here is about faith, not about who your physical father. If Jesus shocked the Jews by informing them they were not Abraham's children, what Paul claims here would have completely blown their mind.</a:t>
            </a:r>
          </a:p>
          <a:p>
            <a:endParaRPr lang="en-US" dirty="0" smtClean="0"/>
          </a:p>
          <a:p>
            <a:r>
              <a:rPr lang="en-US" dirty="0" smtClean="0"/>
              <a:t>There is something else going on in these verses that would be easy to miss.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12</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Paul, being a good Jew would very well know about a series of blessings that would be recited each morning by a faithful Jewish man. There are twelve blessings in total, these are just three.</a:t>
            </a:r>
          </a:p>
          <a:p>
            <a:endParaRPr lang="en-US" dirty="0" smtClean="0"/>
          </a:p>
          <a:p>
            <a:r>
              <a:rPr lang="en-US" dirty="0" smtClean="0"/>
              <a:t>When we look at these statements through our western 21st century lens, they come across as potentially racist and sexist. But I don't believe that is the intent here. Rather than these statements being about a Jewish man gloating in his superiority (which they may have been for some), I think these statements are really about a Jewish man acknowledging the blessings that were a part of the law of Moses.</a:t>
            </a:r>
          </a:p>
          <a:p>
            <a:endParaRPr lang="en-US" dirty="0" smtClean="0"/>
          </a:p>
          <a:p>
            <a:r>
              <a:rPr lang="en-US" dirty="0" smtClean="0"/>
              <a:t>Under the law of Moses, there were 613 commandments in total. If you were born a free Jewish man, all of these commandments applied to you. In other words, the full burden of the law was on your shoulders. If you were born a Jewish woman, God acknowledged through the law the different roles men and women had. Women had a lot of responsibility in the home and with children, so fewer commandments applied to them. If you were a slave in a Jewish household, less of the law applied to you. Finally, if you were not born a Jew, none of the law applied to you unless you were circumcised.</a:t>
            </a:r>
          </a:p>
          <a:p>
            <a:endParaRPr lang="en-US" dirty="0" smtClean="0"/>
          </a:p>
          <a:p>
            <a:r>
              <a:rPr lang="en-US" dirty="0" smtClean="0"/>
              <a:t>Why would keeping more commandments be a good thing? Remember how the law worked. When you kept</a:t>
            </a:r>
            <a:r>
              <a:rPr lang="en-US" baseline="0" dirty="0" smtClean="0"/>
              <a:t> the commandments, you were blessed. If you broke the commandments you were cursed.</a:t>
            </a:r>
            <a:endParaRPr lang="en-US" dirty="0" smtClean="0"/>
          </a:p>
          <a:p>
            <a:endParaRPr lang="en-US" dirty="0" smtClean="0"/>
          </a:p>
          <a:p>
            <a:r>
              <a:rPr lang="en-US" dirty="0" smtClean="0"/>
              <a:t>If the blessings of the law came by keeping the commandments</a:t>
            </a:r>
            <a:r>
              <a:rPr lang="en-US" baseline="0" dirty="0" smtClean="0"/>
              <a:t> of the law, the Jewish man had an advantage. He could serve God under the full set of commandments. And it’s easy to see how you could think “If I keep more commandments I will be more blessed”.</a:t>
            </a:r>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13</a:t>
            </a:fld>
            <a:endParaRPr lang="en-US"/>
          </a:p>
        </p:txBody>
      </p:sp>
    </p:spTree>
    <p:extLst>
      <p:ext uri="{BB962C8B-B14F-4D97-AF65-F5344CB8AC3E}">
        <p14:creationId xmlns:p14="http://schemas.microsoft.com/office/powerpoint/2010/main" val="46466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here to realize that Paul is speaking about blessings here. Abraham’s seed is partaking in these blessings in Christ. And</a:t>
            </a:r>
            <a:r>
              <a:rPr lang="en-US" baseline="0" dirty="0" smtClean="0"/>
              <a:t> access to these blessings is not based on whether you are a Jew physically, free physically, or a man physically.</a:t>
            </a:r>
            <a:endParaRPr lang="en-US" dirty="0" smtClean="0"/>
          </a:p>
          <a:p>
            <a:endParaRPr lang="en-US" baseline="0" dirty="0" smtClean="0"/>
          </a:p>
          <a:p>
            <a:r>
              <a:rPr lang="en-US" baseline="0" dirty="0" smtClean="0"/>
              <a:t>If what Christ said to the Jews shocked them, just imagine what they would think if they read this.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14</a:t>
            </a:fld>
            <a:endParaRPr lang="en-US"/>
          </a:p>
        </p:txBody>
      </p:sp>
    </p:spTree>
    <p:extLst>
      <p:ext uri="{BB962C8B-B14F-4D97-AF65-F5344CB8AC3E}">
        <p14:creationId xmlns:p14="http://schemas.microsoft.com/office/powerpoint/2010/main" val="8561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blessing of Abraham is something very different than the blessings under the law. In fact, it is something much better than the law.</a:t>
            </a:r>
          </a:p>
          <a:p>
            <a:endParaRPr lang="en-US" dirty="0" smtClean="0"/>
          </a:p>
          <a:p>
            <a:r>
              <a:rPr lang="en-US" dirty="0" smtClean="0"/>
              <a:t>In 2 Corinthians, Paul draws a series of comparisons between the Old Covenant (the law) and something much better,</a:t>
            </a:r>
            <a:r>
              <a:rPr lang="en-US" baseline="0" dirty="0" smtClean="0"/>
              <a:t> the New Covenant.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15</a:t>
            </a:fld>
            <a:endParaRPr lang="en-US"/>
          </a:p>
        </p:txBody>
      </p:sp>
    </p:spTree>
    <p:extLst>
      <p:ext uri="{BB962C8B-B14F-4D97-AF65-F5344CB8AC3E}">
        <p14:creationId xmlns:p14="http://schemas.microsoft.com/office/powerpoint/2010/main" val="31304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a minister of the New </a:t>
            </a:r>
            <a:r>
              <a:rPr lang="en-US" dirty="0" err="1" smtClean="0"/>
              <a:t>Covenenat</a:t>
            </a:r>
            <a:r>
              <a:rPr lang="en-US" dirty="0" smtClean="0"/>
              <a:t> and draws the following contrasts</a:t>
            </a:r>
          </a:p>
        </p:txBody>
      </p:sp>
      <p:sp>
        <p:nvSpPr>
          <p:cNvPr id="4" name="Slide Number Placeholder 3"/>
          <p:cNvSpPr>
            <a:spLocks noGrp="1"/>
          </p:cNvSpPr>
          <p:nvPr>
            <p:ph type="sldNum" sz="quarter" idx="10"/>
          </p:nvPr>
        </p:nvSpPr>
        <p:spPr/>
        <p:txBody>
          <a:bodyPr/>
          <a:lstStyle/>
          <a:p>
            <a:fld id="{A7D6D802-EDA5-48B6-8B84-D91D004D85B4}" type="slidenum">
              <a:rPr lang="en-US" smtClean="0"/>
              <a:t>16</a:t>
            </a:fld>
            <a:endParaRPr lang="en-US"/>
          </a:p>
        </p:txBody>
      </p:sp>
    </p:spTree>
    <p:extLst>
      <p:ext uri="{BB962C8B-B14F-4D97-AF65-F5344CB8AC3E}">
        <p14:creationId xmlns:p14="http://schemas.microsoft.com/office/powerpoint/2010/main" val="164184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law can at its best can give you a long and prosperous life. And at its worse it can accelerate your death. If you kept all 613 commandments perfectly, the result would be a long and prosperous natural life. But the law itself could never actually give you life. Not a single person throughout history has been made righteous and given eternal life by keeping the law. That's not because nobody could keep the law perfectly, it's simply because even when perfectly followed, the law simply cannot provide the blessings that can only be found in Christ by the Spirit.</a:t>
            </a:r>
          </a:p>
          <a:p>
            <a:endParaRPr lang="en-US" dirty="0" smtClean="0"/>
          </a:p>
          <a:p>
            <a:r>
              <a:rPr lang="en-US" dirty="0" smtClean="0"/>
              <a:t>The works of Abraham weren't the works of the law. The works</a:t>
            </a:r>
            <a:r>
              <a:rPr lang="en-US" baseline="0" dirty="0" smtClean="0"/>
              <a:t> of Abraham were simply </a:t>
            </a:r>
            <a:r>
              <a:rPr lang="en-US" dirty="0" smtClean="0"/>
              <a:t>believing God. Abraham was looking forward to no earthy blessings of the law, but the blessings that can only come through faith.</a:t>
            </a:r>
          </a:p>
          <a:p>
            <a:endParaRPr lang="en-US" dirty="0" smtClean="0"/>
          </a:p>
          <a:p>
            <a:r>
              <a:rPr lang="en-US" dirty="0" smtClean="0"/>
              <a:t>Paul says something else in 2 </a:t>
            </a:r>
            <a:r>
              <a:rPr lang="en-US" dirty="0" err="1" smtClean="0"/>
              <a:t>Cor</a:t>
            </a:r>
            <a:r>
              <a:rPr lang="en-US" dirty="0" smtClean="0"/>
              <a:t> that will help us build up the picture. He introduces another figurative reference for our picture:</a:t>
            </a:r>
          </a:p>
        </p:txBody>
      </p:sp>
      <p:sp>
        <p:nvSpPr>
          <p:cNvPr id="4" name="Slide Number Placeholder 3"/>
          <p:cNvSpPr>
            <a:spLocks noGrp="1"/>
          </p:cNvSpPr>
          <p:nvPr>
            <p:ph type="sldNum" sz="quarter" idx="10"/>
          </p:nvPr>
        </p:nvSpPr>
        <p:spPr/>
        <p:txBody>
          <a:bodyPr/>
          <a:lstStyle/>
          <a:p>
            <a:fld id="{A7D6D802-EDA5-48B6-8B84-D91D004D85B4}" type="slidenum">
              <a:rPr lang="en-US" smtClean="0"/>
              <a:t>17</a:t>
            </a:fld>
            <a:endParaRPr lang="en-US"/>
          </a:p>
        </p:txBody>
      </p:sp>
    </p:spTree>
    <p:extLst>
      <p:ext uri="{BB962C8B-B14F-4D97-AF65-F5344CB8AC3E}">
        <p14:creationId xmlns:p14="http://schemas.microsoft.com/office/powerpoint/2010/main" val="3841209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able minister of the new covenant, Paul's goal is to present these believers as a "virgin" betrothed to her future husband. Under the Old Covenant, the nation of Israel was often referred to as a "wife". And that Covenant relationship Israel had with God was compared to a marriage relationship. It was a marriage that was broken and ultimately fading</a:t>
            </a:r>
            <a:r>
              <a:rPr lang="en-US" baseline="0" dirty="0" smtClean="0"/>
              <a:t> away in death. It was destined to be replaced with the New Covenant. Who was this New Covenant made with? Back in Jeremiah 31 we can read that this New Covenant was made with the house of Israel and the house of Judah.</a:t>
            </a:r>
          </a:p>
          <a:p>
            <a:endParaRPr lang="en-US" baseline="0" dirty="0" smtClean="0"/>
          </a:p>
          <a:p>
            <a:r>
              <a:rPr lang="en-US" baseline="0" dirty="0" smtClean="0"/>
              <a:t>Flip over “Abe’s Kids” signs for Israel and Bride.</a:t>
            </a:r>
          </a:p>
          <a:p>
            <a:endParaRPr lang="en-US" baseline="0" dirty="0" smtClean="0"/>
          </a:p>
          <a:p>
            <a:r>
              <a:rPr lang="en-US" baseline="0" dirty="0" smtClean="0"/>
              <a:t>But here’s the catch. Just being physically circumcised and keeping the law would not allow you to be a part of this blessing. Being a part of this blessing was only possible through faith. Abraham’s seed.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18</a:t>
            </a:fld>
            <a:endParaRPr lang="en-US"/>
          </a:p>
        </p:txBody>
      </p:sp>
    </p:spTree>
    <p:extLst>
      <p:ext uri="{BB962C8B-B14F-4D97-AF65-F5344CB8AC3E}">
        <p14:creationId xmlns:p14="http://schemas.microsoft.com/office/powerpoint/2010/main" val="1071098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out the sign for “Gentiles”</a:t>
            </a:r>
            <a:endParaRPr lang="en-US" dirty="0" smtClean="0"/>
          </a:p>
          <a:p>
            <a:endParaRPr lang="en-US" dirty="0" smtClean="0"/>
          </a:p>
          <a:p>
            <a:r>
              <a:rPr lang="en-US" dirty="0" smtClean="0"/>
              <a:t>If you wanted to enjoy the blessings of the Law, you have to keep the law. If you were not a Jew and not physically related to Abraham, you could still enjoy these blessings. The catch is that you needed to be circumcised and you had to observe the law. In other words, you would have to become a </a:t>
            </a:r>
            <a:r>
              <a:rPr lang="en-US" dirty="0" err="1" smtClean="0"/>
              <a:t>proscelyte</a:t>
            </a:r>
            <a:r>
              <a:rPr lang="en-US" dirty="0" smtClean="0"/>
              <a:t>.</a:t>
            </a:r>
          </a:p>
          <a:p>
            <a:endParaRPr lang="en-US" baseline="0" dirty="0" smtClean="0"/>
          </a:p>
          <a:p>
            <a:r>
              <a:rPr lang="en-US" baseline="0" dirty="0" smtClean="0"/>
              <a:t>Was the New Covenant for the nation of Israel. Absolutely. But only through faith. But through Paul, God was doing something very special with the Gentile outsiders. From the Jews point of view, these Gentiles had no access to blessing, because they were still trying to work for their blessings. They didn’t learn from Abraham. And to prove a point, God was taking outside Gentiles who were uncircumcised and had never worked for blessings under the law and, by faith, giving them the blessings He wanted to give to Israel all along.</a:t>
            </a:r>
            <a:endParaRPr lang="en-US" dirty="0" smtClean="0"/>
          </a:p>
          <a:p>
            <a:endParaRPr lang="en-US" dirty="0" smtClean="0"/>
          </a:p>
          <a:p>
            <a:r>
              <a:rPr lang="en-US" dirty="0" smtClean="0"/>
              <a:t>The question I want to ask is this: is this the full picture, or are we still missing some pieces we</a:t>
            </a:r>
            <a:r>
              <a:rPr lang="en-US" baseline="0" dirty="0" smtClean="0"/>
              <a:t> are still missing?</a:t>
            </a:r>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19</a:t>
            </a:fld>
            <a:endParaRPr lang="en-US"/>
          </a:p>
        </p:txBody>
      </p:sp>
    </p:spTree>
    <p:extLst>
      <p:ext uri="{BB962C8B-B14F-4D97-AF65-F5344CB8AC3E}">
        <p14:creationId xmlns:p14="http://schemas.microsoft.com/office/powerpoint/2010/main" val="190044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bride</a:t>
            </a:r>
            <a:r>
              <a:rPr lang="en-US" baseline="0" dirty="0" smtClean="0"/>
              <a:t> is betrothed to a husband. Add “Christ” sign to the picture.</a:t>
            </a:r>
            <a:endParaRPr lang="en-US" dirty="0" smtClean="0"/>
          </a:p>
          <a:p>
            <a:endParaRPr lang="en-US" dirty="0" smtClean="0"/>
          </a:p>
          <a:p>
            <a:r>
              <a:rPr lang="en-US" dirty="0" smtClean="0"/>
              <a:t>There is something worth pointing out about this picture right now. Talk about how bride is formed out of a group of believers. But as far as we can tell, the husband is formed by one, that is Christ Himself.</a:t>
            </a:r>
          </a:p>
          <a:p>
            <a:endParaRPr lang="en-US" dirty="0" smtClean="0"/>
          </a:p>
          <a:p>
            <a:r>
              <a:rPr lang="en-US" dirty="0" smtClean="0"/>
              <a:t>In Ephesians 4, Paul has something significant to say about the husband.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20</a:t>
            </a:fld>
            <a:endParaRPr lang="en-US"/>
          </a:p>
        </p:txBody>
      </p:sp>
    </p:spTree>
    <p:extLst>
      <p:ext uri="{BB962C8B-B14F-4D97-AF65-F5344CB8AC3E}">
        <p14:creationId xmlns:p14="http://schemas.microsoft.com/office/powerpoint/2010/main" val="324364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is starting this chapter by encouraging those that he is addressing to walk according to how God has called them. And just a few verses down, I believe he clearly illustrates this calling:</a:t>
            </a:r>
          </a:p>
        </p:txBody>
      </p:sp>
      <p:sp>
        <p:nvSpPr>
          <p:cNvPr id="4" name="Slide Number Placeholder 3"/>
          <p:cNvSpPr>
            <a:spLocks noGrp="1"/>
          </p:cNvSpPr>
          <p:nvPr>
            <p:ph type="sldNum" sz="quarter" idx="10"/>
          </p:nvPr>
        </p:nvSpPr>
        <p:spPr/>
        <p:txBody>
          <a:bodyPr/>
          <a:lstStyle/>
          <a:p>
            <a:fld id="{A7D6D802-EDA5-48B6-8B84-D91D004D85B4}" type="slidenum">
              <a:rPr lang="en-US" smtClean="0"/>
              <a:t>21</a:t>
            </a:fld>
            <a:endParaRPr lang="en-US"/>
          </a:p>
        </p:txBody>
      </p:sp>
    </p:spTree>
    <p:extLst>
      <p:ext uri="{BB962C8B-B14F-4D97-AF65-F5344CB8AC3E}">
        <p14:creationId xmlns:p14="http://schemas.microsoft.com/office/powerpoint/2010/main" val="231781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largest jigsaw puzzle you have ever put together? 500 pieces? 1000 pieces? 10,000 pieces?</a:t>
            </a:r>
          </a:p>
          <a:p>
            <a:endParaRPr lang="en-US" dirty="0" smtClean="0"/>
          </a:p>
          <a:p>
            <a:r>
              <a:rPr lang="en-US" dirty="0" smtClean="0"/>
              <a:t>I like to think of reading and studying the Bible as working on a big </a:t>
            </a:r>
            <a:r>
              <a:rPr lang="en-US" dirty="0" err="1" smtClean="0"/>
              <a:t>pizzle</a:t>
            </a:r>
            <a:r>
              <a:rPr lang="en-US" dirty="0" smtClean="0"/>
              <a:t>. A really big puzzle that has over 31,000 pieces. That's one piece for each verse. If we cut the pieces a bit smaller at the word level, the KJV would have over </a:t>
            </a:r>
            <a:r>
              <a:rPr lang="en-US" baseline="0" dirty="0" smtClean="0"/>
              <a:t>700,000 individual pieces or words. </a:t>
            </a:r>
            <a:r>
              <a:rPr lang="en-US" dirty="0" smtClean="0"/>
              <a:t>When you're dealing with something this big, how do you fit the pieces together and know that they are in the right place? If you’ve</a:t>
            </a:r>
            <a:r>
              <a:rPr lang="en-US" baseline="0" dirty="0" smtClean="0"/>
              <a:t> ever worked on a large puzzle</a:t>
            </a:r>
            <a:r>
              <a:rPr lang="en-US" dirty="0" smtClean="0"/>
              <a:t>, you know this is very difficult without some type of picture or pattern to look at. In other words, you need to have at least some idea of what the puzzle is actually about.</a:t>
            </a:r>
          </a:p>
          <a:p>
            <a:endParaRPr lang="en-US" dirty="0" smtClean="0"/>
          </a:p>
          <a:p>
            <a:r>
              <a:rPr lang="en-US" dirty="0" smtClean="0"/>
              <a:t>Sometimes figuring out where a specific piece really fits can be challenging. You can have it in a particular location</a:t>
            </a:r>
            <a:r>
              <a:rPr lang="en-US" baseline="0" dirty="0" smtClean="0"/>
              <a:t> where it may seem to fit, but something just doesn’t sit right.</a:t>
            </a:r>
            <a:r>
              <a:rPr lang="en-US" dirty="0" smtClean="0"/>
              <a:t> And it's not until you have the rest of the puzzle together that you see where it actually fits.</a:t>
            </a:r>
          </a:p>
          <a:p>
            <a:endParaRPr lang="en-US" dirty="0" smtClean="0"/>
          </a:p>
          <a:p>
            <a:r>
              <a:rPr lang="en-US" dirty="0" smtClean="0"/>
              <a:t>Today I want to share a few of the verses</a:t>
            </a:r>
            <a:r>
              <a:rPr lang="en-US" baseline="0" dirty="0" smtClean="0"/>
              <a:t> </a:t>
            </a:r>
            <a:r>
              <a:rPr lang="en-US" dirty="0" smtClean="0"/>
              <a:t>I've been puzzling over recently. We’re going to be looking</a:t>
            </a:r>
            <a:r>
              <a:rPr lang="en-US" baseline="0" dirty="0" smtClean="0"/>
              <a:t> at some really familiar stuff, but we will take a different track to get there.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a:t>
            </a:fld>
            <a:endParaRPr lang="en-US"/>
          </a:p>
        </p:txBody>
      </p:sp>
    </p:spTree>
    <p:extLst>
      <p:ext uri="{BB962C8B-B14F-4D97-AF65-F5344CB8AC3E}">
        <p14:creationId xmlns:p14="http://schemas.microsoft.com/office/powerpoint/2010/main" val="736488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word Paul uses here for "man" in the Greek is a word that can only refer to a male. In fact, it is the word that is used for "husband" in the Greek. This word appears seven times throughout the book of Ephesians, but only in chapters 4 and 5. Every other time it appears in Ephesians, it is translated "husband".</a:t>
            </a:r>
          </a:p>
          <a:p>
            <a:endParaRPr lang="en-US" dirty="0" smtClean="0"/>
          </a:p>
          <a:p>
            <a:r>
              <a:rPr lang="en-US" dirty="0" smtClean="0"/>
              <a:t>It would actually be quite reasonable to translate this verse like the following: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22</a:t>
            </a:fld>
            <a:endParaRPr lang="en-US"/>
          </a:p>
        </p:txBody>
      </p:sp>
    </p:spTree>
    <p:extLst>
      <p:ext uri="{BB962C8B-B14F-4D97-AF65-F5344CB8AC3E}">
        <p14:creationId xmlns:p14="http://schemas.microsoft.com/office/powerpoint/2010/main" val="3276332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then continues by saying:</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23</a:t>
            </a:fld>
            <a:endParaRPr lang="en-US"/>
          </a:p>
        </p:txBody>
      </p:sp>
    </p:spTree>
    <p:extLst>
      <p:ext uri="{BB962C8B-B14F-4D97-AF65-F5344CB8AC3E}">
        <p14:creationId xmlns:p14="http://schemas.microsoft.com/office/powerpoint/2010/main" val="795629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picture that Paul is painting here is that of a body of believers with Christ as head forming the perfect husband. Interestingly enough, the word for "husband" here is the same word Paul used in Corinthians when he was betrothing the "bride" to her husband.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Turn around husband sign.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Paul</a:t>
            </a:r>
            <a:r>
              <a:rPr lang="en-US" baseline="0" dirty="0" smtClean="0"/>
              <a:t> is saying here is that Christ is the perfect husband and that we are growing up into Him. In a nutshell, that is the mystery Paul reveals in Ephesians. This is something you could look for under the Old Covenant and the New Covenant and not find a trace of.</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Being a part of the husband's body is enjoying and partaking in the blessings of Christ Himself. This is what Paul says in the introduction to Ephesians in Chapter 1:</a:t>
            </a:r>
          </a:p>
        </p:txBody>
      </p:sp>
      <p:sp>
        <p:nvSpPr>
          <p:cNvPr id="4" name="Slide Number Placeholder 3"/>
          <p:cNvSpPr>
            <a:spLocks noGrp="1"/>
          </p:cNvSpPr>
          <p:nvPr>
            <p:ph type="sldNum" sz="quarter" idx="10"/>
          </p:nvPr>
        </p:nvSpPr>
        <p:spPr/>
        <p:txBody>
          <a:bodyPr/>
          <a:lstStyle/>
          <a:p>
            <a:fld id="{A7D6D802-EDA5-48B6-8B84-D91D004D85B4}" type="slidenum">
              <a:rPr lang="en-US" smtClean="0"/>
              <a:t>24</a:t>
            </a:fld>
            <a:endParaRPr lang="en-US"/>
          </a:p>
        </p:txBody>
      </p:sp>
    </p:spTree>
    <p:extLst>
      <p:ext uri="{BB962C8B-B14F-4D97-AF65-F5344CB8AC3E}">
        <p14:creationId xmlns:p14="http://schemas.microsoft.com/office/powerpoint/2010/main" val="3358102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blessings of the law.</a:t>
            </a:r>
            <a:r>
              <a:rPr lang="en-US" baseline="0" dirty="0" smtClean="0"/>
              <a:t> They really could only have an effect on the natural, earthly life. Remember the Blessing of Abraham? Paul shows how much better those blessings are than what the Law could ever offer.</a:t>
            </a:r>
          </a:p>
          <a:p>
            <a:endParaRPr lang="en-US" baseline="0" dirty="0" smtClean="0"/>
          </a:p>
          <a:p>
            <a:r>
              <a:rPr lang="en-US" baseline="0" dirty="0" smtClean="0"/>
              <a:t>But there is no reference to the law or to Abraham here. The blessings of Christ Himself in the heavenly places are something that we can be a part of by faith.</a:t>
            </a:r>
          </a:p>
          <a:p>
            <a:endParaRPr lang="en-US" dirty="0" smtClean="0"/>
          </a:p>
          <a:p>
            <a:r>
              <a:rPr lang="en-US" dirty="0" smtClean="0"/>
              <a:t>These blessings go along with a calling</a:t>
            </a:r>
            <a:r>
              <a:rPr lang="en-US" baseline="0" dirty="0" smtClean="0"/>
              <a:t> that we read about in </a:t>
            </a:r>
            <a:r>
              <a:rPr lang="en-US" baseline="0" dirty="0" err="1" smtClean="0"/>
              <a:t>Eph</a:t>
            </a:r>
            <a:r>
              <a:rPr lang="en-US" baseline="0" dirty="0" smtClean="0"/>
              <a:t> 1.</a:t>
            </a:r>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25</a:t>
            </a:fld>
            <a:endParaRPr lang="en-US"/>
          </a:p>
        </p:txBody>
      </p:sp>
    </p:spTree>
    <p:extLst>
      <p:ext uri="{BB962C8B-B14F-4D97-AF65-F5344CB8AC3E}">
        <p14:creationId xmlns:p14="http://schemas.microsoft.com/office/powerpoint/2010/main" val="27376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was Abraham called? Hundreds of years before the law. When was Christ called by the Father? Long before Abraham. Before the foundation of the world.</a:t>
            </a:r>
          </a:p>
          <a:p>
            <a:endParaRPr lang="en-US" dirty="0" smtClean="0"/>
          </a:p>
          <a:p>
            <a:r>
              <a:rPr lang="en-US" dirty="0" smtClean="0"/>
              <a:t>I think the</a:t>
            </a:r>
            <a:r>
              <a:rPr lang="en-US" baseline="0" dirty="0" smtClean="0"/>
              <a:t> calling here isn’t so much our calling as it is Christ’s calling that we are a part of because we’re a part of Him.</a:t>
            </a:r>
            <a:endParaRPr lang="en-US" dirty="0" smtClean="0"/>
          </a:p>
          <a:p>
            <a:endParaRPr lang="en-US" dirty="0" smtClean="0"/>
          </a:p>
          <a:p>
            <a:r>
              <a:rPr lang="en-US" dirty="0" smtClean="0"/>
              <a:t>It wasn't until the revelation of the perfect husband that the ultimate picture of God's will was made complete.</a:t>
            </a:r>
          </a:p>
          <a:p>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26</a:t>
            </a:fld>
            <a:endParaRPr lang="en-US"/>
          </a:p>
        </p:txBody>
      </p:sp>
    </p:spTree>
    <p:extLst>
      <p:ext uri="{BB962C8B-B14F-4D97-AF65-F5344CB8AC3E}">
        <p14:creationId xmlns:p14="http://schemas.microsoft.com/office/powerpoint/2010/main" val="2920531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this study by looking at a couple of puzzle pieces that both spoke of the body of Christ. One verse was in Corinthians and the other was in Ephesians. In Ephesians we read: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27</a:t>
            </a:fld>
            <a:endParaRPr lang="en-US"/>
          </a:p>
        </p:txBody>
      </p:sp>
    </p:spTree>
    <p:extLst>
      <p:ext uri="{BB962C8B-B14F-4D97-AF65-F5344CB8AC3E}">
        <p14:creationId xmlns:p14="http://schemas.microsoft.com/office/powerpoint/2010/main" val="3225698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other parts of the book of Ephesians (including the very next verse), we saw that the body Paul is speaking of here is the husband, with Christ as head. Ephesians does not speak about “brides” or “virgins”. The only place “wife” enters</a:t>
            </a:r>
            <a:r>
              <a:rPr lang="en-US" baseline="0" dirty="0" smtClean="0"/>
              <a:t> into it is when Paul is discussing our </a:t>
            </a:r>
            <a:r>
              <a:rPr lang="en-US" baseline="0" dirty="0" err="1" smtClean="0"/>
              <a:t>our</a:t>
            </a:r>
            <a:r>
              <a:rPr lang="en-US" baseline="0" dirty="0" smtClean="0"/>
              <a:t> down to earth, day to day relationships reflect what is going on in Christ. </a:t>
            </a:r>
            <a:r>
              <a:rPr lang="en-US" dirty="0" smtClean="0"/>
              <a:t>Paul never identifies believers in Ephesians as part of any body except for the body of Christ as husband.</a:t>
            </a:r>
          </a:p>
          <a:p>
            <a:endParaRPr lang="en-US" dirty="0" smtClean="0"/>
          </a:p>
          <a:p>
            <a:r>
              <a:rPr lang="en-US" dirty="0" smtClean="0"/>
              <a:t>We also saw a verse in Corinthians that read like this: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28</a:t>
            </a:fld>
            <a:endParaRPr lang="en-US"/>
          </a:p>
        </p:txBody>
      </p:sp>
    </p:spTree>
    <p:extLst>
      <p:ext uri="{BB962C8B-B14F-4D97-AF65-F5344CB8AC3E}">
        <p14:creationId xmlns:p14="http://schemas.microsoft.com/office/powerpoint/2010/main" val="1474638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Paul says to the Ephesian believers "you're the body of Christ" and "you're a part of the husband". And to the Corinthian believers he says "you're the body of </a:t>
            </a:r>
            <a:r>
              <a:rPr lang="en-US" dirty="0" err="1" smtClean="0"/>
              <a:t>Chirst</a:t>
            </a:r>
            <a:r>
              <a:rPr lang="en-US" dirty="0" smtClean="0"/>
              <a:t>" and "you're </a:t>
            </a:r>
            <a:r>
              <a:rPr lang="en-US" dirty="0" err="1" smtClean="0"/>
              <a:t>bethrothed</a:t>
            </a:r>
            <a:r>
              <a:rPr lang="en-US" dirty="0" smtClean="0"/>
              <a:t> to be the bride." The question is: how do we understand these statements together? Is there one body of Christ or are there two bodies of Christ? Or is the body of Christ just not quite as simple as me might have thought it to be.</a:t>
            </a:r>
          </a:p>
          <a:p>
            <a:endParaRPr lang="en-US" dirty="0" smtClean="0"/>
          </a:p>
          <a:p>
            <a:r>
              <a:rPr lang="en-US" dirty="0" smtClean="0"/>
              <a:t>Right now, we're lacking a piece of this overall picture that can provide insight. Christ is referred to by Paul as the "Last Adam". In other words, the first man Adam back in Genesis foreshadows or symbolizes Christ, the Last Adam. While Adam is definitely not a perfect reflection of Christ, there are clear parallels between the purpose of God that unfolds through Adam and the ultimate purpose that is revealed through Christ. </a:t>
            </a:r>
          </a:p>
          <a:p>
            <a:endParaRPr lang="en-US" dirty="0" smtClean="0"/>
          </a:p>
          <a:p>
            <a:r>
              <a:rPr lang="en-US" dirty="0" smtClean="0"/>
              <a:t>Put Adam Prop</a:t>
            </a:r>
            <a:r>
              <a:rPr lang="en-US" baseline="0" dirty="0" smtClean="0"/>
              <a:t> down.</a:t>
            </a:r>
            <a:endParaRPr lang="en-US" dirty="0" smtClean="0"/>
          </a:p>
          <a:p>
            <a:endParaRPr lang="en-US" dirty="0" smtClean="0"/>
          </a:p>
          <a:p>
            <a:r>
              <a:rPr lang="en-US" dirty="0" smtClean="0"/>
              <a:t>The creation of the first Adam is recorded in Genesis 2. Adam is created when God forms him from the dust of the ground and breaths into him the breath of life. Adam spends a period of time alone. Not much is said about this time. We don't know how long this lasted, but he was probably spending it taking care of the creation God had given to him and naming the various living creatures. But up to this point, he was alone so far as human companionship is concerned: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29</a:t>
            </a:fld>
            <a:endParaRPr lang="en-US"/>
          </a:p>
        </p:txBody>
      </p:sp>
    </p:spTree>
    <p:extLst>
      <p:ext uri="{BB962C8B-B14F-4D97-AF65-F5344CB8AC3E}">
        <p14:creationId xmlns:p14="http://schemas.microsoft.com/office/powerpoint/2010/main" val="265168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God create Eve? So that Adam would have a helper. God knew that Adam needed a helper. How was Eve created?</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30</a:t>
            </a:fld>
            <a:endParaRPr lang="en-US"/>
          </a:p>
        </p:txBody>
      </p:sp>
    </p:spTree>
    <p:extLst>
      <p:ext uri="{BB962C8B-B14F-4D97-AF65-F5344CB8AC3E}">
        <p14:creationId xmlns:p14="http://schemas.microsoft.com/office/powerpoint/2010/main" val="2630913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Eve was taken out from Adam, and the two of them together were the first human couple.</a:t>
            </a:r>
          </a:p>
          <a:p>
            <a:endParaRPr lang="en-US" dirty="0" smtClean="0"/>
          </a:p>
          <a:p>
            <a:r>
              <a:rPr lang="en-US" dirty="0" smtClean="0"/>
              <a:t>Put down</a:t>
            </a:r>
            <a:r>
              <a:rPr lang="en-US" baseline="0" dirty="0" smtClean="0"/>
              <a:t> eve prop.</a:t>
            </a:r>
            <a:endParaRPr lang="en-US" dirty="0" smtClean="0"/>
          </a:p>
          <a:p>
            <a:endParaRPr lang="en-US" dirty="0" smtClean="0"/>
          </a:p>
          <a:p>
            <a:r>
              <a:rPr lang="en-US" dirty="0" smtClean="0"/>
              <a:t>Now for a question: were Adam and Eve one body or two bodies?. This isn't a trick question. If we consider this as literally as possible, the two of them started as one physical body. At first, there was only Adam. That's one body. But then, in God's time and according to God's purpose, Eve was formed from Adam. At this point, what started as one body became two bodies. God had a distinct and unique purpose for both man and woman.</a:t>
            </a:r>
            <a:r>
              <a:rPr lang="en-US" baseline="0" dirty="0" smtClean="0"/>
              <a:t> It was also part of God’s will that the two of them should be together. In other words, when He blessed them and told them to be fruitful, and multiply, and replenish the earth, it was only possible with both of them working together.</a:t>
            </a:r>
          </a:p>
          <a:p>
            <a:endParaRPr lang="en-US" baseline="0" dirty="0" smtClean="0"/>
          </a:p>
          <a:p>
            <a:r>
              <a:rPr lang="en-US" baseline="0" dirty="0" smtClean="0"/>
              <a:t>Adam says something in Gen that Paul echoes in Ephesians.</a:t>
            </a:r>
          </a:p>
        </p:txBody>
      </p:sp>
      <p:sp>
        <p:nvSpPr>
          <p:cNvPr id="4" name="Slide Number Placeholder 3"/>
          <p:cNvSpPr>
            <a:spLocks noGrp="1"/>
          </p:cNvSpPr>
          <p:nvPr>
            <p:ph type="sldNum" sz="quarter" idx="10"/>
          </p:nvPr>
        </p:nvSpPr>
        <p:spPr/>
        <p:txBody>
          <a:bodyPr/>
          <a:lstStyle/>
          <a:p>
            <a:fld id="{A7D6D802-EDA5-48B6-8B84-D91D004D85B4}" type="slidenum">
              <a:rPr lang="en-US" smtClean="0"/>
              <a:t>31</a:t>
            </a:fld>
            <a:endParaRPr lang="en-US"/>
          </a:p>
        </p:txBody>
      </p:sp>
    </p:spTree>
    <p:extLst>
      <p:ext uri="{BB962C8B-B14F-4D97-AF65-F5344CB8AC3E}">
        <p14:creationId xmlns:p14="http://schemas.microsoft.com/office/powerpoint/2010/main" val="116169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4</a:t>
            </a:fld>
            <a:endParaRPr lang="en-US"/>
          </a:p>
        </p:txBody>
      </p:sp>
    </p:spTree>
    <p:extLst>
      <p:ext uri="{BB962C8B-B14F-4D97-AF65-F5344CB8AC3E}">
        <p14:creationId xmlns:p14="http://schemas.microsoft.com/office/powerpoint/2010/main" val="3972685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Adam identifying the fact that Eve was taken of his own body. This is as close as Eve could possibly get to Adam without physically being a part of his body. Remember, they are two separate bodies. </a:t>
            </a:r>
          </a:p>
          <a:p>
            <a:endParaRPr lang="en-US" baseline="0" dirty="0" smtClean="0"/>
          </a:p>
          <a:p>
            <a:r>
              <a:rPr lang="en-US" baseline="0" dirty="0" smtClean="0"/>
              <a:t>Paul says something in Ephesians that is similar to this, but still different:</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32</a:t>
            </a:fld>
            <a:endParaRPr lang="en-US"/>
          </a:p>
        </p:txBody>
      </p:sp>
    </p:spTree>
    <p:extLst>
      <p:ext uri="{BB962C8B-B14F-4D97-AF65-F5344CB8AC3E}">
        <p14:creationId xmlns:p14="http://schemas.microsoft.com/office/powerpoint/2010/main" val="207288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Paul saying that we</a:t>
            </a:r>
            <a:r>
              <a:rPr lang="en-US" baseline="0" dirty="0" smtClean="0"/>
              <a:t> were taken out of the Body of Christ and that we are like </a:t>
            </a:r>
            <a:r>
              <a:rPr lang="en-US" baseline="0" dirty="0" err="1" smtClean="0"/>
              <a:t>Chrirst</a:t>
            </a:r>
            <a:r>
              <a:rPr lang="en-US" baseline="0" dirty="0" smtClean="0"/>
              <a:t>, he says here that we are directly a part of His body.</a:t>
            </a:r>
          </a:p>
          <a:p>
            <a:endParaRPr lang="en-US" baseline="0" dirty="0" smtClean="0"/>
          </a:p>
          <a:p>
            <a:r>
              <a:rPr lang="en-US" baseline="0" dirty="0" smtClean="0"/>
              <a:t>Instead of “bone of His bone” and “flesh of His flesh” we are members of His flesh and His bones. This is truly the closest relationship possible with Christ. It’s closer than the relationship enjoyed by Adam and Eve.</a:t>
            </a:r>
          </a:p>
          <a:p>
            <a:endParaRPr lang="en-US" baseline="0" dirty="0" smtClean="0"/>
          </a:p>
          <a:p>
            <a:r>
              <a:rPr lang="en-US" baseline="0" dirty="0" smtClean="0"/>
              <a:t>The “husband” and the “bride”. I think it’s fair to say that both of these callings are formed out of Christ. While there are similarities, they are very different. Maybe even as different as men and women. It’s important for us to not blur these lines. But it’s also important to realize that these two are both required to fulfill the purposes the God has for the ages to come.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33</a:t>
            </a:fld>
            <a:endParaRPr lang="en-US"/>
          </a:p>
        </p:txBody>
      </p:sp>
    </p:spTree>
    <p:extLst>
      <p:ext uri="{BB962C8B-B14F-4D97-AF65-F5344CB8AC3E}">
        <p14:creationId xmlns:p14="http://schemas.microsoft.com/office/powerpoint/2010/main" val="158946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passages are both written by the Apostle Paul. They are both written to churches that would have had believing Jews and Gentiles (in other words, these passages were definitely not written just to believing Jews). In each chapter Paul mentions spiritual gifts. And most importantly, Paul refers to the "body of Christ" in each passage.</a:t>
            </a:r>
          </a:p>
        </p:txBody>
      </p:sp>
      <p:sp>
        <p:nvSpPr>
          <p:cNvPr id="4" name="Slide Number Placeholder 3"/>
          <p:cNvSpPr>
            <a:spLocks noGrp="1"/>
          </p:cNvSpPr>
          <p:nvPr>
            <p:ph type="sldNum" sz="quarter" idx="10"/>
          </p:nvPr>
        </p:nvSpPr>
        <p:spPr/>
        <p:txBody>
          <a:bodyPr/>
          <a:lstStyle/>
          <a:p>
            <a:fld id="{A7D6D802-EDA5-48B6-8B84-D91D004D85B4}" type="slidenum">
              <a:rPr lang="en-US" smtClean="0"/>
              <a:t>5</a:t>
            </a:fld>
            <a:endParaRPr lang="en-US"/>
          </a:p>
        </p:txBody>
      </p:sp>
    </p:spTree>
    <p:extLst>
      <p:ext uri="{BB962C8B-B14F-4D97-AF65-F5344CB8AC3E}">
        <p14:creationId xmlns:p14="http://schemas.microsoft.com/office/powerpoint/2010/main" val="7095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be clear. We’re looking at the same phrase</a:t>
            </a:r>
            <a:r>
              <a:rPr lang="en-US" baseline="0" dirty="0" smtClean="0"/>
              <a:t> for body of Christ in both cases.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look at just these few verses together, doesn't it really look like they are talking about exactly the same thing? In fact, if these were the only pieces we had to work with, we would probably conclude they are talking about exactly the same thing.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Look</a:t>
            </a:r>
            <a:r>
              <a:rPr lang="en-US" baseline="0" dirty="0" smtClean="0"/>
              <a:t> at the bigger picture.</a:t>
            </a:r>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6</a:t>
            </a:fld>
            <a:endParaRPr lang="en-US"/>
          </a:p>
        </p:txBody>
      </p:sp>
    </p:spTree>
    <p:extLst>
      <p:ext uri="{BB962C8B-B14F-4D97-AF65-F5344CB8AC3E}">
        <p14:creationId xmlns:p14="http://schemas.microsoft.com/office/powerpoint/2010/main" val="185874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“body of Christ” figuratively</a:t>
            </a:r>
            <a:r>
              <a:rPr lang="en-US" baseline="0" dirty="0" smtClean="0"/>
              <a:t> to refer to a body of believers or a church. A called out group.  Paul is the only writer to use this phrase.</a:t>
            </a:r>
            <a:endParaRPr lang="en-US" dirty="0" smtClean="0"/>
          </a:p>
          <a:p>
            <a:endParaRPr lang="en-US" dirty="0" smtClean="0"/>
          </a:p>
          <a:p>
            <a:r>
              <a:rPr lang="en-US" dirty="0" smtClean="0"/>
              <a:t>Homework for a complete study is to review all the references to “body of Christ” in these books. For now, we will just look at a</a:t>
            </a:r>
            <a:r>
              <a:rPr lang="en-US" baseline="0" dirty="0" smtClean="0"/>
              <a:t> couple of references in Corinthians and Ephesians.</a:t>
            </a:r>
          </a:p>
          <a:p>
            <a:endParaRPr lang="en-US" baseline="0" dirty="0" smtClean="0"/>
          </a:p>
          <a:p>
            <a:r>
              <a:rPr lang="en-US" baseline="0" dirty="0" smtClean="0"/>
              <a:t>But before we look at that, we need to bring in something else to help fill in the picture.</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7</a:t>
            </a:fld>
            <a:endParaRPr lang="en-US"/>
          </a:p>
        </p:txBody>
      </p:sp>
    </p:spTree>
    <p:extLst>
      <p:ext uri="{BB962C8B-B14F-4D97-AF65-F5344CB8AC3E}">
        <p14:creationId xmlns:p14="http://schemas.microsoft.com/office/powerpoint/2010/main" val="78091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phrase used in Scripture that will help shed important light on the body of Christ. This phrase may appear translated as "child of Abraham", "Abraham's descendant", or "Abraham's seed" depending upon the exact Greek word used in the original and on the English translation. What makes this phrase especially interesting is the fact that it is used both literally and figuratively.</a:t>
            </a:r>
          </a:p>
          <a:p>
            <a:endParaRPr lang="en-US" dirty="0" smtClean="0"/>
          </a:p>
          <a:p>
            <a:r>
              <a:rPr lang="en-US" dirty="0" smtClean="0"/>
              <a:t>Christ Himself</a:t>
            </a:r>
            <a:r>
              <a:rPr lang="en-US" baseline="0" dirty="0" smtClean="0"/>
              <a:t> uses this term both ways in a discussion he has with some Jews.</a:t>
            </a:r>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8</a:t>
            </a:fld>
            <a:endParaRPr lang="en-US"/>
          </a:p>
        </p:txBody>
      </p:sp>
    </p:spTree>
    <p:extLst>
      <p:ext uri="{BB962C8B-B14F-4D97-AF65-F5344CB8AC3E}">
        <p14:creationId xmlns:p14="http://schemas.microsoft.com/office/powerpoint/2010/main" val="369213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up props for Abe’s kids.</a:t>
            </a:r>
            <a:endParaRPr lang="en-US" dirty="0" smtClean="0"/>
          </a:p>
          <a:p>
            <a:endParaRPr lang="en-US" dirty="0" smtClean="0"/>
          </a:p>
          <a:p>
            <a:r>
              <a:rPr lang="en-US" dirty="0" smtClean="0"/>
              <a:t>Notice what Christ is doing here. He is acknowledging that these Jews were in fact related to Abraham physically ("I know that you are Abraham's descendants"). But this physical relationship wasn't enough for them to be considered "Abraham's children." What Jesus is saying, in effect, is "yes, you are Abraham's descendants, but just because you are related to father Abraham doesn't mean that you are actually Abraham's children. I can just see the wheels turning in the mind of these Jews as they try to understand how they could not be their father's child.</a:t>
            </a:r>
          </a:p>
          <a:p>
            <a:endParaRPr lang="en-US" dirty="0" smtClean="0"/>
          </a:p>
          <a:p>
            <a:r>
              <a:rPr lang="en-US" dirty="0" smtClean="0"/>
              <a:t>So what does make someone a "child of Abraham" in this sense? And what are these works of Abraham?</a:t>
            </a:r>
          </a:p>
          <a:p>
            <a:endParaRPr lang="en-US" dirty="0" smtClean="0"/>
          </a:p>
          <a:p>
            <a:r>
              <a:rPr lang="en-US" dirty="0" smtClean="0"/>
              <a:t>Paul speaks extensively</a:t>
            </a:r>
            <a:r>
              <a:rPr lang="en-US" baseline="0" dirty="0" smtClean="0"/>
              <a:t> on this in the book of </a:t>
            </a:r>
            <a:r>
              <a:rPr lang="en-US" baseline="0" dirty="0" err="1" smtClean="0"/>
              <a:t>Galations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A7D6D802-EDA5-48B6-8B84-D91D004D85B4}" type="slidenum">
              <a:rPr lang="en-US" smtClean="0"/>
              <a:t>10</a:t>
            </a:fld>
            <a:endParaRPr lang="en-US"/>
          </a:p>
        </p:txBody>
      </p:sp>
    </p:spTree>
    <p:extLst>
      <p:ext uri="{BB962C8B-B14F-4D97-AF65-F5344CB8AC3E}">
        <p14:creationId xmlns:p14="http://schemas.microsoft.com/office/powerpoint/2010/main" val="74454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6D802-EDA5-48B6-8B84-D91D004D85B4}" type="slidenum">
              <a:rPr lang="en-US" smtClean="0"/>
              <a:t>11</a:t>
            </a:fld>
            <a:endParaRPr lang="en-US"/>
          </a:p>
        </p:txBody>
      </p:sp>
    </p:spTree>
    <p:extLst>
      <p:ext uri="{BB962C8B-B14F-4D97-AF65-F5344CB8AC3E}">
        <p14:creationId xmlns:p14="http://schemas.microsoft.com/office/powerpoint/2010/main" val="85613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123310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011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52624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39769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CDF14-E4F4-45FC-95FE-37F39A039E15}"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7185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3250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FCDF14-E4F4-45FC-95FE-37F39A039E15}" type="datetimeFigureOut">
              <a:rPr lang="en-US" smtClean="0"/>
              <a:t>9/25/2016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8920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CDF14-E4F4-45FC-95FE-37F39A039E15}" type="datetimeFigureOut">
              <a:rPr lang="en-US" smtClean="0"/>
              <a:t>9/25/2016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9742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CDF14-E4F4-45FC-95FE-37F39A039E15}" type="datetimeFigureOut">
              <a:rPr lang="en-US" smtClean="0"/>
              <a:t>9/25/2016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8770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229024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CDF14-E4F4-45FC-95FE-37F39A039E15}"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FF16-028F-40E0-BCC5-AE26A7C15543}" type="slidenum">
              <a:rPr lang="en-US" smtClean="0"/>
              <a:t>‹#›</a:t>
            </a:fld>
            <a:endParaRPr lang="en-US"/>
          </a:p>
        </p:txBody>
      </p:sp>
    </p:spTree>
    <p:extLst>
      <p:ext uri="{BB962C8B-B14F-4D97-AF65-F5344CB8AC3E}">
        <p14:creationId xmlns:p14="http://schemas.microsoft.com/office/powerpoint/2010/main" val="370220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CDF14-E4F4-45FC-95FE-37F39A039E15}" type="datetimeFigureOut">
              <a:rPr lang="en-US" smtClean="0"/>
              <a:t>9/25/2016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BFF16-028F-40E0-BCC5-AE26A7C15543}" type="slidenum">
              <a:rPr lang="en-US" smtClean="0"/>
              <a:t>‹#›</a:t>
            </a:fld>
            <a:endParaRPr lang="en-US"/>
          </a:p>
        </p:txBody>
      </p:sp>
    </p:spTree>
    <p:extLst>
      <p:ext uri="{BB962C8B-B14F-4D97-AF65-F5344CB8AC3E}">
        <p14:creationId xmlns:p14="http://schemas.microsoft.com/office/powerpoint/2010/main" val="35650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Body of Christ</a:t>
            </a:r>
            <a:endParaRPr lang="en-US" dirty="0"/>
          </a:p>
        </p:txBody>
      </p:sp>
      <p:sp>
        <p:nvSpPr>
          <p:cNvPr id="3" name="Subtitle 2"/>
          <p:cNvSpPr>
            <a:spLocks noGrp="1"/>
          </p:cNvSpPr>
          <p:nvPr>
            <p:ph type="subTitle" idx="1"/>
          </p:nvPr>
        </p:nvSpPr>
        <p:spPr/>
        <p:txBody>
          <a:bodyPr/>
          <a:lstStyle/>
          <a:p>
            <a:r>
              <a:rPr lang="en-US" dirty="0" smtClean="0"/>
              <a:t>Some Puzzle Pieces</a:t>
            </a:r>
            <a:endParaRPr lang="en-US" dirty="0"/>
          </a:p>
        </p:txBody>
      </p:sp>
    </p:spTree>
    <p:extLst>
      <p:ext uri="{BB962C8B-B14F-4D97-AF65-F5344CB8AC3E}">
        <p14:creationId xmlns:p14="http://schemas.microsoft.com/office/powerpoint/2010/main" val="1671133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"Most assuredly, I say to you, whoever commits sin is a slave of sin. And a slave does not abide in the house forever, [but] a son abides forever. Therefore if the Son makes you free, you shall be free indeed. I know that you are </a:t>
            </a:r>
            <a:r>
              <a:rPr lang="en-US" b="1" dirty="0" smtClean="0"/>
              <a:t>Abraham's descendants</a:t>
            </a:r>
            <a:r>
              <a:rPr lang="en-US" dirty="0" smtClean="0"/>
              <a:t>, but you seek to kill Me, because My word has no place in you. I speak what I have seen with My Father, and you do what you have seen with your father." They answered and said to Him, "</a:t>
            </a:r>
            <a:r>
              <a:rPr lang="en-US" b="1" dirty="0" smtClean="0"/>
              <a:t>Abraham is our father.</a:t>
            </a:r>
            <a:r>
              <a:rPr lang="en-US" dirty="0" smtClean="0"/>
              <a:t>" Jesus said to them, "If you were </a:t>
            </a:r>
            <a:r>
              <a:rPr lang="en-US" b="1" dirty="0" smtClean="0"/>
              <a:t>Abraham's children</a:t>
            </a:r>
            <a:r>
              <a:rPr lang="en-US" dirty="0" smtClean="0"/>
              <a:t>, you would do the works of Abraham.”</a:t>
            </a:r>
            <a:endParaRPr lang="en-US" dirty="0"/>
          </a:p>
        </p:txBody>
      </p:sp>
    </p:spTree>
    <p:extLst>
      <p:ext uri="{BB962C8B-B14F-4D97-AF65-F5344CB8AC3E}">
        <p14:creationId xmlns:p14="http://schemas.microsoft.com/office/powerpoint/2010/main" val="1199370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neither Jew nor Greek, there is neither slave nor free, there is neither male nor female;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1505864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a:t>
            </a:r>
            <a:r>
              <a:rPr lang="en-US" b="1" dirty="0" smtClean="0"/>
              <a:t>faith in Christ Jesus</a:t>
            </a:r>
            <a:r>
              <a:rPr lang="en-US" dirty="0" smtClean="0"/>
              <a:t>. For as many of you as were </a:t>
            </a:r>
            <a:r>
              <a:rPr lang="en-US" b="1" dirty="0" smtClean="0"/>
              <a:t>baptized into Christ </a:t>
            </a:r>
            <a:r>
              <a:rPr lang="en-US" dirty="0" smtClean="0"/>
              <a:t>have </a:t>
            </a:r>
            <a:r>
              <a:rPr lang="en-US" b="1" dirty="0" smtClean="0"/>
              <a:t>put on Christ</a:t>
            </a:r>
            <a:r>
              <a:rPr lang="en-US" dirty="0" smtClean="0"/>
              <a:t>. There is neither Jew nor Greek, there is neither slave nor free, there is neither male nor female; for you are </a:t>
            </a:r>
            <a:r>
              <a:rPr lang="en-US" b="1" dirty="0" smtClean="0"/>
              <a:t>all one in Christ Jesus</a:t>
            </a:r>
            <a:r>
              <a:rPr lang="en-US" dirty="0" smtClean="0"/>
              <a:t>. And </a:t>
            </a:r>
            <a:r>
              <a:rPr lang="en-US" b="1" dirty="0" smtClean="0"/>
              <a:t>if you [are] Christ's</a:t>
            </a:r>
            <a:r>
              <a:rPr lang="en-US" dirty="0" smtClean="0"/>
              <a:t>, then you are </a:t>
            </a:r>
            <a:r>
              <a:rPr lang="en-US" b="1" dirty="0" smtClean="0"/>
              <a:t>Abraham's seed</a:t>
            </a:r>
            <a:r>
              <a:rPr lang="en-US" dirty="0" smtClean="0"/>
              <a:t>, and heirs according to the promise.</a:t>
            </a:r>
          </a:p>
          <a:p>
            <a:pPr marL="0" indent="0">
              <a:buNone/>
            </a:pPr>
            <a:endParaRPr lang="en-US" dirty="0"/>
          </a:p>
        </p:txBody>
      </p:sp>
    </p:spTree>
    <p:extLst>
      <p:ext uri="{BB962C8B-B14F-4D97-AF65-F5344CB8AC3E}">
        <p14:creationId xmlns:p14="http://schemas.microsoft.com/office/powerpoint/2010/main" val="227200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the “12 Blessings”</a:t>
            </a:r>
            <a:endParaRPr lang="en-US" dirty="0"/>
          </a:p>
        </p:txBody>
      </p:sp>
      <p:sp>
        <p:nvSpPr>
          <p:cNvPr id="3" name="Content Placeholder 2"/>
          <p:cNvSpPr>
            <a:spLocks noGrp="1"/>
          </p:cNvSpPr>
          <p:nvPr>
            <p:ph idx="1"/>
          </p:nvPr>
        </p:nvSpPr>
        <p:spPr/>
        <p:txBody>
          <a:bodyPr/>
          <a:lstStyle/>
          <a:p>
            <a:pPr marL="0" indent="0">
              <a:buNone/>
            </a:pPr>
            <a:r>
              <a:rPr lang="en-US" dirty="0" smtClean="0"/>
              <a:t>	"Blessed are you, Hashem, King of the Universe, for not having made me a Gentile."</a:t>
            </a:r>
          </a:p>
          <a:p>
            <a:pPr marL="0" indent="0">
              <a:buNone/>
            </a:pPr>
            <a:endParaRPr lang="en-US" dirty="0" smtClean="0"/>
          </a:p>
          <a:p>
            <a:pPr marL="0" indent="0">
              <a:buNone/>
            </a:pPr>
            <a:r>
              <a:rPr lang="en-US" dirty="0" smtClean="0"/>
              <a:t>	"Blessed are you, Hashem, King of the Universe, for not having made me a slave."</a:t>
            </a:r>
          </a:p>
          <a:p>
            <a:pPr marL="0" indent="0">
              <a:buNone/>
            </a:pPr>
            <a:endParaRPr lang="en-US" dirty="0" smtClean="0"/>
          </a:p>
          <a:p>
            <a:pPr marL="0" indent="0">
              <a:buNone/>
            </a:pPr>
            <a:r>
              <a:rPr lang="en-US" dirty="0" smtClean="0"/>
              <a:t>	"Blessed are you, Hashem, King of the Universe, for not having made me a woman."</a:t>
            </a:r>
            <a:endParaRPr lang="en-US" dirty="0"/>
          </a:p>
        </p:txBody>
      </p:sp>
    </p:spTree>
    <p:extLst>
      <p:ext uri="{BB962C8B-B14F-4D97-AF65-F5344CB8AC3E}">
        <p14:creationId xmlns:p14="http://schemas.microsoft.com/office/powerpoint/2010/main" val="21493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3:26-29</a:t>
            </a:r>
            <a:endParaRPr lang="en-US" dirty="0"/>
          </a:p>
        </p:txBody>
      </p:sp>
      <p:sp>
        <p:nvSpPr>
          <p:cNvPr id="3" name="Content Placeholder 2"/>
          <p:cNvSpPr>
            <a:spLocks noGrp="1"/>
          </p:cNvSpPr>
          <p:nvPr>
            <p:ph idx="1"/>
          </p:nvPr>
        </p:nvSpPr>
        <p:spPr/>
        <p:txBody>
          <a:bodyPr/>
          <a:lstStyle/>
          <a:p>
            <a:pPr marL="0" indent="0">
              <a:buNone/>
            </a:pPr>
            <a:r>
              <a:rPr lang="en-US" dirty="0" smtClean="0"/>
              <a:t>For you are all sons of God through faith in Christ Jesus. For as many of you as were baptized into Christ have put on Christ. There is </a:t>
            </a:r>
            <a:r>
              <a:rPr lang="en-US" b="1" dirty="0" smtClean="0"/>
              <a:t>neither Jew nor Greek</a:t>
            </a:r>
            <a:r>
              <a:rPr lang="en-US" dirty="0" smtClean="0"/>
              <a:t>, there is </a:t>
            </a:r>
            <a:r>
              <a:rPr lang="en-US" b="1" dirty="0" smtClean="0"/>
              <a:t>neither slave nor free</a:t>
            </a:r>
            <a:r>
              <a:rPr lang="en-US" dirty="0" smtClean="0"/>
              <a:t>, there is </a:t>
            </a:r>
            <a:r>
              <a:rPr lang="en-US" b="1" dirty="0" smtClean="0"/>
              <a:t>neither male nor female</a:t>
            </a:r>
            <a:r>
              <a:rPr lang="en-US" dirty="0" smtClean="0"/>
              <a:t>; for you are all one in Christ Jesus. And if you [are] Christ's, then you are Abraham's seed, and heirs according to the promise.</a:t>
            </a:r>
          </a:p>
          <a:p>
            <a:pPr marL="0" indent="0">
              <a:buNone/>
            </a:pPr>
            <a:endParaRPr lang="en-US" dirty="0"/>
          </a:p>
        </p:txBody>
      </p:sp>
    </p:spTree>
    <p:extLst>
      <p:ext uri="{BB962C8B-B14F-4D97-AF65-F5344CB8AC3E}">
        <p14:creationId xmlns:p14="http://schemas.microsoft.com/office/powerpoint/2010/main" val="2251070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 3:14 KJV</a:t>
            </a:r>
            <a:endParaRPr lang="en-US" dirty="0"/>
          </a:p>
        </p:txBody>
      </p:sp>
      <p:sp>
        <p:nvSpPr>
          <p:cNvPr id="3" name="Content Placeholder 2"/>
          <p:cNvSpPr>
            <a:spLocks noGrp="1"/>
          </p:cNvSpPr>
          <p:nvPr>
            <p:ph idx="1"/>
          </p:nvPr>
        </p:nvSpPr>
        <p:spPr/>
        <p:txBody>
          <a:bodyPr/>
          <a:lstStyle/>
          <a:p>
            <a:pPr marL="0" indent="0">
              <a:buNone/>
            </a:pPr>
            <a:r>
              <a:rPr lang="en-US" dirty="0" smtClean="0"/>
              <a:t>That the blessing of Abraham might come on the Gentiles through Jesus Christ; that we might receive the promise of the Spirit through faith.</a:t>
            </a:r>
            <a:endParaRPr lang="en-US" dirty="0"/>
          </a:p>
        </p:txBody>
      </p:sp>
    </p:spTree>
    <p:extLst>
      <p:ext uri="{BB962C8B-B14F-4D97-AF65-F5344CB8AC3E}">
        <p14:creationId xmlns:p14="http://schemas.microsoft.com/office/powerpoint/2010/main" val="148105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Cor</a:t>
            </a:r>
            <a:r>
              <a:rPr lang="en-US" dirty="0" smtClean="0"/>
              <a:t> 3:6-9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Who also hath made us able ministers of the new testament; not of the letter, but of the spirit: for the letter </a:t>
            </a:r>
            <a:r>
              <a:rPr lang="en-US" dirty="0" err="1" smtClean="0"/>
              <a:t>killeth</a:t>
            </a:r>
            <a:r>
              <a:rPr lang="en-US" dirty="0" smtClean="0"/>
              <a:t>, but the spirit giveth life. But if the ministration of death, written [and] </a:t>
            </a:r>
            <a:r>
              <a:rPr lang="en-US" dirty="0" err="1" smtClean="0"/>
              <a:t>engraven</a:t>
            </a:r>
            <a:r>
              <a:rPr lang="en-US" dirty="0" smtClean="0"/>
              <a:t> in stones, was glorious, so that the children of Israel could not </a:t>
            </a:r>
            <a:r>
              <a:rPr lang="en-US" dirty="0" err="1" smtClean="0"/>
              <a:t>stedfastly</a:t>
            </a:r>
            <a:r>
              <a:rPr lang="en-US" dirty="0" smtClean="0"/>
              <a:t> behold the face of Moses for the glory of his countenance; which [glory] was to be done away: 8 How shall not the ministration of the spirit be rather glorious? 9 For if the ministration of condemnation [be] glory, much more doth the ministration of righteousness exceed in glory.</a:t>
            </a:r>
            <a:endParaRPr lang="en-US" dirty="0"/>
          </a:p>
        </p:txBody>
      </p:sp>
    </p:spTree>
    <p:extLst>
      <p:ext uri="{BB962C8B-B14F-4D97-AF65-F5344CB8AC3E}">
        <p14:creationId xmlns:p14="http://schemas.microsoft.com/office/powerpoint/2010/main" val="4188859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vs New Covenants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Old Covenant:</a:t>
            </a:r>
          </a:p>
          <a:p>
            <a:pPr>
              <a:buFontTx/>
              <a:buChar char="-"/>
            </a:pPr>
            <a:r>
              <a:rPr lang="en-US" dirty="0" smtClean="0"/>
              <a:t>The Letter Kills</a:t>
            </a:r>
          </a:p>
          <a:p>
            <a:pPr>
              <a:buFontTx/>
              <a:buChar char="-"/>
            </a:pPr>
            <a:r>
              <a:rPr lang="en-US" dirty="0" smtClean="0"/>
              <a:t>Ministration of Death</a:t>
            </a:r>
          </a:p>
          <a:p>
            <a:pPr>
              <a:buFontTx/>
              <a:buChar char="-"/>
            </a:pPr>
            <a:r>
              <a:rPr lang="en-US" dirty="0" smtClean="0"/>
              <a:t>Condemnation </a:t>
            </a:r>
          </a:p>
          <a:p>
            <a:pPr marL="0" indent="0">
              <a:buNone/>
            </a:pPr>
            <a:r>
              <a:rPr lang="en-US" dirty="0" smtClean="0"/>
              <a:t>New Covenant</a:t>
            </a:r>
          </a:p>
          <a:p>
            <a:pPr marL="0" indent="0">
              <a:buNone/>
            </a:pPr>
            <a:r>
              <a:rPr lang="en-US" dirty="0" smtClean="0"/>
              <a:t>- </a:t>
            </a:r>
            <a:r>
              <a:rPr lang="en-US" dirty="0"/>
              <a:t>S</a:t>
            </a:r>
            <a:r>
              <a:rPr lang="en-US" dirty="0" smtClean="0"/>
              <a:t>pirit gives life</a:t>
            </a:r>
          </a:p>
          <a:p>
            <a:pPr marL="0" indent="0">
              <a:buNone/>
            </a:pPr>
            <a:r>
              <a:rPr lang="en-US" dirty="0" smtClean="0"/>
              <a:t>- Ministration of Spirit</a:t>
            </a:r>
          </a:p>
          <a:p>
            <a:pPr marL="0" indent="0">
              <a:buNone/>
            </a:pPr>
            <a:r>
              <a:rPr lang="en-US" dirty="0" smtClean="0"/>
              <a:t>- Righteousness</a:t>
            </a:r>
            <a:endParaRPr lang="en-US" dirty="0"/>
          </a:p>
        </p:txBody>
      </p:sp>
    </p:spTree>
    <p:extLst>
      <p:ext uri="{BB962C8B-B14F-4D97-AF65-F5344CB8AC3E}">
        <p14:creationId xmlns:p14="http://schemas.microsoft.com/office/powerpoint/2010/main" val="1620033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a:t>
            </a:r>
            <a:r>
              <a:rPr lang="en-US" b="1" dirty="0" smtClean="0"/>
              <a:t>betrothed</a:t>
            </a:r>
            <a:r>
              <a:rPr lang="en-US" dirty="0" smtClean="0"/>
              <a:t> you to one husband, that I may present [you as] a chaste </a:t>
            </a:r>
            <a:r>
              <a:rPr lang="en-US" b="1" dirty="0" smtClean="0"/>
              <a:t>virgin</a:t>
            </a:r>
            <a:r>
              <a:rPr lang="en-US" dirty="0" smtClean="0"/>
              <a:t> to Christ.</a:t>
            </a:r>
            <a:endParaRPr lang="en-US" dirty="0"/>
          </a:p>
        </p:txBody>
      </p:sp>
    </p:spTree>
    <p:extLst>
      <p:ext uri="{BB962C8B-B14F-4D97-AF65-F5344CB8AC3E}">
        <p14:creationId xmlns:p14="http://schemas.microsoft.com/office/powerpoint/2010/main" val="3117498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do the nations fit 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026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janhunen\Desktop\Puzz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92975"/>
            <a:ext cx="7239000" cy="46066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5410199"/>
            <a:ext cx="7239000" cy="646331"/>
          </a:xfrm>
          <a:prstGeom prst="rect">
            <a:avLst/>
          </a:prstGeom>
        </p:spPr>
        <p:txBody>
          <a:bodyPr wrap="square">
            <a:spAutoFit/>
          </a:bodyPr>
          <a:lstStyle/>
          <a:p>
            <a:r>
              <a:rPr lang="en-US" dirty="0"/>
              <a:t>http://www.guinnessworldrecords.com/world-records/largest-jigsaw-puzzle-most-pieces</a:t>
            </a:r>
          </a:p>
        </p:txBody>
      </p:sp>
    </p:spTree>
    <p:extLst>
      <p:ext uri="{BB962C8B-B14F-4D97-AF65-F5344CB8AC3E}">
        <p14:creationId xmlns:p14="http://schemas.microsoft.com/office/powerpoint/2010/main" val="2822067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 11:2</a:t>
            </a:r>
            <a:endParaRPr lang="en-US" dirty="0"/>
          </a:p>
        </p:txBody>
      </p:sp>
      <p:sp>
        <p:nvSpPr>
          <p:cNvPr id="3" name="Content Placeholder 2"/>
          <p:cNvSpPr>
            <a:spLocks noGrp="1"/>
          </p:cNvSpPr>
          <p:nvPr>
            <p:ph idx="1"/>
          </p:nvPr>
        </p:nvSpPr>
        <p:spPr/>
        <p:txBody>
          <a:bodyPr/>
          <a:lstStyle/>
          <a:p>
            <a:pPr marL="0" indent="0">
              <a:buNone/>
            </a:pPr>
            <a:r>
              <a:rPr lang="en-US" dirty="0" smtClean="0"/>
              <a:t>For I am jealous for you with godly jealousy. For I have betrothed you to one </a:t>
            </a:r>
            <a:r>
              <a:rPr lang="en-US" b="1" dirty="0" smtClean="0"/>
              <a:t>husband</a:t>
            </a:r>
            <a:r>
              <a:rPr lang="en-US" dirty="0" smtClean="0"/>
              <a:t>, that I may present [you as] a chaste virgin to </a:t>
            </a:r>
            <a:r>
              <a:rPr lang="en-US" b="1" dirty="0" smtClean="0"/>
              <a:t>Christ</a:t>
            </a:r>
            <a:r>
              <a:rPr lang="en-US" dirty="0" smtClean="0"/>
              <a:t>.</a:t>
            </a:r>
            <a:endParaRPr lang="en-US" dirty="0"/>
          </a:p>
        </p:txBody>
      </p:sp>
    </p:spTree>
    <p:extLst>
      <p:ext uri="{BB962C8B-B14F-4D97-AF65-F5344CB8AC3E}">
        <p14:creationId xmlns:p14="http://schemas.microsoft.com/office/powerpoint/2010/main" val="39274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a:t>
            </a:r>
            <a:endParaRPr lang="en-US" dirty="0"/>
          </a:p>
        </p:txBody>
      </p:sp>
      <p:sp>
        <p:nvSpPr>
          <p:cNvPr id="3" name="Content Placeholder 2"/>
          <p:cNvSpPr>
            <a:spLocks noGrp="1"/>
          </p:cNvSpPr>
          <p:nvPr>
            <p:ph idx="1"/>
          </p:nvPr>
        </p:nvSpPr>
        <p:spPr/>
        <p:txBody>
          <a:bodyPr/>
          <a:lstStyle/>
          <a:p>
            <a:pPr marL="0" indent="0">
              <a:buNone/>
            </a:pPr>
            <a:r>
              <a:rPr lang="en-US" dirty="0" smtClean="0"/>
              <a:t>I, therefore, the prisoner of the Lord, beseech you to walk worthy of the </a:t>
            </a:r>
            <a:r>
              <a:rPr lang="en-US" b="1" dirty="0" smtClean="0"/>
              <a:t>calling</a:t>
            </a:r>
            <a:r>
              <a:rPr lang="en-US" dirty="0" smtClean="0"/>
              <a:t> with which you were called,</a:t>
            </a:r>
            <a:endParaRPr lang="en-US" dirty="0"/>
          </a:p>
        </p:txBody>
      </p:sp>
    </p:spTree>
    <p:extLst>
      <p:ext uri="{BB962C8B-B14F-4D97-AF65-F5344CB8AC3E}">
        <p14:creationId xmlns:p14="http://schemas.microsoft.com/office/powerpoint/2010/main" val="2360278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4:11-16</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body of Christ, till we all come to the unity of the faith and of the knowledge of the Son of God, to a </a:t>
            </a:r>
            <a:r>
              <a:rPr lang="en-US" b="1" dirty="0" smtClean="0"/>
              <a:t>perfect man</a:t>
            </a:r>
            <a:r>
              <a:rPr lang="en-US" dirty="0" smtClean="0"/>
              <a:t>, to the measure of the stature of the fullness of Christ;</a:t>
            </a:r>
            <a:endParaRPr lang="en-US" dirty="0"/>
          </a:p>
        </p:txBody>
      </p:sp>
    </p:spTree>
    <p:extLst>
      <p:ext uri="{BB962C8B-B14F-4D97-AF65-F5344CB8AC3E}">
        <p14:creationId xmlns:p14="http://schemas.microsoft.com/office/powerpoint/2010/main" val="2634293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reading</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ill we all come unto the unity of the faith and of the knowledge of the Son of God, unto a </a:t>
            </a:r>
            <a:r>
              <a:rPr lang="en-US" b="1" dirty="0" smtClean="0"/>
              <a:t>perfect</a:t>
            </a:r>
            <a:r>
              <a:rPr lang="en-US" dirty="0" smtClean="0"/>
              <a:t> </a:t>
            </a:r>
            <a:r>
              <a:rPr lang="en-US" b="1" dirty="0" smtClean="0"/>
              <a:t>husband</a:t>
            </a:r>
            <a:r>
              <a:rPr lang="en-US" dirty="0" smtClean="0"/>
              <a:t>, unto the measure of the stature of the fullness of Christ;</a:t>
            </a:r>
            <a:endParaRPr lang="en-US" dirty="0"/>
          </a:p>
        </p:txBody>
      </p:sp>
    </p:spTree>
    <p:extLst>
      <p:ext uri="{BB962C8B-B14F-4D97-AF65-F5344CB8AC3E}">
        <p14:creationId xmlns:p14="http://schemas.microsoft.com/office/powerpoint/2010/main" val="1429703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4:14-15</a:t>
            </a:r>
            <a:endParaRPr lang="en-US" dirty="0"/>
          </a:p>
        </p:txBody>
      </p:sp>
      <p:sp>
        <p:nvSpPr>
          <p:cNvPr id="3" name="Content Placeholder 2"/>
          <p:cNvSpPr>
            <a:spLocks noGrp="1"/>
          </p:cNvSpPr>
          <p:nvPr>
            <p:ph idx="1"/>
          </p:nvPr>
        </p:nvSpPr>
        <p:spPr/>
        <p:txBody>
          <a:bodyPr/>
          <a:lstStyle/>
          <a:p>
            <a:pPr marL="0" indent="0">
              <a:buNone/>
            </a:pPr>
            <a:r>
              <a:rPr lang="en-US" dirty="0" smtClean="0"/>
              <a:t>that we should no longer be children, tossed to and fro and carried about with every wind of doctrine, by the trickery of men, in the cunning craftiness of deceitful plotting, but, speaking the truth in love, </a:t>
            </a:r>
            <a:r>
              <a:rPr lang="en-US" b="1" dirty="0" smtClean="0"/>
              <a:t>may grow up in all things into Him who is the head--Christ--</a:t>
            </a:r>
            <a:endParaRPr lang="en-US" b="1" dirty="0"/>
          </a:p>
        </p:txBody>
      </p:sp>
    </p:spTree>
    <p:extLst>
      <p:ext uri="{BB962C8B-B14F-4D97-AF65-F5344CB8AC3E}">
        <p14:creationId xmlns:p14="http://schemas.microsoft.com/office/powerpoint/2010/main" val="1482020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1:3-4</a:t>
            </a:r>
            <a:endParaRPr lang="en-US" dirty="0"/>
          </a:p>
        </p:txBody>
      </p:sp>
      <p:sp>
        <p:nvSpPr>
          <p:cNvPr id="3" name="Content Placeholder 2"/>
          <p:cNvSpPr>
            <a:spLocks noGrp="1"/>
          </p:cNvSpPr>
          <p:nvPr>
            <p:ph idx="1"/>
          </p:nvPr>
        </p:nvSpPr>
        <p:spPr/>
        <p:txBody>
          <a:bodyPr/>
          <a:lstStyle/>
          <a:p>
            <a:pPr marL="0" indent="0">
              <a:buNone/>
            </a:pPr>
            <a:r>
              <a:rPr lang="en-US" dirty="0" smtClean="0"/>
              <a:t>Blessed [be] the God and Father of our Lord Jesus Christ, who has </a:t>
            </a:r>
            <a:r>
              <a:rPr lang="en-US" b="1" dirty="0" smtClean="0"/>
              <a:t>blessed</a:t>
            </a:r>
            <a:r>
              <a:rPr lang="en-US" dirty="0" smtClean="0"/>
              <a:t> us with every spiritual blessing </a:t>
            </a:r>
            <a:r>
              <a:rPr lang="en-US" b="1" dirty="0" smtClean="0"/>
              <a:t>in the heavenly [places] in Christ</a:t>
            </a:r>
            <a:r>
              <a:rPr lang="en-US" dirty="0" smtClean="0"/>
              <a:t>, just as He chose us in Him before the foundation of the world, that we should be holy and without blame before Him in love,</a:t>
            </a:r>
          </a:p>
          <a:p>
            <a:endParaRPr lang="en-US" dirty="0"/>
          </a:p>
        </p:txBody>
      </p:sp>
    </p:spTree>
    <p:extLst>
      <p:ext uri="{BB962C8B-B14F-4D97-AF65-F5344CB8AC3E}">
        <p14:creationId xmlns:p14="http://schemas.microsoft.com/office/powerpoint/2010/main" val="3873906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1:18</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eyes of your understanding being enlightened; that you may know what is the hope of </a:t>
            </a:r>
            <a:r>
              <a:rPr lang="en-US" b="1" dirty="0" smtClean="0"/>
              <a:t>His calling</a:t>
            </a:r>
            <a:r>
              <a:rPr lang="en-US" dirty="0" smtClean="0"/>
              <a:t>, what are the riches of the glory of </a:t>
            </a:r>
            <a:r>
              <a:rPr lang="en-US" b="1" dirty="0" smtClean="0"/>
              <a:t>His inheritance </a:t>
            </a:r>
            <a:r>
              <a:rPr lang="en-US" dirty="0" smtClean="0"/>
              <a:t>in the saints,</a:t>
            </a:r>
            <a:endParaRPr lang="en-US" dirty="0"/>
          </a:p>
        </p:txBody>
      </p:sp>
    </p:spTree>
    <p:extLst>
      <p:ext uri="{BB962C8B-B14F-4D97-AF65-F5344CB8AC3E}">
        <p14:creationId xmlns:p14="http://schemas.microsoft.com/office/powerpoint/2010/main" val="3743673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Body of Christ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4553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4:11-12</a:t>
            </a:r>
            <a:endParaRPr lang="en-US" dirty="0"/>
          </a:p>
        </p:txBody>
      </p:sp>
      <p:sp>
        <p:nvSpPr>
          <p:cNvPr id="3" name="Content Placeholder 2"/>
          <p:cNvSpPr>
            <a:spLocks noGrp="1"/>
          </p:cNvSpPr>
          <p:nvPr>
            <p:ph idx="1"/>
          </p:nvPr>
        </p:nvSpPr>
        <p:spPr/>
        <p:txBody>
          <a:bodyPr/>
          <a:lstStyle/>
          <a:p>
            <a:pPr marL="0" indent="0">
              <a:buNone/>
            </a:pPr>
            <a:r>
              <a:rPr lang="en-US" dirty="0" smtClean="0"/>
              <a:t>And He Himself gave some [to be] apostles, some prophets, some evangelists, and some pastors and teachers, for the equipping of the saints for the work of ministry, for the edifying of the </a:t>
            </a:r>
            <a:r>
              <a:rPr lang="en-US" b="1" dirty="0" smtClean="0"/>
              <a:t>body of Christ</a:t>
            </a:r>
            <a:r>
              <a:rPr lang="en-US" dirty="0" smtClean="0"/>
              <a:t>,</a:t>
            </a:r>
          </a:p>
          <a:p>
            <a:endParaRPr lang="en-US" dirty="0"/>
          </a:p>
        </p:txBody>
      </p:sp>
    </p:spTree>
    <p:extLst>
      <p:ext uri="{BB962C8B-B14F-4D97-AF65-F5344CB8AC3E}">
        <p14:creationId xmlns:p14="http://schemas.microsoft.com/office/powerpoint/2010/main" val="1172447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12:27</a:t>
            </a:r>
            <a:endParaRPr lang="en-US" dirty="0"/>
          </a:p>
        </p:txBody>
      </p:sp>
      <p:sp>
        <p:nvSpPr>
          <p:cNvPr id="3" name="Content Placeholder 2"/>
          <p:cNvSpPr>
            <a:spLocks noGrp="1"/>
          </p:cNvSpPr>
          <p:nvPr>
            <p:ph idx="1"/>
          </p:nvPr>
        </p:nvSpPr>
        <p:spPr/>
        <p:txBody>
          <a:bodyPr/>
          <a:lstStyle/>
          <a:p>
            <a:pPr marL="0" indent="0">
              <a:buNone/>
            </a:pPr>
            <a:r>
              <a:rPr lang="en-US" dirty="0" smtClean="0"/>
              <a:t>Now you are the </a:t>
            </a:r>
            <a:r>
              <a:rPr lang="en-US" b="1" dirty="0" smtClean="0"/>
              <a:t>body of Christ</a:t>
            </a:r>
            <a:r>
              <a:rPr lang="en-US" dirty="0" smtClean="0"/>
              <a:t>, and members individually.</a:t>
            </a:r>
            <a:endParaRPr lang="en-US" dirty="0"/>
          </a:p>
        </p:txBody>
      </p:sp>
    </p:spTree>
    <p:extLst>
      <p:ext uri="{BB962C8B-B14F-4D97-AF65-F5344CB8AC3E}">
        <p14:creationId xmlns:p14="http://schemas.microsoft.com/office/powerpoint/2010/main" val="397239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Cor</a:t>
            </a:r>
            <a:r>
              <a:rPr lang="en-US" dirty="0" smtClean="0"/>
              <a:t> 12:4-13,27</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There are diversities of gifts, but the same Spirit…But the manifestation of the Spirit is given to each one for the profit [of all]…For as the body is one and has many members, but all the members of that one body, being many, are one body, so also [is] Christ. For by one Spirit we were all baptized into one body--whether Jews or Greeks, whether slaves or free--and have all been made to drink into one Spirit…Now you are the body of Christ, and members individually.</a:t>
            </a:r>
            <a:endParaRPr lang="en-US" dirty="0"/>
          </a:p>
        </p:txBody>
      </p:sp>
    </p:spTree>
    <p:extLst>
      <p:ext uri="{BB962C8B-B14F-4D97-AF65-F5344CB8AC3E}">
        <p14:creationId xmlns:p14="http://schemas.microsoft.com/office/powerpoint/2010/main" val="3612926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2:20</a:t>
            </a:r>
            <a:endParaRPr lang="en-US" dirty="0"/>
          </a:p>
        </p:txBody>
      </p:sp>
      <p:sp>
        <p:nvSpPr>
          <p:cNvPr id="3" name="Content Placeholder 2"/>
          <p:cNvSpPr>
            <a:spLocks noGrp="1"/>
          </p:cNvSpPr>
          <p:nvPr>
            <p:ph idx="1"/>
          </p:nvPr>
        </p:nvSpPr>
        <p:spPr/>
        <p:txBody>
          <a:bodyPr/>
          <a:lstStyle/>
          <a:p>
            <a:pPr marL="0" indent="0">
              <a:buNone/>
            </a:pPr>
            <a:r>
              <a:rPr lang="en-US" dirty="0" smtClean="0"/>
              <a:t>So Adam gave names to all cattle, to the birds of the air, and to every beast of the field. But for Adam there was </a:t>
            </a:r>
            <a:r>
              <a:rPr lang="en-US" b="1" dirty="0" smtClean="0"/>
              <a:t>not found a helper </a:t>
            </a:r>
            <a:r>
              <a:rPr lang="en-US" dirty="0" smtClean="0"/>
              <a:t>comparable to him.</a:t>
            </a:r>
            <a:endParaRPr lang="en-US" dirty="0"/>
          </a:p>
        </p:txBody>
      </p:sp>
    </p:spTree>
    <p:extLst>
      <p:ext uri="{BB962C8B-B14F-4D97-AF65-F5344CB8AC3E}">
        <p14:creationId xmlns:p14="http://schemas.microsoft.com/office/powerpoint/2010/main" val="3213431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2:21-22</a:t>
            </a:r>
            <a:endParaRPr lang="en-US" dirty="0"/>
          </a:p>
        </p:txBody>
      </p:sp>
      <p:sp>
        <p:nvSpPr>
          <p:cNvPr id="3" name="Content Placeholder 2"/>
          <p:cNvSpPr>
            <a:spLocks noGrp="1"/>
          </p:cNvSpPr>
          <p:nvPr>
            <p:ph idx="1"/>
          </p:nvPr>
        </p:nvSpPr>
        <p:spPr/>
        <p:txBody>
          <a:bodyPr/>
          <a:lstStyle/>
          <a:p>
            <a:pPr marL="0" indent="0">
              <a:buNone/>
            </a:pPr>
            <a:r>
              <a:rPr lang="en-US" dirty="0" smtClean="0"/>
              <a:t>And the LORD God caused a deep sleep to fall on Adam, and he slept; and He took one of his ribs, and closed up the flesh in its place. Then the rib which the LORD God had </a:t>
            </a:r>
            <a:r>
              <a:rPr lang="en-US" b="1" dirty="0" smtClean="0"/>
              <a:t>taken from man </a:t>
            </a:r>
            <a:r>
              <a:rPr lang="en-US" dirty="0" smtClean="0"/>
              <a:t>He made into a woman, and He brought her to the man.</a:t>
            </a:r>
          </a:p>
          <a:p>
            <a:pPr marL="0" indent="0">
              <a:buNone/>
            </a:pPr>
            <a:endParaRPr lang="en-US" dirty="0"/>
          </a:p>
        </p:txBody>
      </p:sp>
    </p:spTree>
    <p:extLst>
      <p:ext uri="{BB962C8B-B14F-4D97-AF65-F5344CB8AC3E}">
        <p14:creationId xmlns:p14="http://schemas.microsoft.com/office/powerpoint/2010/main" val="4191484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2:23</a:t>
            </a:r>
            <a:endParaRPr lang="en-US" dirty="0"/>
          </a:p>
        </p:txBody>
      </p:sp>
      <p:sp>
        <p:nvSpPr>
          <p:cNvPr id="3" name="Content Placeholder 2"/>
          <p:cNvSpPr>
            <a:spLocks noGrp="1"/>
          </p:cNvSpPr>
          <p:nvPr>
            <p:ph idx="1"/>
          </p:nvPr>
        </p:nvSpPr>
        <p:spPr/>
        <p:txBody>
          <a:bodyPr/>
          <a:lstStyle/>
          <a:p>
            <a:pPr marL="0" indent="0">
              <a:buNone/>
            </a:pPr>
            <a:r>
              <a:rPr lang="en-US" dirty="0" smtClean="0"/>
              <a:t>And Adam said: "This [is] now </a:t>
            </a:r>
            <a:r>
              <a:rPr lang="en-US" b="1" dirty="0" smtClean="0"/>
              <a:t>bone of my bones </a:t>
            </a:r>
            <a:r>
              <a:rPr lang="en-US" dirty="0" smtClean="0"/>
              <a:t>And </a:t>
            </a:r>
            <a:r>
              <a:rPr lang="en-US" b="1" dirty="0" smtClean="0"/>
              <a:t>flesh of my flesh</a:t>
            </a:r>
            <a:r>
              <a:rPr lang="en-US" dirty="0" smtClean="0"/>
              <a:t>; She shall be called Woman, Because she was taken out of Man."</a:t>
            </a:r>
          </a:p>
          <a:p>
            <a:endParaRPr lang="en-US" dirty="0"/>
          </a:p>
        </p:txBody>
      </p:sp>
    </p:spTree>
    <p:extLst>
      <p:ext uri="{BB962C8B-B14F-4D97-AF65-F5344CB8AC3E}">
        <p14:creationId xmlns:p14="http://schemas.microsoft.com/office/powerpoint/2010/main" val="3810195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5:29-30</a:t>
            </a:r>
            <a:endParaRPr lang="en-US" dirty="0"/>
          </a:p>
        </p:txBody>
      </p:sp>
      <p:sp>
        <p:nvSpPr>
          <p:cNvPr id="3" name="Content Placeholder 2"/>
          <p:cNvSpPr>
            <a:spLocks noGrp="1"/>
          </p:cNvSpPr>
          <p:nvPr>
            <p:ph idx="1"/>
          </p:nvPr>
        </p:nvSpPr>
        <p:spPr/>
        <p:txBody>
          <a:bodyPr/>
          <a:lstStyle/>
          <a:p>
            <a:pPr marL="0" indent="0">
              <a:buNone/>
            </a:pPr>
            <a:r>
              <a:rPr lang="en-US" dirty="0" smtClean="0"/>
              <a:t>For no one ever hated his own flesh, but nourishes and cherishes it, just as the Lord [does] the church. For we are </a:t>
            </a:r>
            <a:r>
              <a:rPr lang="en-US" b="1" dirty="0" smtClean="0"/>
              <a:t>members of His body, of His flesh and of His bones</a:t>
            </a:r>
            <a:r>
              <a:rPr lang="en-US" dirty="0" smtClean="0"/>
              <a:t>.</a:t>
            </a:r>
            <a:endParaRPr lang="en-US" dirty="0"/>
          </a:p>
        </p:txBody>
      </p:sp>
    </p:spTree>
    <p:extLst>
      <p:ext uri="{BB962C8B-B14F-4D97-AF65-F5344CB8AC3E}">
        <p14:creationId xmlns:p14="http://schemas.microsoft.com/office/powerpoint/2010/main" val="40097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a:t>
            </a:r>
            <a:r>
              <a:rPr lang="en-US" dirty="0" smtClean="0"/>
              <a:t> 4:4,7,11-12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is] one body and one Spirit, just as you were called in one hope of your calling…But to each one of us grace was given according to the measure of Christ's gift…And He Himself gave some [to be] apostles, some prophets, some evangelists, and some pastors and teachers, for the equipping of the saints for the work of ministry, for the edifying of the body of Christ,</a:t>
            </a:r>
            <a:endParaRPr lang="en-US" dirty="0"/>
          </a:p>
        </p:txBody>
      </p:sp>
    </p:spTree>
    <p:extLst>
      <p:ext uri="{BB962C8B-B14F-4D97-AF65-F5344CB8AC3E}">
        <p14:creationId xmlns:p14="http://schemas.microsoft.com/office/powerpoint/2010/main" val="2464880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“Now you are the body of Christ”</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“For the edifying of the body of Christ</a:t>
            </a:r>
            <a:endParaRPr lang="en-US" dirty="0"/>
          </a:p>
        </p:txBody>
      </p:sp>
    </p:spTree>
    <p:extLst>
      <p:ext uri="{BB962C8B-B14F-4D97-AF65-F5344CB8AC3E}">
        <p14:creationId xmlns:p14="http://schemas.microsoft.com/office/powerpoint/2010/main" val="307041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lgn="ctr">
              <a:buNone/>
            </a:pPr>
            <a:r>
              <a:rPr lang="en-US" dirty="0" err="1" smtClean="0"/>
              <a:t>Cor</a:t>
            </a:r>
            <a:r>
              <a:rPr lang="en-US" dirty="0" smtClean="0"/>
              <a:t>: “soma Christos”</a:t>
            </a:r>
          </a:p>
          <a:p>
            <a:pPr marL="0" indent="0" algn="ctr">
              <a:buNone/>
            </a:pPr>
            <a:endParaRPr lang="en-US" dirty="0"/>
          </a:p>
          <a:p>
            <a:pPr marL="0" indent="0" algn="ctr">
              <a:buNone/>
            </a:pPr>
            <a:r>
              <a:rPr lang="en-US" dirty="0"/>
              <a:t>v</a:t>
            </a:r>
            <a:r>
              <a:rPr lang="en-US" dirty="0" smtClean="0"/>
              <a:t>s</a:t>
            </a:r>
          </a:p>
          <a:p>
            <a:pPr marL="0" indent="0" algn="ctr">
              <a:buNone/>
            </a:pPr>
            <a:endParaRPr lang="en-US" dirty="0"/>
          </a:p>
          <a:p>
            <a:pPr marL="0" indent="0" algn="ctr">
              <a:buNone/>
            </a:pPr>
            <a:r>
              <a:rPr lang="en-US" dirty="0" err="1" smtClean="0"/>
              <a:t>Eph</a:t>
            </a:r>
            <a:r>
              <a:rPr lang="en-US" dirty="0" smtClean="0"/>
              <a:t>: “soma Christos”</a:t>
            </a:r>
            <a:endParaRPr lang="en-US" dirty="0"/>
          </a:p>
          <a:p>
            <a:pPr marL="0" indent="0">
              <a:buNone/>
            </a:pPr>
            <a:endParaRPr lang="en-US" dirty="0"/>
          </a:p>
        </p:txBody>
      </p:sp>
    </p:spTree>
    <p:extLst>
      <p:ext uri="{BB962C8B-B14F-4D97-AF65-F5344CB8AC3E}">
        <p14:creationId xmlns:p14="http://schemas.microsoft.com/office/powerpoint/2010/main" val="2827695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of Christ</a:t>
            </a:r>
            <a:endParaRPr lang="en-US" dirty="0"/>
          </a:p>
        </p:txBody>
      </p:sp>
      <p:sp>
        <p:nvSpPr>
          <p:cNvPr id="3" name="Content Placeholder 2"/>
          <p:cNvSpPr>
            <a:spLocks noGrp="1"/>
          </p:cNvSpPr>
          <p:nvPr>
            <p:ph idx="1"/>
          </p:nvPr>
        </p:nvSpPr>
        <p:spPr/>
        <p:txBody>
          <a:bodyPr/>
          <a:lstStyle/>
          <a:p>
            <a:pPr marL="0" indent="0">
              <a:buNone/>
            </a:pPr>
            <a:r>
              <a:rPr lang="en-US" dirty="0"/>
              <a:t>U</a:t>
            </a:r>
            <a:r>
              <a:rPr lang="en-US" dirty="0" smtClean="0"/>
              <a:t>sed figuratively by Paul only in:</a:t>
            </a:r>
          </a:p>
          <a:p>
            <a:r>
              <a:rPr lang="en-US" dirty="0"/>
              <a:t>Romans</a:t>
            </a:r>
          </a:p>
          <a:p>
            <a:r>
              <a:rPr lang="en-US" dirty="0"/>
              <a:t>1 Corinthians</a:t>
            </a:r>
          </a:p>
          <a:p>
            <a:r>
              <a:rPr lang="en-US" dirty="0"/>
              <a:t>Ephesians</a:t>
            </a:r>
          </a:p>
          <a:p>
            <a:r>
              <a:rPr lang="en-US" dirty="0" smtClean="0"/>
              <a:t>Colossians</a:t>
            </a:r>
            <a:endParaRPr lang="en-US" dirty="0"/>
          </a:p>
        </p:txBody>
      </p:sp>
    </p:spTree>
    <p:extLst>
      <p:ext uri="{BB962C8B-B14F-4D97-AF65-F5344CB8AC3E}">
        <p14:creationId xmlns:p14="http://schemas.microsoft.com/office/powerpoint/2010/main" val="2947604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Puzzling Phrase</a:t>
            </a:r>
            <a:endParaRPr lang="en-US" dirty="0"/>
          </a:p>
        </p:txBody>
      </p:sp>
      <p:sp>
        <p:nvSpPr>
          <p:cNvPr id="3" name="Content Placeholder 2"/>
          <p:cNvSpPr>
            <a:spLocks noGrp="1"/>
          </p:cNvSpPr>
          <p:nvPr>
            <p:ph idx="1"/>
          </p:nvPr>
        </p:nvSpPr>
        <p:spPr/>
        <p:txBody>
          <a:bodyPr/>
          <a:lstStyle/>
          <a:p>
            <a:pPr marL="0" indent="0" algn="ctr">
              <a:buNone/>
            </a:pPr>
            <a:r>
              <a:rPr lang="en-US" dirty="0" smtClean="0"/>
              <a:t>Abraham’s children</a:t>
            </a:r>
          </a:p>
          <a:p>
            <a:pPr marL="0" indent="0" algn="ctr">
              <a:buNone/>
            </a:pPr>
            <a:r>
              <a:rPr lang="en-US" dirty="0" smtClean="0"/>
              <a:t>or</a:t>
            </a:r>
          </a:p>
          <a:p>
            <a:pPr marL="0" indent="0" algn="ctr">
              <a:buNone/>
            </a:pPr>
            <a:r>
              <a:rPr lang="en-US" dirty="0" smtClean="0"/>
              <a:t>Abraham’s descendants</a:t>
            </a:r>
          </a:p>
          <a:p>
            <a:pPr marL="0" indent="0" algn="ctr">
              <a:buNone/>
            </a:pPr>
            <a:r>
              <a:rPr lang="en-US" dirty="0"/>
              <a:t>o</a:t>
            </a:r>
            <a:r>
              <a:rPr lang="en-US" dirty="0" smtClean="0"/>
              <a:t>r</a:t>
            </a:r>
            <a:endParaRPr lang="en-US" dirty="0"/>
          </a:p>
          <a:p>
            <a:pPr marL="0" indent="0" algn="ctr">
              <a:buNone/>
            </a:pPr>
            <a:r>
              <a:rPr lang="en-US" dirty="0" smtClean="0"/>
              <a:t>Abraham’s seed</a:t>
            </a:r>
            <a:endParaRPr lang="en-US" dirty="0"/>
          </a:p>
        </p:txBody>
      </p:sp>
    </p:spTree>
    <p:extLst>
      <p:ext uri="{BB962C8B-B14F-4D97-AF65-F5344CB8AC3E}">
        <p14:creationId xmlns:p14="http://schemas.microsoft.com/office/powerpoint/2010/main" val="2296494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8:31-39</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Then Jesus said to those Jews who believed Him, "If you abide in My word, you are My disciples indeed. "And you shall know the truth, and the truth shall make you free." They answered Him, "We are </a:t>
            </a:r>
            <a:r>
              <a:rPr lang="en-US" b="1" dirty="0" smtClean="0"/>
              <a:t>Abraham's descendants</a:t>
            </a:r>
            <a:r>
              <a:rPr lang="en-US" dirty="0" smtClean="0"/>
              <a:t>, and have never been in bondage to anyone. How [can] You say, 'You will be made free'?" Jesus answered them,</a:t>
            </a:r>
            <a:endParaRPr lang="en-US" dirty="0"/>
          </a:p>
        </p:txBody>
      </p:sp>
    </p:spTree>
    <p:extLst>
      <p:ext uri="{BB962C8B-B14F-4D97-AF65-F5344CB8AC3E}">
        <p14:creationId xmlns:p14="http://schemas.microsoft.com/office/powerpoint/2010/main" val="1000825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4807</Words>
  <Application>Microsoft Office PowerPoint</Application>
  <PresentationFormat>On-screen Show (4:3)</PresentationFormat>
  <Paragraphs>247</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The Body of Christ</vt:lpstr>
      <vt:lpstr>PowerPoint Presentation</vt:lpstr>
      <vt:lpstr>1 Cor 12:4-13,27</vt:lpstr>
      <vt:lpstr>Eph 4:4,7,11-12</vt:lpstr>
      <vt:lpstr>Body of Christ</vt:lpstr>
      <vt:lpstr>Body of Christ</vt:lpstr>
      <vt:lpstr>Body of Christ</vt:lpstr>
      <vt:lpstr>Another Puzzling Phrase</vt:lpstr>
      <vt:lpstr>John 8:31-39</vt:lpstr>
      <vt:lpstr>John 8:31-39</vt:lpstr>
      <vt:lpstr>Gal 3:26-29</vt:lpstr>
      <vt:lpstr>Gal 3:26-29</vt:lpstr>
      <vt:lpstr>Part of the “12 Blessings”</vt:lpstr>
      <vt:lpstr>Gal 3:26-29</vt:lpstr>
      <vt:lpstr>Gal 3:14 KJV</vt:lpstr>
      <vt:lpstr>2 Cor 3:6-9</vt:lpstr>
      <vt:lpstr>The Old vs New Covenants</vt:lpstr>
      <vt:lpstr>2Co 11:2</vt:lpstr>
      <vt:lpstr>Where do the nations fit in?</vt:lpstr>
      <vt:lpstr>2Co 11:2</vt:lpstr>
      <vt:lpstr>Eph 4:1</vt:lpstr>
      <vt:lpstr>Eph 4:11-16</vt:lpstr>
      <vt:lpstr>Alternate reading</vt:lpstr>
      <vt:lpstr>Eph 4:14-15</vt:lpstr>
      <vt:lpstr>Eph 1:3-4</vt:lpstr>
      <vt:lpstr>Eph 1:18</vt:lpstr>
      <vt:lpstr>The Body of Christ</vt:lpstr>
      <vt:lpstr>Eph 4:11-12</vt:lpstr>
      <vt:lpstr>1 Cor 12:27</vt:lpstr>
      <vt:lpstr>Gen 2:20</vt:lpstr>
      <vt:lpstr>Gen 2:21-22</vt:lpstr>
      <vt:lpstr>Gen 2:23</vt:lpstr>
      <vt:lpstr>Eph 5:29-30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Janhunen</dc:creator>
  <cp:lastModifiedBy>Stefan Janhunen</cp:lastModifiedBy>
  <cp:revision>100</cp:revision>
  <dcterms:created xsi:type="dcterms:W3CDTF">2016-09-24T19:36:28Z</dcterms:created>
  <dcterms:modified xsi:type="dcterms:W3CDTF">2016-09-25T17:13:20Z</dcterms:modified>
</cp:coreProperties>
</file>