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61" r:id="rId5"/>
    <p:sldId id="260" r:id="rId6"/>
    <p:sldId id="259" r:id="rId7"/>
    <p:sldId id="262" r:id="rId8"/>
    <p:sldId id="264" r:id="rId9"/>
    <p:sldId id="285" r:id="rId10"/>
    <p:sldId id="265" r:id="rId11"/>
    <p:sldId id="266" r:id="rId12"/>
    <p:sldId id="286" r:id="rId13"/>
    <p:sldId id="267" r:id="rId14"/>
    <p:sldId id="268" r:id="rId15"/>
    <p:sldId id="269" r:id="rId16"/>
    <p:sldId id="270" r:id="rId17"/>
    <p:sldId id="272" r:id="rId18"/>
    <p:sldId id="273" r:id="rId19"/>
    <p:sldId id="271" r:id="rId20"/>
    <p:sldId id="274" r:id="rId21"/>
    <p:sldId id="275" r:id="rId22"/>
    <p:sldId id="287" r:id="rId23"/>
    <p:sldId id="276" r:id="rId24"/>
    <p:sldId id="277" r:id="rId25"/>
    <p:sldId id="279" r:id="rId26"/>
    <p:sldId id="278" r:id="rId27"/>
    <p:sldId id="280" r:id="rId28"/>
    <p:sldId id="281" r:id="rId29"/>
    <p:sldId id="282" r:id="rId30"/>
    <p:sldId id="283"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0400" autoAdjust="0"/>
  </p:normalViewPr>
  <p:slideViewPr>
    <p:cSldViewPr>
      <p:cViewPr varScale="1">
        <p:scale>
          <a:sx n="57" d="100"/>
          <a:sy n="57" d="100"/>
        </p:scale>
        <p:origin x="-31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2027FF-59D9-49BB-89B3-BDEC4C1BCB10}" type="datetimeFigureOut">
              <a:rPr lang="en-US" smtClean="0"/>
              <a:t>9/24/2016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D6D802-EDA5-48B6-8B84-D91D004D85B4}" type="slidenum">
              <a:rPr lang="en-US" smtClean="0"/>
              <a:t>‹#›</a:t>
            </a:fld>
            <a:endParaRPr lang="en-US"/>
          </a:p>
        </p:txBody>
      </p:sp>
    </p:spTree>
    <p:extLst>
      <p:ext uri="{BB962C8B-B14F-4D97-AF65-F5344CB8AC3E}">
        <p14:creationId xmlns:p14="http://schemas.microsoft.com/office/powerpoint/2010/main" val="2299994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the largest jigsaw puzzle you have ever put together? 500 pieces? 1000 pieces? 10,000 pieces?</a:t>
            </a:r>
          </a:p>
          <a:p>
            <a:endParaRPr lang="en-US" dirty="0" smtClean="0"/>
          </a:p>
          <a:p>
            <a:r>
              <a:rPr lang="en-US" dirty="0" smtClean="0"/>
              <a:t>I like to think of reading and studying the Bible as working on a big </a:t>
            </a:r>
            <a:r>
              <a:rPr lang="en-US" dirty="0" err="1" smtClean="0"/>
              <a:t>pizzle</a:t>
            </a:r>
            <a:r>
              <a:rPr lang="en-US" dirty="0" smtClean="0"/>
              <a:t>. A really big puzzle that has over 31,000 pieces. That's one piece for each verse. When you're dealing with something this big, how do you fit the pieces together and know that they are in the right place? If you’ve</a:t>
            </a:r>
            <a:r>
              <a:rPr lang="en-US" baseline="0" dirty="0" smtClean="0"/>
              <a:t> ever worked on a large puzzle</a:t>
            </a:r>
            <a:r>
              <a:rPr lang="en-US" dirty="0" smtClean="0"/>
              <a:t>, you know this is very difficult without some type of picture or pattern to look at. In other words, you need to have at least some idea of what the puzzle is actually about.</a:t>
            </a:r>
          </a:p>
          <a:p>
            <a:endParaRPr lang="en-US" dirty="0" smtClean="0"/>
          </a:p>
          <a:p>
            <a:r>
              <a:rPr lang="en-US" dirty="0" smtClean="0"/>
              <a:t>Sometimes figuring out where a specific piece really fits can be challenging. You can have it in a particular location</a:t>
            </a:r>
            <a:r>
              <a:rPr lang="en-US" baseline="0" dirty="0" smtClean="0"/>
              <a:t> where it may seem to fit, but something just doesn’t sit right.</a:t>
            </a:r>
            <a:r>
              <a:rPr lang="en-US" dirty="0" smtClean="0"/>
              <a:t> And it's not until you have the rest of the puzzle together that you see where it actually fits.</a:t>
            </a:r>
          </a:p>
          <a:p>
            <a:endParaRPr lang="en-US" dirty="0" smtClean="0"/>
          </a:p>
          <a:p>
            <a:r>
              <a:rPr lang="en-US" dirty="0" smtClean="0"/>
              <a:t>Today I want to talk about a few of the verses I've been puzzling over recently. To really understand how these verses fit into the picture of God’s Word</a:t>
            </a:r>
            <a:r>
              <a:rPr lang="en-US" baseline="0" dirty="0" smtClean="0"/>
              <a:t> can be challenging</a:t>
            </a:r>
            <a:r>
              <a:rPr lang="en-US" dirty="0" smtClean="0"/>
              <a:t>.</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a:t>
            </a:fld>
            <a:endParaRPr lang="en-US"/>
          </a:p>
        </p:txBody>
      </p:sp>
    </p:spTree>
    <p:extLst>
      <p:ext uri="{BB962C8B-B14F-4D97-AF65-F5344CB8AC3E}">
        <p14:creationId xmlns:p14="http://schemas.microsoft.com/office/powerpoint/2010/main" val="736488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in </a:t>
            </a:r>
            <a:r>
              <a:rPr lang="en-US" dirty="0" err="1" smtClean="0"/>
              <a:t>Galations</a:t>
            </a:r>
            <a:r>
              <a:rPr lang="en-US" dirty="0" smtClean="0"/>
              <a:t>, Paul is answering that series of blessings under the law with a better blessing (refer back to neither Jew nor Greek, etc.). Under</a:t>
            </a:r>
            <a:r>
              <a:rPr lang="en-US" baseline="0" dirty="0" smtClean="0"/>
              <a:t> the eyes of the law, each of those three things could be viewed as a barrier to receive blessing through the works of the law. But in Christ, no such barriers exist.</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12</a:t>
            </a:fld>
            <a:endParaRPr lang="en-US"/>
          </a:p>
        </p:txBody>
      </p:sp>
    </p:spTree>
    <p:extLst>
      <p:ext uri="{BB962C8B-B14F-4D97-AF65-F5344CB8AC3E}">
        <p14:creationId xmlns:p14="http://schemas.microsoft.com/office/powerpoint/2010/main" val="856138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 blessing of Abraham is something very different than the blessings under the law. In fact, it is something much better than the law.</a:t>
            </a:r>
          </a:p>
          <a:p>
            <a:endParaRPr lang="en-US" dirty="0" smtClean="0"/>
          </a:p>
          <a:p>
            <a:r>
              <a:rPr lang="en-US" dirty="0" smtClean="0"/>
              <a:t>In 2 Corinthians, Paul draws a series of comparisons between the Old Covenant (the law) and something much better,</a:t>
            </a:r>
            <a:r>
              <a:rPr lang="en-US" baseline="0" dirty="0" smtClean="0"/>
              <a:t> the New Covenant.</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13</a:t>
            </a:fld>
            <a:endParaRPr lang="en-US"/>
          </a:p>
        </p:txBody>
      </p:sp>
    </p:spTree>
    <p:extLst>
      <p:ext uri="{BB962C8B-B14F-4D97-AF65-F5344CB8AC3E}">
        <p14:creationId xmlns:p14="http://schemas.microsoft.com/office/powerpoint/2010/main" val="313041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is a minister of the New </a:t>
            </a:r>
            <a:r>
              <a:rPr lang="en-US" dirty="0" err="1" smtClean="0"/>
              <a:t>Covenenat</a:t>
            </a:r>
            <a:r>
              <a:rPr lang="en-US" dirty="0" smtClean="0"/>
              <a:t> and draws the following contrasts</a:t>
            </a:r>
          </a:p>
        </p:txBody>
      </p:sp>
      <p:sp>
        <p:nvSpPr>
          <p:cNvPr id="4" name="Slide Number Placeholder 3"/>
          <p:cNvSpPr>
            <a:spLocks noGrp="1"/>
          </p:cNvSpPr>
          <p:nvPr>
            <p:ph type="sldNum" sz="quarter" idx="10"/>
          </p:nvPr>
        </p:nvSpPr>
        <p:spPr/>
        <p:txBody>
          <a:bodyPr/>
          <a:lstStyle/>
          <a:p>
            <a:fld id="{A7D6D802-EDA5-48B6-8B84-D91D004D85B4}" type="slidenum">
              <a:rPr lang="en-US" smtClean="0"/>
              <a:t>14</a:t>
            </a:fld>
            <a:endParaRPr lang="en-US"/>
          </a:p>
        </p:txBody>
      </p:sp>
    </p:spTree>
    <p:extLst>
      <p:ext uri="{BB962C8B-B14F-4D97-AF65-F5344CB8AC3E}">
        <p14:creationId xmlns:p14="http://schemas.microsoft.com/office/powerpoint/2010/main" val="1641849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law can at its best delay your death. And at its worse it can accelerate your death. If you kept all 613 commandments perfectly, the result would be a long and prosperous natural life. But the law itself could never actually give you life. Not a single person throughout history has been made righteous and given eternal life by keeping the law. That's not because nobody could keep the law perfectly, it's simply because even when perfectly followed, the law simply cannot provide the blessings of the Spirit.</a:t>
            </a:r>
          </a:p>
          <a:p>
            <a:endParaRPr lang="en-US" dirty="0" smtClean="0"/>
          </a:p>
          <a:p>
            <a:r>
              <a:rPr lang="en-US" dirty="0" smtClean="0"/>
              <a:t>It was the blessing of Abraham by faith that brought life, spirit, and righteousness. The works of Abraham weren't the works of the law. It was simply believing </a:t>
            </a:r>
            <a:r>
              <a:rPr lang="en-US" dirty="0" err="1" smtClean="0"/>
              <a:t>believing</a:t>
            </a:r>
            <a:r>
              <a:rPr lang="en-US" dirty="0" smtClean="0"/>
              <a:t> God. It was the blessing of Abraham by faith that brought life, spirit, and righteousness. The works of Abraham weren't the works of the law. It was simply believing </a:t>
            </a:r>
            <a:r>
              <a:rPr lang="en-US" dirty="0" err="1" smtClean="0"/>
              <a:t>believing</a:t>
            </a:r>
            <a:r>
              <a:rPr lang="en-US" dirty="0" smtClean="0"/>
              <a:t> God. What Paul is really saying is when it comes to these children of Abraham he is discussion, it's not about the flesh or specific blood lines and any advantages or disadvantages that may come by that. It is about the Spirit, and it is received through faith. The promise and the blessings are the spirit poured out to do the work of God.</a:t>
            </a:r>
          </a:p>
          <a:p>
            <a:endParaRPr lang="en-US" dirty="0" smtClean="0"/>
          </a:p>
          <a:p>
            <a:r>
              <a:rPr lang="en-US" dirty="0" smtClean="0"/>
              <a:t>Paul says something else in 2 </a:t>
            </a:r>
            <a:r>
              <a:rPr lang="en-US" dirty="0" err="1" smtClean="0"/>
              <a:t>Cor</a:t>
            </a:r>
            <a:r>
              <a:rPr lang="en-US" dirty="0" smtClean="0"/>
              <a:t> that will help us build up the picture. He introduces another figurative reference for our picture:</a:t>
            </a:r>
          </a:p>
        </p:txBody>
      </p:sp>
      <p:sp>
        <p:nvSpPr>
          <p:cNvPr id="4" name="Slide Number Placeholder 3"/>
          <p:cNvSpPr>
            <a:spLocks noGrp="1"/>
          </p:cNvSpPr>
          <p:nvPr>
            <p:ph type="sldNum" sz="quarter" idx="10"/>
          </p:nvPr>
        </p:nvSpPr>
        <p:spPr/>
        <p:txBody>
          <a:bodyPr/>
          <a:lstStyle/>
          <a:p>
            <a:fld id="{A7D6D802-EDA5-48B6-8B84-D91D004D85B4}" type="slidenum">
              <a:rPr lang="en-US" smtClean="0"/>
              <a:t>15</a:t>
            </a:fld>
            <a:endParaRPr lang="en-US"/>
          </a:p>
        </p:txBody>
      </p:sp>
    </p:spTree>
    <p:extLst>
      <p:ext uri="{BB962C8B-B14F-4D97-AF65-F5344CB8AC3E}">
        <p14:creationId xmlns:p14="http://schemas.microsoft.com/office/powerpoint/2010/main" val="3841209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able minister of the new covenant, Paul's goal is to present these believers (which include both Jews and Gentiles), as a "virgin" betrothed to her future husband. Under the Old Covenant, the nation of Israel was often referred to as a "wife". And that Covenant relationship Israel had with God was compared to a marriage relationship. What Paul is anticipating here is the future fulfillment of the New Covenant when the future bride will be in covenant relationship with her husband.</a:t>
            </a:r>
          </a:p>
          <a:p>
            <a:endParaRPr lang="en-US" dirty="0" smtClean="0"/>
          </a:p>
          <a:p>
            <a:r>
              <a:rPr lang="en-US" dirty="0" smtClean="0"/>
              <a:t>So when Paul</a:t>
            </a:r>
            <a:r>
              <a:rPr lang="en-US" baseline="0" dirty="0" smtClean="0"/>
              <a:t> is speaking of “Abraham’s seed” I think it’s reasonable to say he has the future bride to be in view.</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16</a:t>
            </a:fld>
            <a:endParaRPr lang="en-US"/>
          </a:p>
        </p:txBody>
      </p:sp>
    </p:spTree>
    <p:extLst>
      <p:ext uri="{BB962C8B-B14F-4D97-AF65-F5344CB8AC3E}">
        <p14:creationId xmlns:p14="http://schemas.microsoft.com/office/powerpoint/2010/main" val="1071098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we've been looking closely at Abraham's descendants, both in the literal (physical) sense and in the figurative (spiritual) sense. A key observation is that there were different blessings associated with both. The blessings of the law under the Old Covenant are limited to expanding or extending this natural life. But the ultimate end under the Old Covenant is still death. Eternal life is something that comes only through the Spirit. As we've seen, the blessings of the Spirit can only be received through faith. The is what the New Covenant is based on.</a:t>
            </a:r>
          </a:p>
          <a:p>
            <a:endParaRPr lang="en-US" dirty="0" smtClean="0"/>
          </a:p>
          <a:p>
            <a:r>
              <a:rPr lang="en-US" dirty="0" smtClean="0"/>
              <a:t>Need to mention New Covenant made with Israel</a:t>
            </a:r>
            <a:r>
              <a:rPr lang="en-US" baseline="0" dirty="0" smtClean="0"/>
              <a:t> (</a:t>
            </a:r>
            <a:r>
              <a:rPr lang="en-US" baseline="0" dirty="0" err="1" smtClean="0"/>
              <a:t>Jer</a:t>
            </a:r>
            <a:r>
              <a:rPr lang="en-US" baseline="0" dirty="0" smtClean="0"/>
              <a:t> 31).</a:t>
            </a:r>
            <a:endParaRPr lang="en-US" dirty="0" smtClean="0"/>
          </a:p>
          <a:p>
            <a:endParaRPr lang="en-US" dirty="0" smtClean="0"/>
          </a:p>
          <a:p>
            <a:r>
              <a:rPr lang="en-US" dirty="0" smtClean="0"/>
              <a:t>If you wanted to enjoy the blessings of the Law, you have to keep the law. If you were not a Jew and not physically related to Abraham, you could still enjoy these blessings. The catch is that you needed to be circumcised and you had to observe the law. In other words, you would have to become a </a:t>
            </a:r>
            <a:r>
              <a:rPr lang="en-US" dirty="0" err="1" smtClean="0"/>
              <a:t>proscelyte</a:t>
            </a:r>
            <a:r>
              <a:rPr lang="en-US" dirty="0" smtClean="0"/>
              <a:t>. But no amount of law keeping or circumcision would open up the blessing of Abraham to you.</a:t>
            </a:r>
          </a:p>
          <a:p>
            <a:endParaRPr lang="en-US" dirty="0" smtClean="0"/>
          </a:p>
          <a:p>
            <a:r>
              <a:rPr lang="en-US" dirty="0" smtClean="0"/>
              <a:t>Might make sense to mention why Paul was ministering to the Gentiles here. God was proving a point to </a:t>
            </a:r>
            <a:r>
              <a:rPr lang="en-US" dirty="0" err="1" smtClean="0"/>
              <a:t>circumsized</a:t>
            </a:r>
            <a:r>
              <a:rPr lang="en-US" dirty="0" smtClean="0"/>
              <a:t> Israel. The blessings of Abraham cannot be had with circumcision and law keeping. In fact, one of the arguments Paul uses to support this is the fact that the promise of blessing to Israel and to all nations was made to Abraham. The Corinthian church, much like the </a:t>
            </a:r>
            <a:r>
              <a:rPr lang="en-US" dirty="0" err="1" smtClean="0"/>
              <a:t>Galation</a:t>
            </a:r>
            <a:r>
              <a:rPr lang="en-US" dirty="0" smtClean="0"/>
              <a:t> church, had a mix of Jews and Gentiles. And the gifts of the spirit were poured out on both, quite irrespectively of whether they were physically circumcised or not. To partake in the blessings of the Bride (the children of Abraham), it wasn't enough to be a descendant of Abraham. Faith was required. God allowed the outsiders (the Gentiles) to partake in these blessings of Abraham (without being circumcised) to help illustrate this point.</a:t>
            </a:r>
          </a:p>
          <a:p>
            <a:endParaRPr lang="en-US" dirty="0" smtClean="0"/>
          </a:p>
          <a:p>
            <a:r>
              <a:rPr lang="en-US" dirty="0" smtClean="0"/>
              <a:t>The question I want to ask is this: are we still missing some pieces or is this the full picture? If we want to receive blessings from God today, is the best that we can do being one of the children of Abraham? If this was the full picture, I guess I would have to say "yes". But it turns out there are a few more pieces we still have to look at. </a:t>
            </a:r>
          </a:p>
          <a:p>
            <a:endParaRPr lang="en-US" dirty="0" smtClean="0"/>
          </a:p>
          <a:p>
            <a:r>
              <a:rPr lang="en-US" dirty="0" smtClean="0"/>
              <a:t>The question that we have to be asking ourselves right now is: who is the husband of the bride?</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17</a:t>
            </a:fld>
            <a:endParaRPr lang="en-US"/>
          </a:p>
        </p:txBody>
      </p:sp>
    </p:spTree>
    <p:extLst>
      <p:ext uri="{BB962C8B-B14F-4D97-AF65-F5344CB8AC3E}">
        <p14:creationId xmlns:p14="http://schemas.microsoft.com/office/powerpoint/2010/main" val="1900440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something worth pointing out about this picture right now. Talk about how bride is formed out of a group of believers. But as far as we can tell, the husband is formed by one, that is Christ Himself.</a:t>
            </a:r>
          </a:p>
          <a:p>
            <a:endParaRPr lang="en-US" dirty="0" smtClean="0"/>
          </a:p>
          <a:p>
            <a:r>
              <a:rPr lang="en-US" dirty="0" smtClean="0"/>
              <a:t>In Ephesians 4, Paul has something significant to say about the husband.</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18</a:t>
            </a:fld>
            <a:endParaRPr lang="en-US"/>
          </a:p>
        </p:txBody>
      </p:sp>
    </p:spTree>
    <p:extLst>
      <p:ext uri="{BB962C8B-B14F-4D97-AF65-F5344CB8AC3E}">
        <p14:creationId xmlns:p14="http://schemas.microsoft.com/office/powerpoint/2010/main" val="3243644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is starting this chapter by encouraging those that he is addressing to walk according to how God has called them. And just a few verses down, I believe he clearly illustrates this calling:</a:t>
            </a:r>
          </a:p>
        </p:txBody>
      </p:sp>
      <p:sp>
        <p:nvSpPr>
          <p:cNvPr id="4" name="Slide Number Placeholder 3"/>
          <p:cNvSpPr>
            <a:spLocks noGrp="1"/>
          </p:cNvSpPr>
          <p:nvPr>
            <p:ph type="sldNum" sz="quarter" idx="10"/>
          </p:nvPr>
        </p:nvSpPr>
        <p:spPr/>
        <p:txBody>
          <a:bodyPr/>
          <a:lstStyle/>
          <a:p>
            <a:fld id="{A7D6D802-EDA5-48B6-8B84-D91D004D85B4}" type="slidenum">
              <a:rPr lang="en-US" smtClean="0"/>
              <a:t>19</a:t>
            </a:fld>
            <a:endParaRPr lang="en-US"/>
          </a:p>
        </p:txBody>
      </p:sp>
    </p:spTree>
    <p:extLst>
      <p:ext uri="{BB962C8B-B14F-4D97-AF65-F5344CB8AC3E}">
        <p14:creationId xmlns:p14="http://schemas.microsoft.com/office/powerpoint/2010/main" val="231781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Greek words we need to look at very quickly before we can fully appreciate what Paul is really saying in verse 13. The word Paul uses here for "man" in the Greek is a word that can only refer to a male. In fact, it is the word that is used for "husband" in the Greek. This word appears seven times throughout the book of Ephesians, but only in chapters 4 and 5. Every other time it appears in Ephesians, it is translated "husband".</a:t>
            </a:r>
          </a:p>
          <a:p>
            <a:endParaRPr lang="en-US" dirty="0" smtClean="0"/>
          </a:p>
          <a:p>
            <a:r>
              <a:rPr lang="en-US" dirty="0" smtClean="0"/>
              <a:t>It would actually be quite reasonable to translate this verse like the following:</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20</a:t>
            </a:fld>
            <a:endParaRPr lang="en-US"/>
          </a:p>
        </p:txBody>
      </p:sp>
    </p:spTree>
    <p:extLst>
      <p:ext uri="{BB962C8B-B14F-4D97-AF65-F5344CB8AC3E}">
        <p14:creationId xmlns:p14="http://schemas.microsoft.com/office/powerpoint/2010/main" val="3276332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then continues by saying:</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21</a:t>
            </a:fld>
            <a:endParaRPr lang="en-US"/>
          </a:p>
        </p:txBody>
      </p:sp>
    </p:spTree>
    <p:extLst>
      <p:ext uri="{BB962C8B-B14F-4D97-AF65-F5344CB8AC3E}">
        <p14:creationId xmlns:p14="http://schemas.microsoft.com/office/powerpoint/2010/main" val="795629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passages are both written by the Apostle Paul. They are both written to churches that had believing Gentiles (in other words, these passages were definitely not written just to believing Jews). Paul mentions gifts in both passages. And most importantly, Paul refers to the "body of Christ" in each passage.</a:t>
            </a:r>
          </a:p>
          <a:p>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3</a:t>
            </a:fld>
            <a:endParaRPr lang="en-US"/>
          </a:p>
        </p:txBody>
      </p:sp>
    </p:spTree>
    <p:extLst>
      <p:ext uri="{BB962C8B-B14F-4D97-AF65-F5344CB8AC3E}">
        <p14:creationId xmlns:p14="http://schemas.microsoft.com/office/powerpoint/2010/main" val="3972685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picture that Paul is painting here is that of a body of believers </a:t>
            </a:r>
            <a:r>
              <a:rPr lang="en-US" dirty="0" err="1" smtClean="0"/>
              <a:t>togheter</a:t>
            </a:r>
            <a:r>
              <a:rPr lang="en-US" dirty="0" smtClean="0"/>
              <a:t> with Christ as head forming the perfect husband. The word for "husband" here is the same word Paul used in Corinthians when he was betrothing the "bride" to her husband.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Ephesians is the revelation of the perfect husband. This husband is not just Christ Himself. It is Christ as head of a body of believers. This body is referred to as "the church which is His body" in </a:t>
            </a:r>
            <a:r>
              <a:rPr lang="en-US" dirty="0" err="1" smtClean="0"/>
              <a:t>Eph</a:t>
            </a:r>
            <a:r>
              <a:rPr lang="en-US" dirty="0" smtClean="0"/>
              <a:t> 1. See if </a:t>
            </a:r>
            <a:r>
              <a:rPr lang="en-US" dirty="0" err="1" smtClean="0"/>
              <a:t>Eph</a:t>
            </a:r>
            <a:r>
              <a:rPr lang="en-US" dirty="0" smtClean="0"/>
              <a:t> 2 fits in here. No Jew or Gentile.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Being a part of the husband's body is enjoying and partaking in the blessings of Christ Himself. This is what Paul says in the introduction to Ephesians in Chapter 1:</a:t>
            </a:r>
          </a:p>
        </p:txBody>
      </p:sp>
      <p:sp>
        <p:nvSpPr>
          <p:cNvPr id="4" name="Slide Number Placeholder 3"/>
          <p:cNvSpPr>
            <a:spLocks noGrp="1"/>
          </p:cNvSpPr>
          <p:nvPr>
            <p:ph type="sldNum" sz="quarter" idx="10"/>
          </p:nvPr>
        </p:nvSpPr>
        <p:spPr/>
        <p:txBody>
          <a:bodyPr/>
          <a:lstStyle/>
          <a:p>
            <a:fld id="{A7D6D802-EDA5-48B6-8B84-D91D004D85B4}" type="slidenum">
              <a:rPr lang="en-US" smtClean="0"/>
              <a:t>22</a:t>
            </a:fld>
            <a:endParaRPr lang="en-US"/>
          </a:p>
        </p:txBody>
      </p:sp>
    </p:spTree>
    <p:extLst>
      <p:ext uri="{BB962C8B-B14F-4D97-AF65-F5344CB8AC3E}">
        <p14:creationId xmlns:p14="http://schemas.microsoft.com/office/powerpoint/2010/main" val="3358102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 12 blessings the faithful Jewish man would recite every morning? The blessing that Paul states here far </a:t>
            </a:r>
            <a:r>
              <a:rPr lang="en-US" dirty="0" err="1" smtClean="0"/>
              <a:t>superseeds</a:t>
            </a:r>
            <a:r>
              <a:rPr lang="en-US" dirty="0" smtClean="0"/>
              <a:t> the blessings of the law. And it is bigger and higher than the blessing given to Abraham. The blessing here includes every spiritual blessing in the </a:t>
            </a:r>
            <a:r>
              <a:rPr lang="en-US" dirty="0" err="1" smtClean="0"/>
              <a:t>heavenlies</a:t>
            </a:r>
            <a:r>
              <a:rPr lang="en-US" dirty="0" smtClean="0"/>
              <a:t> in Christ.</a:t>
            </a:r>
          </a:p>
          <a:p>
            <a:endParaRPr lang="en-US" dirty="0" smtClean="0"/>
          </a:p>
          <a:p>
            <a:r>
              <a:rPr lang="en-US" dirty="0" smtClean="0"/>
              <a:t>Remember how Abraham was called and given blessings to go along with that calling? What we are reading about in </a:t>
            </a:r>
            <a:r>
              <a:rPr lang="en-US" dirty="0" err="1" smtClean="0"/>
              <a:t>Eph</a:t>
            </a:r>
            <a:r>
              <a:rPr lang="en-US" dirty="0" smtClean="0"/>
              <a:t> 1 is about the calling of the Son of God Himself. In other words, it is God the Father calling the Son and blessing Him:</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23</a:t>
            </a:fld>
            <a:endParaRPr lang="en-US"/>
          </a:p>
        </p:txBody>
      </p:sp>
    </p:spTree>
    <p:extLst>
      <p:ext uri="{BB962C8B-B14F-4D97-AF65-F5344CB8AC3E}">
        <p14:creationId xmlns:p14="http://schemas.microsoft.com/office/powerpoint/2010/main" val="273765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was Abraham called? TBD years before the law. That puts it about TBD thousand years ago. When was Christ called? Before the foundation of the world. That's a long time before Abraham. Instead of being blessed with faithful Abraham, we are blessed in the heavenly places in Christ. Instead of tapping into the blessings associated with the calling of Abraham, we can tap into the blessings associated with the calling of Christ Himself. I believe every spiritual blessing in the heavenly places in Christ is even greater and includes more than being blessed with faithful Abraham. These blessings can be no less amazing than what the children of Abraham enjoy, but they are specific to the role of the husband. Mention how blessings can be enjoyed through covenant vs through being a part of Christ Himself.</a:t>
            </a:r>
          </a:p>
          <a:p>
            <a:endParaRPr lang="en-US" dirty="0" smtClean="0"/>
          </a:p>
          <a:p>
            <a:r>
              <a:rPr lang="en-US" smtClean="0"/>
              <a:t>It wasn't until the revelation of the perfect husband that the ultimate picture of God's will was made complete.</a:t>
            </a:r>
          </a:p>
          <a:p>
            <a:endParaRPr lang="en-US"/>
          </a:p>
        </p:txBody>
      </p:sp>
      <p:sp>
        <p:nvSpPr>
          <p:cNvPr id="4" name="Slide Number Placeholder 3"/>
          <p:cNvSpPr>
            <a:spLocks noGrp="1"/>
          </p:cNvSpPr>
          <p:nvPr>
            <p:ph type="sldNum" sz="quarter" idx="10"/>
          </p:nvPr>
        </p:nvSpPr>
        <p:spPr/>
        <p:txBody>
          <a:bodyPr/>
          <a:lstStyle/>
          <a:p>
            <a:fld id="{A7D6D802-EDA5-48B6-8B84-D91D004D85B4}" type="slidenum">
              <a:rPr lang="en-US" smtClean="0"/>
              <a:t>24</a:t>
            </a:fld>
            <a:endParaRPr lang="en-US"/>
          </a:p>
        </p:txBody>
      </p:sp>
    </p:spTree>
    <p:extLst>
      <p:ext uri="{BB962C8B-B14F-4D97-AF65-F5344CB8AC3E}">
        <p14:creationId xmlns:p14="http://schemas.microsoft.com/office/powerpoint/2010/main" val="2920531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 just these few verses together, doesn't it really look like they are talking about exactly the same thing? In fact, if these were the only pieces we had to work with, we would probably conclude they are talking about exactly the same thing. </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4</a:t>
            </a:fld>
            <a:endParaRPr lang="en-US"/>
          </a:p>
        </p:txBody>
      </p:sp>
    </p:spTree>
    <p:extLst>
      <p:ext uri="{BB962C8B-B14F-4D97-AF65-F5344CB8AC3E}">
        <p14:creationId xmlns:p14="http://schemas.microsoft.com/office/powerpoint/2010/main" val="70959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be clear. We’re looking at the same phrase</a:t>
            </a:r>
            <a:r>
              <a:rPr lang="en-US" baseline="0" dirty="0" smtClean="0"/>
              <a:t> for body of Christ in both cases.</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5</a:t>
            </a:fld>
            <a:endParaRPr lang="en-US"/>
          </a:p>
        </p:txBody>
      </p:sp>
    </p:spTree>
    <p:extLst>
      <p:ext uri="{BB962C8B-B14F-4D97-AF65-F5344CB8AC3E}">
        <p14:creationId xmlns:p14="http://schemas.microsoft.com/office/powerpoint/2010/main" val="185874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is the only author in the New Testament that uses "body" in this figurative sense to refer to "Body of Christ". </a:t>
            </a:r>
          </a:p>
          <a:p>
            <a:endParaRPr lang="en-US" dirty="0" smtClean="0"/>
          </a:p>
          <a:p>
            <a:r>
              <a:rPr lang="en-US" dirty="0" smtClean="0"/>
              <a:t>Homework for a complete study is to review all the references to “body of Christ” in these books. For now, we will just look at a</a:t>
            </a:r>
            <a:r>
              <a:rPr lang="en-US" baseline="0" dirty="0" smtClean="0"/>
              <a:t> couple of references in Corinthians and Ephesians.</a:t>
            </a:r>
          </a:p>
          <a:p>
            <a:endParaRPr lang="en-US" baseline="0" dirty="0" smtClean="0"/>
          </a:p>
          <a:p>
            <a:r>
              <a:rPr lang="en-US" baseline="0" dirty="0" smtClean="0"/>
              <a:t>But before we look at that, we need to bring in something else to help fill in the picture.</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6</a:t>
            </a:fld>
            <a:endParaRPr lang="en-US"/>
          </a:p>
        </p:txBody>
      </p:sp>
    </p:spTree>
    <p:extLst>
      <p:ext uri="{BB962C8B-B14F-4D97-AF65-F5344CB8AC3E}">
        <p14:creationId xmlns:p14="http://schemas.microsoft.com/office/powerpoint/2010/main" val="780918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another phrase used in Scripture that will help shed important light on the body of Christ. This phrase may appear translated as "child of Abraham", "Abraham's descendant", or "Abraham's seed" depending upon the exact Greek word used in the original and on the English translation. What makes this phrase especially interesting is the fact that it is used both literally and figuratively.</a:t>
            </a:r>
          </a:p>
          <a:p>
            <a:endParaRPr lang="en-US" dirty="0" smtClean="0"/>
          </a:p>
          <a:p>
            <a:r>
              <a:rPr lang="en-US" dirty="0" smtClean="0"/>
              <a:t>Christ Himself</a:t>
            </a:r>
            <a:r>
              <a:rPr lang="en-US" baseline="0" dirty="0" smtClean="0"/>
              <a:t> uses this term both ways in a discussion he has with some Jews.</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7</a:t>
            </a:fld>
            <a:endParaRPr lang="en-US"/>
          </a:p>
        </p:txBody>
      </p:sp>
    </p:spTree>
    <p:extLst>
      <p:ext uri="{BB962C8B-B14F-4D97-AF65-F5344CB8AC3E}">
        <p14:creationId xmlns:p14="http://schemas.microsoft.com/office/powerpoint/2010/main" val="3692139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what Christ is doing here. He is acknowledging that these Jews were in fact related to Abraham physically ("I know that you are Abraham's descendants"). But this physical relationship wasn't enough for them to be considered "Abraham's children." What Jesus is saying, in effect, is "yes, you are Abraham's descendants, but just because you are related to father Abraham doesn't mean that you are actually Abraham's children. I can just see the wheels turning in the mind of these Jews as they try to understand how they could not be their father's child.</a:t>
            </a:r>
          </a:p>
          <a:p>
            <a:endParaRPr lang="en-US" dirty="0" smtClean="0"/>
          </a:p>
          <a:p>
            <a:r>
              <a:rPr lang="en-US" dirty="0" smtClean="0"/>
              <a:t>So what does make someone a "child of Abraham" in this sense? And what are these works of Abraham?</a:t>
            </a:r>
          </a:p>
        </p:txBody>
      </p:sp>
      <p:sp>
        <p:nvSpPr>
          <p:cNvPr id="4" name="Slide Number Placeholder 3"/>
          <p:cNvSpPr>
            <a:spLocks noGrp="1"/>
          </p:cNvSpPr>
          <p:nvPr>
            <p:ph type="sldNum" sz="quarter" idx="10"/>
          </p:nvPr>
        </p:nvSpPr>
        <p:spPr/>
        <p:txBody>
          <a:bodyPr/>
          <a:lstStyle/>
          <a:p>
            <a:fld id="{A7D6D802-EDA5-48B6-8B84-D91D004D85B4}" type="slidenum">
              <a:rPr lang="en-US" smtClean="0"/>
              <a:t>9</a:t>
            </a:fld>
            <a:endParaRPr lang="en-US"/>
          </a:p>
        </p:txBody>
      </p:sp>
    </p:spTree>
    <p:extLst>
      <p:ext uri="{BB962C8B-B14F-4D97-AF65-F5344CB8AC3E}">
        <p14:creationId xmlns:p14="http://schemas.microsoft.com/office/powerpoint/2010/main" val="744545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 these verses are more about Christ than about Abraham:  </a:t>
            </a:r>
          </a:p>
          <a:p>
            <a:endParaRPr lang="en-US" dirty="0" smtClean="0"/>
          </a:p>
          <a:p>
            <a:r>
              <a:rPr lang="en-US" dirty="0" smtClean="0"/>
              <a:t>- "faith in Christ Jesus"</a:t>
            </a:r>
          </a:p>
          <a:p>
            <a:r>
              <a:rPr lang="en-US" dirty="0" smtClean="0"/>
              <a:t>- "baptized into Christ"</a:t>
            </a:r>
          </a:p>
          <a:p>
            <a:r>
              <a:rPr lang="en-US" dirty="0" smtClean="0"/>
              <a:t>- "put on Christ"</a:t>
            </a:r>
          </a:p>
          <a:p>
            <a:r>
              <a:rPr lang="en-US" dirty="0" smtClean="0"/>
              <a:t>- "one in Christ Jesus"</a:t>
            </a:r>
          </a:p>
          <a:p>
            <a:endParaRPr lang="en-US" dirty="0" smtClean="0"/>
          </a:p>
          <a:p>
            <a:r>
              <a:rPr lang="en-US" dirty="0" smtClean="0"/>
              <a:t>Paul concludes with "if you are Christ's" you are "Abraham's seed". So whether or not you are a Jew, you can be Abraham's child in Christ through faith. Being a true child of Abraham here is about faith, not about who your physical father. If Jesus shocked the Jews by informing them they were not Abraham's children, what Paul claims here would have completely blown their mind.</a:t>
            </a:r>
          </a:p>
          <a:p>
            <a:endParaRPr lang="en-US" dirty="0" smtClean="0"/>
          </a:p>
          <a:p>
            <a:r>
              <a:rPr lang="en-US" dirty="0" smtClean="0"/>
              <a:t>There is something else going on in these verses that would be easy to miss. Paul, being a good Jew would very well know about a series of blessings that would be recited each morning by a faithful Jewish man. There are twelve blessings in total, but three of these go like this:</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10</a:t>
            </a:fld>
            <a:endParaRPr lang="en-US"/>
          </a:p>
        </p:txBody>
      </p:sp>
    </p:spTree>
    <p:extLst>
      <p:ext uri="{BB962C8B-B14F-4D97-AF65-F5344CB8AC3E}">
        <p14:creationId xmlns:p14="http://schemas.microsoft.com/office/powerpoint/2010/main" val="856138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look at these statements through our western 21st century lens, they come across as potentially racist and sexist. But I don't believe that is the intent here. Rather than these statements being about a Jewish man gloating in his superiority (which they may have been for some), I think these statements are really about a Jewish man acknowledging the blessings that were a part of the law of Moses.</a:t>
            </a:r>
          </a:p>
          <a:p>
            <a:endParaRPr lang="en-US" dirty="0" smtClean="0"/>
          </a:p>
          <a:p>
            <a:r>
              <a:rPr lang="en-US" dirty="0" smtClean="0"/>
              <a:t>Under the law of Moses, there were 613 commandments in total. If you were born a free Jewish man, all of these commandments applied to you. In other words, the full burden of the law was on your shoulders. If you were born a Jewish woman, God acknowledged through the law the different roles men and women had. Women, in </a:t>
            </a:r>
            <a:r>
              <a:rPr lang="en-US" dirty="0" err="1" smtClean="0"/>
              <a:t>particiular</a:t>
            </a:r>
            <a:r>
              <a:rPr lang="en-US" dirty="0" smtClean="0"/>
              <a:t>, had a lot of responsibility in the home and with children, so fewer commandments applied to them. If you were a slave in a Jewish household, even fewer commandments applied to you. Finally, if you were not born a Jew, none of the law applied to you unless you were circumcised.</a:t>
            </a:r>
          </a:p>
          <a:p>
            <a:endParaRPr lang="en-US" dirty="0" smtClean="0"/>
          </a:p>
          <a:p>
            <a:r>
              <a:rPr lang="en-US" dirty="0" smtClean="0"/>
              <a:t>Why would keeping more commandments be a good thing? Explain </a:t>
            </a:r>
            <a:r>
              <a:rPr lang="en-US" dirty="0" err="1" smtClean="0"/>
              <a:t>blesssing</a:t>
            </a:r>
            <a:r>
              <a:rPr lang="en-US" dirty="0" smtClean="0"/>
              <a:t> and cursing under the law. Explain the physical blessings.</a:t>
            </a:r>
          </a:p>
          <a:p>
            <a:endParaRPr lang="en-US" dirty="0" smtClean="0"/>
          </a:p>
          <a:p>
            <a:r>
              <a:rPr lang="en-US" dirty="0" smtClean="0"/>
              <a:t>So by thanking God for what he was not born as, the Jewish man is thanking God for the </a:t>
            </a:r>
            <a:r>
              <a:rPr lang="en-US" dirty="0" err="1" smtClean="0"/>
              <a:t>honour</a:t>
            </a:r>
            <a:r>
              <a:rPr lang="en-US" dirty="0" smtClean="0"/>
              <a:t> and blessing of serving God under the law. I could also see the Jewish mind thinking that more commandments implies more blessing. In other words, if you had more commandments to keep, you had the opportunity to get more blessing. But really, this service was more a form of slavery than freedom. In </a:t>
            </a:r>
            <a:r>
              <a:rPr lang="en-US" dirty="0" err="1" smtClean="0"/>
              <a:t>Galations</a:t>
            </a:r>
            <a:r>
              <a:rPr lang="en-US" dirty="0" smtClean="0"/>
              <a:t>, Paul specifically calls this "bondage".</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11</a:t>
            </a:fld>
            <a:endParaRPr lang="en-US"/>
          </a:p>
        </p:txBody>
      </p:sp>
    </p:spTree>
    <p:extLst>
      <p:ext uri="{BB962C8B-B14F-4D97-AF65-F5344CB8AC3E}">
        <p14:creationId xmlns:p14="http://schemas.microsoft.com/office/powerpoint/2010/main" val="46466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FCDF14-E4F4-45FC-95FE-37F39A039E15}" type="datetimeFigureOut">
              <a:rPr lang="en-US" smtClean="0"/>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123310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FCDF14-E4F4-45FC-95FE-37F39A039E15}" type="datetimeFigureOut">
              <a:rPr lang="en-US" smtClean="0"/>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20113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FCDF14-E4F4-45FC-95FE-37F39A039E15}" type="datetimeFigureOut">
              <a:rPr lang="en-US" smtClean="0"/>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352624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FCDF14-E4F4-45FC-95FE-37F39A039E15}" type="datetimeFigureOut">
              <a:rPr lang="en-US" smtClean="0"/>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339769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FCDF14-E4F4-45FC-95FE-37F39A039E15}" type="datetimeFigureOut">
              <a:rPr lang="en-US" smtClean="0"/>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71854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FCDF14-E4F4-45FC-95FE-37F39A039E15}" type="datetimeFigureOut">
              <a:rPr lang="en-US" smtClean="0"/>
              <a:t>9/24/2016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232501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FCDF14-E4F4-45FC-95FE-37F39A039E15}" type="datetimeFigureOut">
              <a:rPr lang="en-US" smtClean="0"/>
              <a:t>9/24/2016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38920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FCDF14-E4F4-45FC-95FE-37F39A039E15}" type="datetimeFigureOut">
              <a:rPr lang="en-US" smtClean="0"/>
              <a:t>9/24/2016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97428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CDF14-E4F4-45FC-95FE-37F39A039E15}" type="datetimeFigureOut">
              <a:rPr lang="en-US" smtClean="0"/>
              <a:t>9/24/2016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287700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FCDF14-E4F4-45FC-95FE-37F39A039E15}" type="datetimeFigureOut">
              <a:rPr lang="en-US" smtClean="0"/>
              <a:t>9/24/2016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229024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FCDF14-E4F4-45FC-95FE-37F39A039E15}" type="datetimeFigureOut">
              <a:rPr lang="en-US" smtClean="0"/>
              <a:t>9/24/2016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3702203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CDF14-E4F4-45FC-95FE-37F39A039E15}" type="datetimeFigureOut">
              <a:rPr lang="en-US" smtClean="0"/>
              <a:t>9/24/2016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BFF16-028F-40E0-BCC5-AE26A7C15543}" type="slidenum">
              <a:rPr lang="en-US" smtClean="0"/>
              <a:t>‹#›</a:t>
            </a:fld>
            <a:endParaRPr lang="en-US"/>
          </a:p>
        </p:txBody>
      </p:sp>
    </p:spTree>
    <p:extLst>
      <p:ext uri="{BB962C8B-B14F-4D97-AF65-F5344CB8AC3E}">
        <p14:creationId xmlns:p14="http://schemas.microsoft.com/office/powerpoint/2010/main" val="356508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Puzzle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113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 3:26-29</a:t>
            </a:r>
            <a:endParaRPr lang="en-US" dirty="0"/>
          </a:p>
        </p:txBody>
      </p:sp>
      <p:sp>
        <p:nvSpPr>
          <p:cNvPr id="3" name="Content Placeholder 2"/>
          <p:cNvSpPr>
            <a:spLocks noGrp="1"/>
          </p:cNvSpPr>
          <p:nvPr>
            <p:ph idx="1"/>
          </p:nvPr>
        </p:nvSpPr>
        <p:spPr/>
        <p:txBody>
          <a:bodyPr/>
          <a:lstStyle/>
          <a:p>
            <a:pPr marL="0" indent="0">
              <a:buNone/>
            </a:pPr>
            <a:r>
              <a:rPr lang="en-US" dirty="0" smtClean="0"/>
              <a:t>For you are all sons of God through faith in Christ Jesus. For as many of you as were baptized into Christ have put on Christ. There is neither Jew nor Greek, there is neither slave nor free, there is neither male nor female; for you are all one in Christ Jesus. And if you [are] Christ's, then you are Abraham's seed, and heirs according to the promise.</a:t>
            </a:r>
          </a:p>
          <a:p>
            <a:pPr marL="0" indent="0">
              <a:buNone/>
            </a:pPr>
            <a:endParaRPr lang="en-US" dirty="0"/>
          </a:p>
        </p:txBody>
      </p:sp>
    </p:spTree>
    <p:extLst>
      <p:ext uri="{BB962C8B-B14F-4D97-AF65-F5344CB8AC3E}">
        <p14:creationId xmlns:p14="http://schemas.microsoft.com/office/powerpoint/2010/main" val="1505864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the “12 Blessings”</a:t>
            </a:r>
            <a:endParaRPr lang="en-US" dirty="0"/>
          </a:p>
        </p:txBody>
      </p:sp>
      <p:sp>
        <p:nvSpPr>
          <p:cNvPr id="3" name="Content Placeholder 2"/>
          <p:cNvSpPr>
            <a:spLocks noGrp="1"/>
          </p:cNvSpPr>
          <p:nvPr>
            <p:ph idx="1"/>
          </p:nvPr>
        </p:nvSpPr>
        <p:spPr/>
        <p:txBody>
          <a:bodyPr/>
          <a:lstStyle/>
          <a:p>
            <a:pPr marL="0" indent="0">
              <a:buNone/>
            </a:pPr>
            <a:r>
              <a:rPr lang="en-US" dirty="0" smtClean="0"/>
              <a:t>	"Blessed are you, Hashem, King of the Universe, for not having made me a Gentile."</a:t>
            </a:r>
          </a:p>
          <a:p>
            <a:pPr marL="0" indent="0">
              <a:buNone/>
            </a:pPr>
            <a:endParaRPr lang="en-US" dirty="0" smtClean="0"/>
          </a:p>
          <a:p>
            <a:pPr marL="0" indent="0">
              <a:buNone/>
            </a:pPr>
            <a:r>
              <a:rPr lang="en-US" dirty="0" smtClean="0"/>
              <a:t>	"Blessed are you, Hashem, King of the Universe, for not having made me a slave."</a:t>
            </a:r>
          </a:p>
          <a:p>
            <a:pPr marL="0" indent="0">
              <a:buNone/>
            </a:pPr>
            <a:endParaRPr lang="en-US" dirty="0" smtClean="0"/>
          </a:p>
          <a:p>
            <a:pPr marL="0" indent="0">
              <a:buNone/>
            </a:pPr>
            <a:r>
              <a:rPr lang="en-US" dirty="0" smtClean="0"/>
              <a:t>	"Blessed are you, Hashem, King of the Universe, for not having made me a woman."</a:t>
            </a:r>
            <a:endParaRPr lang="en-US" dirty="0"/>
          </a:p>
        </p:txBody>
      </p:sp>
    </p:spTree>
    <p:extLst>
      <p:ext uri="{BB962C8B-B14F-4D97-AF65-F5344CB8AC3E}">
        <p14:creationId xmlns:p14="http://schemas.microsoft.com/office/powerpoint/2010/main" val="21493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 3:26-29</a:t>
            </a:r>
            <a:endParaRPr lang="en-US" dirty="0"/>
          </a:p>
        </p:txBody>
      </p:sp>
      <p:sp>
        <p:nvSpPr>
          <p:cNvPr id="3" name="Content Placeholder 2"/>
          <p:cNvSpPr>
            <a:spLocks noGrp="1"/>
          </p:cNvSpPr>
          <p:nvPr>
            <p:ph idx="1"/>
          </p:nvPr>
        </p:nvSpPr>
        <p:spPr/>
        <p:txBody>
          <a:bodyPr/>
          <a:lstStyle/>
          <a:p>
            <a:pPr marL="0" indent="0">
              <a:buNone/>
            </a:pPr>
            <a:r>
              <a:rPr lang="en-US" dirty="0" smtClean="0"/>
              <a:t>For you are all sons of God through faith in Christ Jesus. For as many of you as were baptized into Christ have put on Christ. There is </a:t>
            </a:r>
            <a:r>
              <a:rPr lang="en-US" b="1" dirty="0" smtClean="0"/>
              <a:t>neither Jew nor Greek</a:t>
            </a:r>
            <a:r>
              <a:rPr lang="en-US" dirty="0" smtClean="0"/>
              <a:t>, there is </a:t>
            </a:r>
            <a:r>
              <a:rPr lang="en-US" b="1" dirty="0" smtClean="0"/>
              <a:t>neither slave nor free</a:t>
            </a:r>
            <a:r>
              <a:rPr lang="en-US" dirty="0" smtClean="0"/>
              <a:t>, there is </a:t>
            </a:r>
            <a:r>
              <a:rPr lang="en-US" b="1" dirty="0" smtClean="0"/>
              <a:t>neither male nor female</a:t>
            </a:r>
            <a:r>
              <a:rPr lang="en-US" dirty="0" smtClean="0"/>
              <a:t>; for you are all one in Christ Jesus. And if you [are] Christ's, then you are Abraham's seed, and heirs according to the promise.</a:t>
            </a:r>
          </a:p>
          <a:p>
            <a:pPr marL="0" indent="0">
              <a:buNone/>
            </a:pPr>
            <a:endParaRPr lang="en-US" dirty="0"/>
          </a:p>
        </p:txBody>
      </p:sp>
    </p:spTree>
    <p:extLst>
      <p:ext uri="{BB962C8B-B14F-4D97-AF65-F5344CB8AC3E}">
        <p14:creationId xmlns:p14="http://schemas.microsoft.com/office/powerpoint/2010/main" val="2251070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 3:14 KJV</a:t>
            </a:r>
            <a:endParaRPr lang="en-US" dirty="0"/>
          </a:p>
        </p:txBody>
      </p:sp>
      <p:sp>
        <p:nvSpPr>
          <p:cNvPr id="3" name="Content Placeholder 2"/>
          <p:cNvSpPr>
            <a:spLocks noGrp="1"/>
          </p:cNvSpPr>
          <p:nvPr>
            <p:ph idx="1"/>
          </p:nvPr>
        </p:nvSpPr>
        <p:spPr/>
        <p:txBody>
          <a:bodyPr/>
          <a:lstStyle/>
          <a:p>
            <a:pPr marL="0" indent="0">
              <a:buNone/>
            </a:pPr>
            <a:r>
              <a:rPr lang="en-US" dirty="0" smtClean="0"/>
              <a:t>That the blessing of Abraham might come on the Gentiles through Jesus Christ; that we might receive the promise of the Spirit through faith.</a:t>
            </a:r>
            <a:endParaRPr lang="en-US" dirty="0"/>
          </a:p>
        </p:txBody>
      </p:sp>
    </p:spTree>
    <p:extLst>
      <p:ext uri="{BB962C8B-B14F-4D97-AF65-F5344CB8AC3E}">
        <p14:creationId xmlns:p14="http://schemas.microsoft.com/office/powerpoint/2010/main" val="1481052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[2Co 3:6-9 KJV]</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Who also hath made us able ministers of the new testament; not of the letter, but of the spirit: for the letter </a:t>
            </a:r>
            <a:r>
              <a:rPr lang="en-US" dirty="0" err="1" smtClean="0"/>
              <a:t>killeth</a:t>
            </a:r>
            <a:r>
              <a:rPr lang="en-US" dirty="0" smtClean="0"/>
              <a:t>, but the spirit giveth life. But if the ministration of death, written [and] </a:t>
            </a:r>
            <a:r>
              <a:rPr lang="en-US" dirty="0" err="1" smtClean="0"/>
              <a:t>engraven</a:t>
            </a:r>
            <a:r>
              <a:rPr lang="en-US" dirty="0" smtClean="0"/>
              <a:t> in stones, was glorious, so that the children of Israel could not </a:t>
            </a:r>
            <a:r>
              <a:rPr lang="en-US" dirty="0" err="1" smtClean="0"/>
              <a:t>stedfastly</a:t>
            </a:r>
            <a:r>
              <a:rPr lang="en-US" dirty="0" smtClean="0"/>
              <a:t> behold the face of Moses for the glory of his countenance; which [glory] was to be done away: 8 How shall not the ministration of the spirit be rather glorious? 9 For if the ministration of condemnation [be] glory, much more doth the ministration of righteousness exceed in glory.</a:t>
            </a:r>
            <a:endParaRPr lang="en-US" dirty="0"/>
          </a:p>
        </p:txBody>
      </p:sp>
    </p:spTree>
    <p:extLst>
      <p:ext uri="{BB962C8B-B14F-4D97-AF65-F5344CB8AC3E}">
        <p14:creationId xmlns:p14="http://schemas.microsoft.com/office/powerpoint/2010/main" val="4188859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Old vs New Covenants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Old Covenant:</a:t>
            </a:r>
          </a:p>
          <a:p>
            <a:pPr>
              <a:buFontTx/>
              <a:buChar char="-"/>
            </a:pPr>
            <a:r>
              <a:rPr lang="en-US" dirty="0" smtClean="0"/>
              <a:t>The Letter Kills</a:t>
            </a:r>
          </a:p>
          <a:p>
            <a:pPr>
              <a:buFontTx/>
              <a:buChar char="-"/>
            </a:pPr>
            <a:r>
              <a:rPr lang="en-US" dirty="0" smtClean="0"/>
              <a:t>Ministration of Death</a:t>
            </a:r>
          </a:p>
          <a:p>
            <a:pPr>
              <a:buFontTx/>
              <a:buChar char="-"/>
            </a:pPr>
            <a:r>
              <a:rPr lang="en-US" dirty="0" smtClean="0"/>
              <a:t>Condemnation </a:t>
            </a:r>
          </a:p>
          <a:p>
            <a:pPr marL="0" indent="0">
              <a:buNone/>
            </a:pPr>
            <a:r>
              <a:rPr lang="en-US" dirty="0" smtClean="0"/>
              <a:t>New Covenant</a:t>
            </a:r>
          </a:p>
          <a:p>
            <a:pPr marL="0" indent="0">
              <a:buNone/>
            </a:pPr>
            <a:r>
              <a:rPr lang="en-US" dirty="0" smtClean="0"/>
              <a:t>- letter kills vs spirit gives life</a:t>
            </a:r>
          </a:p>
          <a:p>
            <a:pPr marL="0" indent="0">
              <a:buNone/>
            </a:pPr>
            <a:r>
              <a:rPr lang="en-US" dirty="0" smtClean="0"/>
              <a:t>- ministration of death vs ministration of spirit</a:t>
            </a:r>
          </a:p>
          <a:p>
            <a:pPr marL="0" indent="0">
              <a:buNone/>
            </a:pPr>
            <a:r>
              <a:rPr lang="en-US" dirty="0" smtClean="0"/>
              <a:t>- condemnation vs righteousness</a:t>
            </a:r>
            <a:endParaRPr lang="en-US" dirty="0"/>
          </a:p>
        </p:txBody>
      </p:sp>
    </p:spTree>
    <p:extLst>
      <p:ext uri="{BB962C8B-B14F-4D97-AF65-F5344CB8AC3E}">
        <p14:creationId xmlns:p14="http://schemas.microsoft.com/office/powerpoint/2010/main" val="1620033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2Co 11:2</a:t>
            </a:r>
            <a:endParaRPr lang="en-US" dirty="0"/>
          </a:p>
        </p:txBody>
      </p:sp>
      <p:sp>
        <p:nvSpPr>
          <p:cNvPr id="3" name="Content Placeholder 2"/>
          <p:cNvSpPr>
            <a:spLocks noGrp="1"/>
          </p:cNvSpPr>
          <p:nvPr>
            <p:ph idx="1"/>
          </p:nvPr>
        </p:nvSpPr>
        <p:spPr/>
        <p:txBody>
          <a:bodyPr/>
          <a:lstStyle/>
          <a:p>
            <a:pPr marL="0" indent="0">
              <a:buNone/>
            </a:pPr>
            <a:r>
              <a:rPr lang="en-US" dirty="0" smtClean="0"/>
              <a:t>For I am jealous for you with godly jealousy. For I have betrothed you to one husband, that I may present [you as] a chaste virgin to Christ.</a:t>
            </a:r>
            <a:endParaRPr lang="en-US" dirty="0"/>
          </a:p>
        </p:txBody>
      </p:sp>
    </p:spTree>
    <p:extLst>
      <p:ext uri="{BB962C8B-B14F-4D97-AF65-F5344CB8AC3E}">
        <p14:creationId xmlns:p14="http://schemas.microsoft.com/office/powerpoint/2010/main" val="3117498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Where do the nations fit in?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0261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2Co 11:2</a:t>
            </a:r>
            <a:endParaRPr lang="en-US" dirty="0"/>
          </a:p>
        </p:txBody>
      </p:sp>
      <p:sp>
        <p:nvSpPr>
          <p:cNvPr id="3" name="Content Placeholder 2"/>
          <p:cNvSpPr>
            <a:spLocks noGrp="1"/>
          </p:cNvSpPr>
          <p:nvPr>
            <p:ph idx="1"/>
          </p:nvPr>
        </p:nvSpPr>
        <p:spPr/>
        <p:txBody>
          <a:bodyPr/>
          <a:lstStyle/>
          <a:p>
            <a:pPr marL="0" indent="0">
              <a:buNone/>
            </a:pPr>
            <a:r>
              <a:rPr lang="en-US" dirty="0" smtClean="0"/>
              <a:t>For I am jealous for you with godly jealousy. For I have betrothed you to one </a:t>
            </a:r>
            <a:r>
              <a:rPr lang="en-US" i="1" dirty="0" smtClean="0"/>
              <a:t>husband</a:t>
            </a:r>
            <a:r>
              <a:rPr lang="en-US" dirty="0" smtClean="0"/>
              <a:t>, that I may present [you as] a chaste virgin to </a:t>
            </a:r>
            <a:r>
              <a:rPr lang="en-US" i="1" dirty="0" smtClean="0"/>
              <a:t>Christ</a:t>
            </a:r>
            <a:r>
              <a:rPr lang="en-US" dirty="0" smtClean="0"/>
              <a:t>.</a:t>
            </a:r>
            <a:endParaRPr lang="en-US" dirty="0"/>
          </a:p>
        </p:txBody>
      </p:sp>
    </p:spTree>
    <p:extLst>
      <p:ext uri="{BB962C8B-B14F-4D97-AF65-F5344CB8AC3E}">
        <p14:creationId xmlns:p14="http://schemas.microsoft.com/office/powerpoint/2010/main" val="392748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4:1</a:t>
            </a:r>
            <a:endParaRPr lang="en-US" dirty="0"/>
          </a:p>
        </p:txBody>
      </p:sp>
      <p:sp>
        <p:nvSpPr>
          <p:cNvPr id="3" name="Content Placeholder 2"/>
          <p:cNvSpPr>
            <a:spLocks noGrp="1"/>
          </p:cNvSpPr>
          <p:nvPr>
            <p:ph idx="1"/>
          </p:nvPr>
        </p:nvSpPr>
        <p:spPr/>
        <p:txBody>
          <a:bodyPr/>
          <a:lstStyle/>
          <a:p>
            <a:pPr marL="0" indent="0">
              <a:buNone/>
            </a:pPr>
            <a:r>
              <a:rPr lang="en-US" dirty="0" smtClean="0"/>
              <a:t>I, therefore, the prisoner of the Lord, beseech you to walk worthy of the calling with which you were called,</a:t>
            </a:r>
            <a:endParaRPr lang="en-US" dirty="0"/>
          </a:p>
        </p:txBody>
      </p:sp>
    </p:spTree>
    <p:extLst>
      <p:ext uri="{BB962C8B-B14F-4D97-AF65-F5344CB8AC3E}">
        <p14:creationId xmlns:p14="http://schemas.microsoft.com/office/powerpoint/2010/main" val="236027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Cor</a:t>
            </a:r>
            <a:r>
              <a:rPr lang="en-US" dirty="0" smtClean="0"/>
              <a:t> 12:4-13,27</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There are diversities of gifts, but the same Spirit…But the manifestation of the Spirit is given to each one for the profit [of all]…For as the body is one and has many members, but all the members of that one body, being many, are one body, so also [is] Christ. For by one Spirit we were all baptized into one body--whether Jews or Greeks, whether slaves or free--and have all been made to drink into one Spirit…Now you are the body of Christ, and members individually.</a:t>
            </a:r>
            <a:endParaRPr lang="en-US" dirty="0"/>
          </a:p>
        </p:txBody>
      </p:sp>
    </p:spTree>
    <p:extLst>
      <p:ext uri="{BB962C8B-B14F-4D97-AF65-F5344CB8AC3E}">
        <p14:creationId xmlns:p14="http://schemas.microsoft.com/office/powerpoint/2010/main" val="3612926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4:11-16 NKJV</a:t>
            </a:r>
            <a:endParaRPr lang="en-US" dirty="0"/>
          </a:p>
        </p:txBody>
      </p:sp>
      <p:sp>
        <p:nvSpPr>
          <p:cNvPr id="3" name="Content Placeholder 2"/>
          <p:cNvSpPr>
            <a:spLocks noGrp="1"/>
          </p:cNvSpPr>
          <p:nvPr>
            <p:ph idx="1"/>
          </p:nvPr>
        </p:nvSpPr>
        <p:spPr/>
        <p:txBody>
          <a:bodyPr/>
          <a:lstStyle/>
          <a:p>
            <a:pPr marL="0" indent="0">
              <a:buNone/>
            </a:pPr>
            <a:r>
              <a:rPr lang="en-US" dirty="0" smtClean="0"/>
              <a:t>And He Himself gave some [to be] apostles, some prophets, some evangelists, and some pastors and teachers, for the equipping of the saints for the work of ministry, for the edifying of the body of Christ, till we all come to the unity of the faith and of the knowledge of the Son of God, to a perfect man, to the measure of the stature of the fullness of Christ;</a:t>
            </a:r>
            <a:endParaRPr lang="en-US" dirty="0"/>
          </a:p>
        </p:txBody>
      </p:sp>
    </p:spTree>
    <p:extLst>
      <p:ext uri="{BB962C8B-B14F-4D97-AF65-F5344CB8AC3E}">
        <p14:creationId xmlns:p14="http://schemas.microsoft.com/office/powerpoint/2010/main" val="2634293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reading</a:t>
            </a:r>
            <a:endParaRPr lang="en-US" dirty="0"/>
          </a:p>
        </p:txBody>
      </p:sp>
      <p:sp>
        <p:nvSpPr>
          <p:cNvPr id="3" name="Content Placeholder 2"/>
          <p:cNvSpPr>
            <a:spLocks noGrp="1"/>
          </p:cNvSpPr>
          <p:nvPr>
            <p:ph idx="1"/>
          </p:nvPr>
        </p:nvSpPr>
        <p:spPr/>
        <p:txBody>
          <a:bodyPr/>
          <a:lstStyle/>
          <a:p>
            <a:pPr marL="0" indent="0">
              <a:buNone/>
            </a:pPr>
            <a:r>
              <a:rPr lang="en-US" dirty="0"/>
              <a:t>T</a:t>
            </a:r>
            <a:r>
              <a:rPr lang="en-US" dirty="0" smtClean="0"/>
              <a:t>ill we all come unto the unity of the faith and of the knowledge of the Son of God, unto a perfect husband, unto the measure of the stature of the fullness of Christ;</a:t>
            </a:r>
            <a:endParaRPr lang="en-US" dirty="0"/>
          </a:p>
        </p:txBody>
      </p:sp>
    </p:spTree>
    <p:extLst>
      <p:ext uri="{BB962C8B-B14F-4D97-AF65-F5344CB8AC3E}">
        <p14:creationId xmlns:p14="http://schemas.microsoft.com/office/powerpoint/2010/main" val="1429703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4:14-15</a:t>
            </a:r>
            <a:endParaRPr lang="en-US" dirty="0"/>
          </a:p>
        </p:txBody>
      </p:sp>
      <p:sp>
        <p:nvSpPr>
          <p:cNvPr id="3" name="Content Placeholder 2"/>
          <p:cNvSpPr>
            <a:spLocks noGrp="1"/>
          </p:cNvSpPr>
          <p:nvPr>
            <p:ph idx="1"/>
          </p:nvPr>
        </p:nvSpPr>
        <p:spPr/>
        <p:txBody>
          <a:bodyPr/>
          <a:lstStyle/>
          <a:p>
            <a:pPr marL="0" indent="0">
              <a:buNone/>
            </a:pPr>
            <a:r>
              <a:rPr lang="en-US" dirty="0" smtClean="0"/>
              <a:t>that we should no longer be children, tossed to and fro and carried about with every wind of doctrine, by the trickery of men, in the cunning craftiness of deceitful plotting, but, speaking the truth in love, may grow up in all things into Him who is the head--Christ--</a:t>
            </a:r>
            <a:endParaRPr lang="en-US" dirty="0"/>
          </a:p>
        </p:txBody>
      </p:sp>
    </p:spTree>
    <p:extLst>
      <p:ext uri="{BB962C8B-B14F-4D97-AF65-F5344CB8AC3E}">
        <p14:creationId xmlns:p14="http://schemas.microsoft.com/office/powerpoint/2010/main" val="1482020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1:3-4 NKJV</a:t>
            </a:r>
            <a:endParaRPr lang="en-US" dirty="0"/>
          </a:p>
        </p:txBody>
      </p:sp>
      <p:sp>
        <p:nvSpPr>
          <p:cNvPr id="3" name="Content Placeholder 2"/>
          <p:cNvSpPr>
            <a:spLocks noGrp="1"/>
          </p:cNvSpPr>
          <p:nvPr>
            <p:ph idx="1"/>
          </p:nvPr>
        </p:nvSpPr>
        <p:spPr/>
        <p:txBody>
          <a:bodyPr/>
          <a:lstStyle/>
          <a:p>
            <a:pPr marL="0" indent="0">
              <a:buNone/>
            </a:pPr>
            <a:r>
              <a:rPr lang="en-US" dirty="0" smtClean="0"/>
              <a:t>Blessed [be] the God and Father of our Lord Jesus Christ, who has blessed us with every spiritual blessing in the heavenly [places] in Christ, just as He chose us in Him before the foundation of the world, that we should be holy and without blame before Him in love,</a:t>
            </a:r>
          </a:p>
          <a:p>
            <a:endParaRPr lang="en-US" dirty="0"/>
          </a:p>
        </p:txBody>
      </p:sp>
    </p:spTree>
    <p:extLst>
      <p:ext uri="{BB962C8B-B14F-4D97-AF65-F5344CB8AC3E}">
        <p14:creationId xmlns:p14="http://schemas.microsoft.com/office/powerpoint/2010/main" val="3873906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1:18</a:t>
            </a:r>
            <a:endParaRPr lang="en-US" dirty="0"/>
          </a:p>
        </p:txBody>
      </p:sp>
      <p:sp>
        <p:nvSpPr>
          <p:cNvPr id="3" name="Content Placeholder 2"/>
          <p:cNvSpPr>
            <a:spLocks noGrp="1"/>
          </p:cNvSpPr>
          <p:nvPr>
            <p:ph idx="1"/>
          </p:nvPr>
        </p:nvSpPr>
        <p:spPr/>
        <p:txBody>
          <a:bodyPr/>
          <a:lstStyle/>
          <a:p>
            <a:pPr marL="0" indent="0">
              <a:buNone/>
            </a:pPr>
            <a:r>
              <a:rPr lang="en-US" dirty="0"/>
              <a:t>T</a:t>
            </a:r>
            <a:r>
              <a:rPr lang="en-US" dirty="0" smtClean="0"/>
              <a:t>he eyes of your understanding being enlightened; that you may know what is the hope of His calling, what are the riches of the glory of His inheritance in the saints,</a:t>
            </a:r>
            <a:endParaRPr lang="en-US" dirty="0"/>
          </a:p>
        </p:txBody>
      </p:sp>
    </p:spTree>
    <p:extLst>
      <p:ext uri="{BB962C8B-B14F-4D97-AF65-F5344CB8AC3E}">
        <p14:creationId xmlns:p14="http://schemas.microsoft.com/office/powerpoint/2010/main" val="3743673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Body of Christ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4553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4:11-12</a:t>
            </a:r>
            <a:endParaRPr lang="en-US" dirty="0"/>
          </a:p>
        </p:txBody>
      </p:sp>
      <p:sp>
        <p:nvSpPr>
          <p:cNvPr id="3" name="Content Placeholder 2"/>
          <p:cNvSpPr>
            <a:spLocks noGrp="1"/>
          </p:cNvSpPr>
          <p:nvPr>
            <p:ph idx="1"/>
          </p:nvPr>
        </p:nvSpPr>
        <p:spPr/>
        <p:txBody>
          <a:bodyPr/>
          <a:lstStyle/>
          <a:p>
            <a:pPr marL="0" indent="0">
              <a:buNone/>
            </a:pPr>
            <a:r>
              <a:rPr lang="en-US" dirty="0" smtClean="0"/>
              <a:t>And He Himself gave some [to be] apostles, some prophets, some evangelists, and some pastors and teachers, for the equipping of the saints for the work of ministry, for the edifying of the body of Christ,</a:t>
            </a:r>
          </a:p>
          <a:p>
            <a:endParaRPr lang="en-US" dirty="0"/>
          </a:p>
        </p:txBody>
      </p:sp>
    </p:spTree>
    <p:extLst>
      <p:ext uri="{BB962C8B-B14F-4D97-AF65-F5344CB8AC3E}">
        <p14:creationId xmlns:p14="http://schemas.microsoft.com/office/powerpoint/2010/main" val="1172447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Cor</a:t>
            </a:r>
            <a:r>
              <a:rPr lang="en-US" dirty="0" smtClean="0"/>
              <a:t> 12:27</a:t>
            </a:r>
            <a:endParaRPr lang="en-US" dirty="0"/>
          </a:p>
        </p:txBody>
      </p:sp>
      <p:sp>
        <p:nvSpPr>
          <p:cNvPr id="3" name="Content Placeholder 2"/>
          <p:cNvSpPr>
            <a:spLocks noGrp="1"/>
          </p:cNvSpPr>
          <p:nvPr>
            <p:ph idx="1"/>
          </p:nvPr>
        </p:nvSpPr>
        <p:spPr/>
        <p:txBody>
          <a:bodyPr/>
          <a:lstStyle/>
          <a:p>
            <a:pPr marL="0" indent="0">
              <a:buNone/>
            </a:pPr>
            <a:r>
              <a:rPr lang="en-US" dirty="0" smtClean="0"/>
              <a:t>Now you are the body of Christ, and members individually.</a:t>
            </a:r>
            <a:endParaRPr lang="en-US" dirty="0"/>
          </a:p>
        </p:txBody>
      </p:sp>
    </p:spTree>
    <p:extLst>
      <p:ext uri="{BB962C8B-B14F-4D97-AF65-F5344CB8AC3E}">
        <p14:creationId xmlns:p14="http://schemas.microsoft.com/office/powerpoint/2010/main" val="3972396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 2:20</a:t>
            </a:r>
            <a:endParaRPr lang="en-US" dirty="0"/>
          </a:p>
        </p:txBody>
      </p:sp>
      <p:sp>
        <p:nvSpPr>
          <p:cNvPr id="3" name="Content Placeholder 2"/>
          <p:cNvSpPr>
            <a:spLocks noGrp="1"/>
          </p:cNvSpPr>
          <p:nvPr>
            <p:ph idx="1"/>
          </p:nvPr>
        </p:nvSpPr>
        <p:spPr/>
        <p:txBody>
          <a:bodyPr/>
          <a:lstStyle/>
          <a:p>
            <a:pPr marL="0" indent="0">
              <a:buNone/>
            </a:pPr>
            <a:r>
              <a:rPr lang="en-US" dirty="0" smtClean="0"/>
              <a:t>So Adam gave names to all cattle, to the birds of the air, and to every beast of the field. But for Adam there was not found a helper comparable to him.</a:t>
            </a:r>
            <a:endParaRPr lang="en-US" dirty="0"/>
          </a:p>
        </p:txBody>
      </p:sp>
    </p:spTree>
    <p:extLst>
      <p:ext uri="{BB962C8B-B14F-4D97-AF65-F5344CB8AC3E}">
        <p14:creationId xmlns:p14="http://schemas.microsoft.com/office/powerpoint/2010/main" val="3213431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 2:21-22</a:t>
            </a:r>
            <a:endParaRPr lang="en-US" dirty="0"/>
          </a:p>
        </p:txBody>
      </p:sp>
      <p:sp>
        <p:nvSpPr>
          <p:cNvPr id="3" name="Content Placeholder 2"/>
          <p:cNvSpPr>
            <a:spLocks noGrp="1"/>
          </p:cNvSpPr>
          <p:nvPr>
            <p:ph idx="1"/>
          </p:nvPr>
        </p:nvSpPr>
        <p:spPr/>
        <p:txBody>
          <a:bodyPr/>
          <a:lstStyle/>
          <a:p>
            <a:pPr marL="0" indent="0">
              <a:buNone/>
            </a:pPr>
            <a:r>
              <a:rPr lang="en-US" dirty="0" smtClean="0"/>
              <a:t>And the LORD God caused a deep sleep to fall on Adam, and he slept; and He took one of his ribs, and closed up the flesh in its place. Then the rib which the LORD God had taken from man He made into a woman, and He brought her to the man.</a:t>
            </a:r>
          </a:p>
          <a:p>
            <a:pPr marL="0" indent="0">
              <a:buNone/>
            </a:pPr>
            <a:endParaRPr lang="en-US" dirty="0"/>
          </a:p>
        </p:txBody>
      </p:sp>
    </p:spTree>
    <p:extLst>
      <p:ext uri="{BB962C8B-B14F-4D97-AF65-F5344CB8AC3E}">
        <p14:creationId xmlns:p14="http://schemas.microsoft.com/office/powerpoint/2010/main" val="419148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4:4,7,11-12</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is] one body and one Spirit, just as you were called in one hope of your calling…But to each one of us grace was given according to the measure of Christ's gift…And He Himself gave some [to be] apostles, some prophets, some evangelists, and some pastors and teachers, for the equipping of the saints for the work of ministry, for the edifying of the body of Christ,</a:t>
            </a:r>
            <a:endParaRPr lang="en-US" dirty="0"/>
          </a:p>
        </p:txBody>
      </p:sp>
    </p:spTree>
    <p:extLst>
      <p:ext uri="{BB962C8B-B14F-4D97-AF65-F5344CB8AC3E}">
        <p14:creationId xmlns:p14="http://schemas.microsoft.com/office/powerpoint/2010/main" val="2464880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 2:23</a:t>
            </a:r>
            <a:endParaRPr lang="en-US" dirty="0"/>
          </a:p>
        </p:txBody>
      </p:sp>
      <p:sp>
        <p:nvSpPr>
          <p:cNvPr id="3" name="Content Placeholder 2"/>
          <p:cNvSpPr>
            <a:spLocks noGrp="1"/>
          </p:cNvSpPr>
          <p:nvPr>
            <p:ph idx="1"/>
          </p:nvPr>
        </p:nvSpPr>
        <p:spPr/>
        <p:txBody>
          <a:bodyPr/>
          <a:lstStyle/>
          <a:p>
            <a:pPr marL="0" indent="0">
              <a:buNone/>
            </a:pPr>
            <a:r>
              <a:rPr lang="en-US" dirty="0" smtClean="0"/>
              <a:t>And Adam said: "This [is] now bone of my bones And flesh of my flesh; She shall be called Woman, Because she was taken out of Man."</a:t>
            </a:r>
          </a:p>
          <a:p>
            <a:endParaRPr lang="en-US" dirty="0"/>
          </a:p>
        </p:txBody>
      </p:sp>
    </p:spTree>
    <p:extLst>
      <p:ext uri="{BB962C8B-B14F-4D97-AF65-F5344CB8AC3E}">
        <p14:creationId xmlns:p14="http://schemas.microsoft.com/office/powerpoint/2010/main" val="3810195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5:29-30</a:t>
            </a:r>
            <a:endParaRPr lang="en-US" dirty="0"/>
          </a:p>
        </p:txBody>
      </p:sp>
      <p:sp>
        <p:nvSpPr>
          <p:cNvPr id="3" name="Content Placeholder 2"/>
          <p:cNvSpPr>
            <a:spLocks noGrp="1"/>
          </p:cNvSpPr>
          <p:nvPr>
            <p:ph idx="1"/>
          </p:nvPr>
        </p:nvSpPr>
        <p:spPr/>
        <p:txBody>
          <a:bodyPr/>
          <a:lstStyle/>
          <a:p>
            <a:pPr marL="0" indent="0">
              <a:buNone/>
            </a:pPr>
            <a:r>
              <a:rPr lang="en-US" dirty="0" smtClean="0"/>
              <a:t>For no one ever hated his own flesh, but nourishes and cherishes it, just as the Lord [does] the church. For we are members of His body, of His flesh and of His bones.</a:t>
            </a:r>
            <a:endParaRPr lang="en-US" dirty="0"/>
          </a:p>
        </p:txBody>
      </p:sp>
    </p:spTree>
    <p:extLst>
      <p:ext uri="{BB962C8B-B14F-4D97-AF65-F5344CB8AC3E}">
        <p14:creationId xmlns:p14="http://schemas.microsoft.com/office/powerpoint/2010/main" val="4009737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of Christ</a:t>
            </a:r>
            <a:endParaRPr lang="en-US" dirty="0"/>
          </a:p>
        </p:txBody>
      </p:sp>
      <p:sp>
        <p:nvSpPr>
          <p:cNvPr id="3" name="Content Placeholder 2"/>
          <p:cNvSpPr>
            <a:spLocks noGrp="1"/>
          </p:cNvSpPr>
          <p:nvPr>
            <p:ph idx="1"/>
          </p:nvPr>
        </p:nvSpPr>
        <p:spPr/>
        <p:txBody>
          <a:bodyPr/>
          <a:lstStyle/>
          <a:p>
            <a:pPr marL="0" indent="0" algn="ctr">
              <a:buNone/>
            </a:pPr>
            <a:r>
              <a:rPr lang="en-US" dirty="0" err="1" smtClean="0"/>
              <a:t>Cor</a:t>
            </a:r>
            <a:r>
              <a:rPr lang="en-US" dirty="0" smtClean="0"/>
              <a:t>: “Now you are the body of Christ”</a:t>
            </a:r>
          </a:p>
          <a:p>
            <a:pPr marL="0" indent="0" algn="ctr">
              <a:buNone/>
            </a:pPr>
            <a:endParaRPr lang="en-US" dirty="0"/>
          </a:p>
          <a:p>
            <a:pPr marL="0" indent="0" algn="ctr">
              <a:buNone/>
            </a:pPr>
            <a:r>
              <a:rPr lang="en-US" dirty="0"/>
              <a:t>v</a:t>
            </a:r>
            <a:r>
              <a:rPr lang="en-US" dirty="0" smtClean="0"/>
              <a:t>s</a:t>
            </a:r>
          </a:p>
          <a:p>
            <a:pPr marL="0" indent="0" algn="ctr">
              <a:buNone/>
            </a:pPr>
            <a:endParaRPr lang="en-US" dirty="0"/>
          </a:p>
          <a:p>
            <a:pPr marL="0" indent="0" algn="ctr">
              <a:buNone/>
            </a:pPr>
            <a:r>
              <a:rPr lang="en-US" dirty="0" err="1" smtClean="0"/>
              <a:t>Eph</a:t>
            </a:r>
            <a:r>
              <a:rPr lang="en-US" dirty="0" smtClean="0"/>
              <a:t>: “For the edifying of the body of Christ</a:t>
            </a:r>
            <a:endParaRPr lang="en-US" dirty="0"/>
          </a:p>
        </p:txBody>
      </p:sp>
    </p:spTree>
    <p:extLst>
      <p:ext uri="{BB962C8B-B14F-4D97-AF65-F5344CB8AC3E}">
        <p14:creationId xmlns:p14="http://schemas.microsoft.com/office/powerpoint/2010/main" val="307041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of Christ</a:t>
            </a:r>
            <a:endParaRPr lang="en-US" dirty="0"/>
          </a:p>
        </p:txBody>
      </p:sp>
      <p:sp>
        <p:nvSpPr>
          <p:cNvPr id="3" name="Content Placeholder 2"/>
          <p:cNvSpPr>
            <a:spLocks noGrp="1"/>
          </p:cNvSpPr>
          <p:nvPr>
            <p:ph idx="1"/>
          </p:nvPr>
        </p:nvSpPr>
        <p:spPr/>
        <p:txBody>
          <a:bodyPr/>
          <a:lstStyle/>
          <a:p>
            <a:pPr marL="0" indent="0" algn="ctr">
              <a:buNone/>
            </a:pPr>
            <a:r>
              <a:rPr lang="en-US" dirty="0" err="1" smtClean="0"/>
              <a:t>Cor</a:t>
            </a:r>
            <a:r>
              <a:rPr lang="en-US" dirty="0" smtClean="0"/>
              <a:t>: “soma Christos”</a:t>
            </a:r>
          </a:p>
          <a:p>
            <a:pPr marL="0" indent="0" algn="ctr">
              <a:buNone/>
            </a:pPr>
            <a:endParaRPr lang="en-US" dirty="0"/>
          </a:p>
          <a:p>
            <a:pPr marL="0" indent="0" algn="ctr">
              <a:buNone/>
            </a:pPr>
            <a:r>
              <a:rPr lang="en-US" dirty="0"/>
              <a:t>v</a:t>
            </a:r>
            <a:r>
              <a:rPr lang="en-US" dirty="0" smtClean="0"/>
              <a:t>s</a:t>
            </a:r>
          </a:p>
          <a:p>
            <a:pPr marL="0" indent="0" algn="ctr">
              <a:buNone/>
            </a:pPr>
            <a:endParaRPr lang="en-US" dirty="0"/>
          </a:p>
          <a:p>
            <a:pPr marL="0" indent="0" algn="ctr">
              <a:buNone/>
            </a:pPr>
            <a:r>
              <a:rPr lang="en-US" dirty="0" err="1" smtClean="0"/>
              <a:t>Eph</a:t>
            </a:r>
            <a:r>
              <a:rPr lang="en-US" dirty="0" smtClean="0"/>
              <a:t>: “soma Christos”</a:t>
            </a:r>
            <a:endParaRPr lang="en-US" dirty="0"/>
          </a:p>
          <a:p>
            <a:pPr marL="0" indent="0">
              <a:buNone/>
            </a:pPr>
            <a:endParaRPr lang="en-US" dirty="0"/>
          </a:p>
        </p:txBody>
      </p:sp>
    </p:spTree>
    <p:extLst>
      <p:ext uri="{BB962C8B-B14F-4D97-AF65-F5344CB8AC3E}">
        <p14:creationId xmlns:p14="http://schemas.microsoft.com/office/powerpoint/2010/main" val="282769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of Christ</a:t>
            </a:r>
            <a:endParaRPr lang="en-US" dirty="0"/>
          </a:p>
        </p:txBody>
      </p:sp>
      <p:sp>
        <p:nvSpPr>
          <p:cNvPr id="3" name="Content Placeholder 2"/>
          <p:cNvSpPr>
            <a:spLocks noGrp="1"/>
          </p:cNvSpPr>
          <p:nvPr>
            <p:ph idx="1"/>
          </p:nvPr>
        </p:nvSpPr>
        <p:spPr/>
        <p:txBody>
          <a:bodyPr/>
          <a:lstStyle/>
          <a:p>
            <a:pPr marL="0" indent="0">
              <a:buNone/>
            </a:pPr>
            <a:r>
              <a:rPr lang="en-US" dirty="0"/>
              <a:t>U</a:t>
            </a:r>
            <a:r>
              <a:rPr lang="en-US" dirty="0" smtClean="0"/>
              <a:t>sed figuratively by Paul only in:</a:t>
            </a:r>
          </a:p>
          <a:p>
            <a:r>
              <a:rPr lang="en-US" dirty="0"/>
              <a:t>Romans</a:t>
            </a:r>
          </a:p>
          <a:p>
            <a:r>
              <a:rPr lang="en-US" dirty="0"/>
              <a:t>1 Corinthians</a:t>
            </a:r>
          </a:p>
          <a:p>
            <a:r>
              <a:rPr lang="en-US" dirty="0"/>
              <a:t>Ephesians</a:t>
            </a:r>
          </a:p>
          <a:p>
            <a:r>
              <a:rPr lang="en-US" dirty="0" smtClean="0"/>
              <a:t>Colossians</a:t>
            </a:r>
            <a:endParaRPr lang="en-US" dirty="0"/>
          </a:p>
        </p:txBody>
      </p:sp>
    </p:spTree>
    <p:extLst>
      <p:ext uri="{BB962C8B-B14F-4D97-AF65-F5344CB8AC3E}">
        <p14:creationId xmlns:p14="http://schemas.microsoft.com/office/powerpoint/2010/main" val="2947604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Puzzling Phrase</a:t>
            </a:r>
            <a:endParaRPr lang="en-US" dirty="0"/>
          </a:p>
        </p:txBody>
      </p:sp>
      <p:sp>
        <p:nvSpPr>
          <p:cNvPr id="3" name="Content Placeholder 2"/>
          <p:cNvSpPr>
            <a:spLocks noGrp="1"/>
          </p:cNvSpPr>
          <p:nvPr>
            <p:ph idx="1"/>
          </p:nvPr>
        </p:nvSpPr>
        <p:spPr/>
        <p:txBody>
          <a:bodyPr/>
          <a:lstStyle/>
          <a:p>
            <a:pPr marL="0" indent="0" algn="ctr">
              <a:buNone/>
            </a:pPr>
            <a:r>
              <a:rPr lang="en-US" dirty="0" smtClean="0"/>
              <a:t>Abraham’s children</a:t>
            </a:r>
          </a:p>
          <a:p>
            <a:pPr marL="0" indent="0" algn="ctr">
              <a:buNone/>
            </a:pPr>
            <a:r>
              <a:rPr lang="en-US" dirty="0" smtClean="0"/>
              <a:t>or</a:t>
            </a:r>
          </a:p>
          <a:p>
            <a:pPr marL="0" indent="0" algn="ctr">
              <a:buNone/>
            </a:pPr>
            <a:r>
              <a:rPr lang="en-US" dirty="0" smtClean="0"/>
              <a:t>Abraham’s descendants</a:t>
            </a:r>
          </a:p>
          <a:p>
            <a:pPr marL="0" indent="0" algn="ctr">
              <a:buNone/>
            </a:pPr>
            <a:r>
              <a:rPr lang="en-US" dirty="0"/>
              <a:t>o</a:t>
            </a:r>
            <a:r>
              <a:rPr lang="en-US" dirty="0" smtClean="0"/>
              <a:t>r</a:t>
            </a:r>
            <a:endParaRPr lang="en-US" dirty="0"/>
          </a:p>
          <a:p>
            <a:pPr marL="0" indent="0" algn="ctr">
              <a:buNone/>
            </a:pPr>
            <a:r>
              <a:rPr lang="en-US" dirty="0" smtClean="0"/>
              <a:t>Abraham’s seed</a:t>
            </a:r>
            <a:endParaRPr lang="en-US" dirty="0"/>
          </a:p>
        </p:txBody>
      </p:sp>
    </p:spTree>
    <p:extLst>
      <p:ext uri="{BB962C8B-B14F-4D97-AF65-F5344CB8AC3E}">
        <p14:creationId xmlns:p14="http://schemas.microsoft.com/office/powerpoint/2010/main" val="2296494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8:31-39</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Then Jesus said to those Jews who believed Him, "If you abide in My word, you are My disciples indeed. "And you shall know the truth, and the truth shall make you free." They answered Him, "We are </a:t>
            </a:r>
            <a:r>
              <a:rPr lang="en-US" b="1" dirty="0" smtClean="0"/>
              <a:t>Abraham's descendants</a:t>
            </a:r>
            <a:r>
              <a:rPr lang="en-US" dirty="0" smtClean="0"/>
              <a:t>, and have never been in bondage to anyone. How [can] You say, 'You will be made free'?" Jesus answered them,</a:t>
            </a:r>
            <a:endParaRPr lang="en-US" dirty="0"/>
          </a:p>
        </p:txBody>
      </p:sp>
    </p:spTree>
    <p:extLst>
      <p:ext uri="{BB962C8B-B14F-4D97-AF65-F5344CB8AC3E}">
        <p14:creationId xmlns:p14="http://schemas.microsoft.com/office/powerpoint/2010/main" val="1000825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8:31-39</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"Most assuredly, I say to you, whoever commits sin is a slave of sin. And a slave does not abide in the house forever, [but] a son abides forever. Therefore if the Son makes you free, you shall be free indeed. I know that you are </a:t>
            </a:r>
            <a:r>
              <a:rPr lang="en-US" b="1" dirty="0" smtClean="0"/>
              <a:t>Abraham's descendants</a:t>
            </a:r>
            <a:r>
              <a:rPr lang="en-US" dirty="0" smtClean="0"/>
              <a:t>, but you seek to kill Me, because My word has no place in you. I speak what I have seen with My Father, and you do what you have seen with your father." They answered and said to Him, "</a:t>
            </a:r>
            <a:r>
              <a:rPr lang="en-US" b="1" dirty="0" smtClean="0"/>
              <a:t>Abraham is our father.</a:t>
            </a:r>
            <a:r>
              <a:rPr lang="en-US" dirty="0" smtClean="0"/>
              <a:t>" Jesus said to them, "If you were </a:t>
            </a:r>
            <a:r>
              <a:rPr lang="en-US" b="1" dirty="0" smtClean="0"/>
              <a:t>Abraham's children</a:t>
            </a:r>
            <a:r>
              <a:rPr lang="en-US" dirty="0" smtClean="0"/>
              <a:t>, you would do the works of Abraham.”</a:t>
            </a:r>
            <a:endParaRPr lang="en-US" dirty="0"/>
          </a:p>
        </p:txBody>
      </p:sp>
    </p:spTree>
    <p:extLst>
      <p:ext uri="{BB962C8B-B14F-4D97-AF65-F5344CB8AC3E}">
        <p14:creationId xmlns:p14="http://schemas.microsoft.com/office/powerpoint/2010/main" val="1199370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4229</Words>
  <Application>Microsoft Office PowerPoint</Application>
  <PresentationFormat>On-screen Show (4:3)</PresentationFormat>
  <Paragraphs>189</Paragraphs>
  <Slides>31</Slides>
  <Notes>22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The Puzzle</vt:lpstr>
      <vt:lpstr>1 Cor 12:4-13,27</vt:lpstr>
      <vt:lpstr>Eph 4:4,7,11-12</vt:lpstr>
      <vt:lpstr>Body of Christ</vt:lpstr>
      <vt:lpstr>Body of Christ</vt:lpstr>
      <vt:lpstr>Body of Christ</vt:lpstr>
      <vt:lpstr>Another Puzzling Phrase</vt:lpstr>
      <vt:lpstr>John 8:31-39</vt:lpstr>
      <vt:lpstr>John 8:31-39</vt:lpstr>
      <vt:lpstr>Gal 3:26-29</vt:lpstr>
      <vt:lpstr>Part of the “12 Blessings”</vt:lpstr>
      <vt:lpstr>Gal 3:26-29</vt:lpstr>
      <vt:lpstr>Gal 3:14 KJV</vt:lpstr>
      <vt:lpstr>[2Co 3:6-9 KJV]</vt:lpstr>
      <vt:lpstr>The Old vs New Covenants</vt:lpstr>
      <vt:lpstr>2Co 11:2</vt:lpstr>
      <vt:lpstr>Where do the nations fit in?</vt:lpstr>
      <vt:lpstr>2Co 11:2</vt:lpstr>
      <vt:lpstr>Eph 4:1</vt:lpstr>
      <vt:lpstr>Eph 4:11-16 NKJV</vt:lpstr>
      <vt:lpstr>Alternate reading</vt:lpstr>
      <vt:lpstr>Eph 4:14-15</vt:lpstr>
      <vt:lpstr>Eph 1:3-4 NKJV</vt:lpstr>
      <vt:lpstr>Eph 1:18</vt:lpstr>
      <vt:lpstr>The Body of Christ</vt:lpstr>
      <vt:lpstr>Eph 4:11-12</vt:lpstr>
      <vt:lpstr>1 Cor 12:27</vt:lpstr>
      <vt:lpstr>Gen 2:20</vt:lpstr>
      <vt:lpstr>Gen 2:21-22</vt:lpstr>
      <vt:lpstr>Gen 2:23</vt:lpstr>
      <vt:lpstr>Eph 5:29-30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Stefan Janhunen</dc:creator>
  <cp:lastModifiedBy>Stefan Janhunen</cp:lastModifiedBy>
  <cp:revision>57</cp:revision>
  <dcterms:created xsi:type="dcterms:W3CDTF">2016-09-24T19:36:28Z</dcterms:created>
  <dcterms:modified xsi:type="dcterms:W3CDTF">2016-09-25T05:13:20Z</dcterms:modified>
</cp:coreProperties>
</file>