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oboto"/>
      <p:regular r:id="rId85"/>
      <p:bold r:id="rId86"/>
      <p:italic r:id="rId87"/>
      <p:boldItalic r:id="rId88"/>
    </p:embeddedFont>
    <p:embeddedFont>
      <p:font typeface="Merriweather"/>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oboto-bold.fntdata"/><Relationship Id="rId41" Type="http://schemas.openxmlformats.org/officeDocument/2006/relationships/slide" Target="slides/slide36.xml"/><Relationship Id="rId85" Type="http://schemas.openxmlformats.org/officeDocument/2006/relationships/font" Target="fonts/Roboto-regular.fntdata"/><Relationship Id="rId44" Type="http://schemas.openxmlformats.org/officeDocument/2006/relationships/slide" Target="slides/slide39.xml"/><Relationship Id="rId88" Type="http://schemas.openxmlformats.org/officeDocument/2006/relationships/font" Target="fonts/Roboto-boldItalic.fntdata"/><Relationship Id="rId43" Type="http://schemas.openxmlformats.org/officeDocument/2006/relationships/slide" Target="slides/slide38.xml"/><Relationship Id="rId87" Type="http://schemas.openxmlformats.org/officeDocument/2006/relationships/font" Target="fonts/Roboto-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erriweather-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Merriweather-italic.fntdata"/><Relationship Id="rId90" Type="http://schemas.openxmlformats.org/officeDocument/2006/relationships/font" Target="fonts/Merriweather-bold.fntdata"/><Relationship Id="rId92" Type="http://schemas.openxmlformats.org/officeDocument/2006/relationships/font" Target="fonts/Merriweather-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cel.org/ccel/schaff/npnf201.iii.ix.xxvi.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divide the Bible at the most basic level? Everyone who has a Bible today has a “divided” Bible.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6b1c1b7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6b1c1b7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6b1c1b7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6b1c1b7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dc416cf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dc416cf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Up in Canada we have something we like to call “Right Direction”</a:t>
            </a:r>
            <a:endParaRPr/>
          </a:p>
          <a:p>
            <a:pPr indent="-298450" lvl="0" marL="457200" rtl="0" algn="l">
              <a:spcBef>
                <a:spcPts val="0"/>
              </a:spcBef>
              <a:spcAft>
                <a:spcPts val="0"/>
              </a:spcAft>
              <a:buSzPts val="1100"/>
              <a:buChar char="-"/>
            </a:pPr>
            <a:r>
              <a:rPr lang="en"/>
              <a:t>Analogy: Director of a Movie or Play. What does a good director do?</a:t>
            </a:r>
            <a:endParaRPr/>
          </a:p>
          <a:p>
            <a:pPr indent="-298450" lvl="0" marL="457200" rtl="0" algn="l">
              <a:spcBef>
                <a:spcPts val="0"/>
              </a:spcBef>
              <a:spcAft>
                <a:spcPts val="0"/>
              </a:spcAft>
              <a:buSzPts val="1100"/>
              <a:buChar char="-"/>
            </a:pPr>
            <a:r>
              <a:rPr lang="en"/>
              <a:t>Prayer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562dfabe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562dfabe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rest, as they say, is history. Today, every time we pick up a Bible we see it divided  this way into old and new testaments.</a:t>
            </a:r>
            <a:endParaRPr/>
          </a:p>
          <a:p>
            <a:pPr indent="0" lvl="0" marL="0" rtl="0" algn="l">
              <a:spcBef>
                <a:spcPts val="0"/>
              </a:spcBef>
              <a:spcAft>
                <a:spcPts val="0"/>
              </a:spcAft>
              <a:buNone/>
            </a:pPr>
            <a:r>
              <a:rPr lang="en" u="sng">
                <a:solidFill>
                  <a:schemeClr val="hlink"/>
                </a:solidFill>
                <a:hlinkClick r:id="rId2"/>
              </a:rPr>
              <a:t>http://www.ccel.org/ccel/schaff/npnf201.iii.ix.xxvi.html</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562dfabe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562dfabe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it that this division might have made sense?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562dfab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562dfab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words, by the time the NT was created, you could read all of the books in one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a:t>
            </a:r>
            <a:endParaRPr/>
          </a:p>
          <a:p>
            <a:pPr indent="0" lvl="0" marL="0" rtl="0" algn="l">
              <a:spcBef>
                <a:spcPts val="0"/>
              </a:spcBef>
              <a:spcAft>
                <a:spcPts val="0"/>
              </a:spcAft>
              <a:buNone/>
            </a:pPr>
            <a:r>
              <a:rPr lang="en"/>
              <a:t>Does this difference in language indicate a change from “old” to “new”?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562dfabe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562dfabe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Is there a monumental, earth shattering event we know about now that would be a good dividing line?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562dfabe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562dfabe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diathēkē is most ofter translated as covenant</a:t>
            </a:r>
            <a:endParaRPr/>
          </a:p>
          <a:p>
            <a:pPr indent="0" lvl="0" marL="0" rtl="0" algn="l">
              <a:spcBef>
                <a:spcPts val="0"/>
              </a:spcBef>
              <a:spcAft>
                <a:spcPts val="0"/>
              </a:spcAft>
              <a:buNone/>
            </a:pPr>
            <a:r>
              <a:rPr lang="en"/>
              <a:t>To properly answer this question, we need to take a closer look at the word covenant.</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5eea12a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5eea12a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does it really mean?</a:t>
            </a:r>
            <a:endParaRPr>
              <a:solidFill>
                <a:schemeClr val="dk1"/>
              </a:solidFill>
            </a:endParaRPr>
          </a:p>
          <a:p>
            <a:pPr indent="0" lvl="0" marL="0" rtl="0" algn="l">
              <a:spcBef>
                <a:spcPts val="0"/>
              </a:spcBef>
              <a:spcAft>
                <a:spcPts val="0"/>
              </a:spcAft>
              <a:buNone/>
            </a:pPr>
            <a:r>
              <a:rPr lang="en">
                <a:solidFill>
                  <a:schemeClr val="dk1"/>
                </a:solidFill>
              </a:rPr>
              <a:t>How would we define it?</a:t>
            </a:r>
            <a:endParaRPr>
              <a:solidFill>
                <a:schemeClr val="dk1"/>
              </a:solidFill>
            </a:endParaRPr>
          </a:p>
          <a:p>
            <a:pPr indent="0" lvl="0" marL="0" rtl="0" algn="l">
              <a:spcBef>
                <a:spcPts val="0"/>
              </a:spcBef>
              <a:spcAft>
                <a:spcPts val="0"/>
              </a:spcAft>
              <a:buNone/>
            </a:pPr>
            <a:r>
              <a:rPr lang="en" sz="1050">
                <a:solidFill>
                  <a:srgbClr val="24292E"/>
                </a:solidFill>
                <a:highlight>
                  <a:schemeClr val="lt1"/>
                </a:highlight>
              </a:rPr>
              <a:t>How can we begin to appreciate the significance of how our Bibles are divided if we don't understand the word "testament" itself? And how can we possibly understand where the dividing lines actually need to be if we don't understand the words?</a:t>
            </a:r>
            <a:endParaRPr sz="1050">
              <a:solidFill>
                <a:srgbClr val="24292E"/>
              </a:solidFill>
              <a:highlight>
                <a:schemeClr val="lt1"/>
              </a:highlight>
            </a:endParaRPr>
          </a:p>
          <a:p>
            <a:pPr indent="0" lvl="0" marL="0" rtl="0" algn="l">
              <a:spcBef>
                <a:spcPts val="0"/>
              </a:spcBef>
              <a:spcAft>
                <a:spcPts val="0"/>
              </a:spcAft>
              <a:buClr>
                <a:schemeClr val="dk1"/>
              </a:buClr>
              <a:buSzPts val="1100"/>
              <a:buFont typeface="Arial"/>
              <a:buNone/>
            </a:pPr>
            <a:r>
              <a:t/>
            </a:r>
            <a:endParaRPr sz="1050">
              <a:solidFill>
                <a:srgbClr val="24292E"/>
              </a:solidFill>
              <a:highlight>
                <a:schemeClr val="lt1"/>
              </a:highlight>
            </a:endParaRPr>
          </a:p>
          <a:p>
            <a:pPr indent="0" lvl="0" marL="0" rtl="0" algn="l">
              <a:spcBef>
                <a:spcPts val="0"/>
              </a:spcBef>
              <a:spcAft>
                <a:spcPts val="0"/>
              </a:spcAft>
              <a:buNone/>
            </a:pPr>
            <a:r>
              <a:rPr lang="en"/>
              <a:t>This word can be used to refer to two very different types of arrangements.</a:t>
            </a:r>
            <a:endParaRPr/>
          </a:p>
          <a:p>
            <a:pPr indent="0" lvl="0" marL="0" rtl="0" algn="l">
              <a:spcBef>
                <a:spcPts val="0"/>
              </a:spcBef>
              <a:spcAft>
                <a:spcPts val="0"/>
              </a:spcAft>
              <a:buNone/>
            </a:pPr>
            <a:r>
              <a:rPr lang="en"/>
              <a:t>Consider an example with $100</a:t>
            </a:r>
            <a:endParaRPr/>
          </a:p>
          <a:p>
            <a:pPr indent="-298450" lvl="0" marL="457200" rtl="0" algn="l">
              <a:spcBef>
                <a:spcPts val="0"/>
              </a:spcBef>
              <a:spcAft>
                <a:spcPts val="0"/>
              </a:spcAft>
              <a:buSzPts val="1100"/>
              <a:buChar char="-"/>
            </a:pPr>
            <a:r>
              <a:rPr lang="en"/>
              <a:t>I can promise to give you $100 at the end of the week</a:t>
            </a:r>
            <a:endParaRPr/>
          </a:p>
          <a:p>
            <a:pPr indent="-298450" lvl="0" marL="457200" rtl="0" algn="l">
              <a:spcBef>
                <a:spcPts val="0"/>
              </a:spcBef>
              <a:spcAft>
                <a:spcPts val="0"/>
              </a:spcAft>
              <a:buSzPts val="1100"/>
              <a:buChar char="-"/>
            </a:pPr>
            <a:r>
              <a:rPr lang="en"/>
              <a:t>I can agree to give you $100 at the end of the week if you do something in return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TODO: Tie back to Hebrew word for covenant!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5eea12a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5eea12a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word can be used to refer to two very different types of arrangements.</a:t>
            </a:r>
            <a:endParaRPr/>
          </a:p>
          <a:p>
            <a:pPr indent="0" lvl="0" marL="0" rtl="0" algn="l">
              <a:spcBef>
                <a:spcPts val="0"/>
              </a:spcBef>
              <a:spcAft>
                <a:spcPts val="0"/>
              </a:spcAft>
              <a:buNone/>
            </a:pPr>
            <a:r>
              <a:rPr lang="en"/>
              <a:t>Consider an example with $100</a:t>
            </a:r>
            <a:endParaRPr/>
          </a:p>
          <a:p>
            <a:pPr indent="-298450" lvl="0" marL="457200" rtl="0" algn="l">
              <a:spcBef>
                <a:spcPts val="0"/>
              </a:spcBef>
              <a:spcAft>
                <a:spcPts val="0"/>
              </a:spcAft>
              <a:buSzPts val="1100"/>
              <a:buChar char="-"/>
            </a:pPr>
            <a:r>
              <a:rPr lang="en"/>
              <a:t>I can promise to give you $100 at the end of the week</a:t>
            </a:r>
            <a:endParaRPr/>
          </a:p>
          <a:p>
            <a:pPr indent="-298450" lvl="0" marL="457200" rtl="0" algn="l">
              <a:spcBef>
                <a:spcPts val="0"/>
              </a:spcBef>
              <a:spcAft>
                <a:spcPts val="0"/>
              </a:spcAft>
              <a:buSzPts val="1100"/>
              <a:buChar char="-"/>
            </a:pPr>
            <a:r>
              <a:rPr lang="en"/>
              <a:t>I can agree to give you $100 at the end of the week if you do something in return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562dfab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562dfab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Mark, Luke, John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Zephaniah, Haggai, Zechariah, Malachi</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5a439dc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5a439dc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was going to make Abram great? The LORD was! What is the significance of LORD when it is written that way? It stands for Jehovah in the original.</a:t>
            </a:r>
            <a:endParaRPr/>
          </a:p>
          <a:p>
            <a:pPr indent="0" lvl="0" marL="0" rtl="0" algn="l">
              <a:spcBef>
                <a:spcPts val="0"/>
              </a:spcBef>
              <a:spcAft>
                <a:spcPts val="0"/>
              </a:spcAft>
              <a:buNone/>
            </a:pPr>
            <a:r>
              <a:rPr lang="en" sz="1050">
                <a:solidFill>
                  <a:srgbClr val="24292E"/>
                </a:solidFill>
                <a:highlight>
                  <a:srgbClr val="FFFFFF"/>
                </a:highlight>
              </a:rPr>
              <a:t>The initial promise was made to Abram in Gen 12, but when this is re-affirmed in Gen 15, the Lord uses the word "Covenant" specifically.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being promised? A land and a people. But no mention of the word Kingdom yet.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8da5fae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8da5fae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be43301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be43301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6be43301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6be43301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5eea12a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5eea12a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making the covenant here: the LORD (Jehovah).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 this an unconditional promise?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first time the Hebrew word for Kingdom is applied to the Nation of Israel.</a:t>
            </a:r>
            <a:endParaRPr/>
          </a:p>
          <a:p>
            <a:pPr indent="0" lvl="0" marL="0" rtl="0" algn="l">
              <a:spcBef>
                <a:spcPts val="0"/>
              </a:spcBef>
              <a:spcAft>
                <a:spcPts val="0"/>
              </a:spcAft>
              <a:buNone/>
            </a:pPr>
            <a:r>
              <a:rPr lang="en"/>
              <a:t>The first reference to Kingdom was actually to Nimrod who founded Babylon. Man’s Kingdom vs God’s Kingdom.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6be433018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6be433018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6b1c1b7a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6b1c1b7a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Law was added. The fact that there was a law actually separated the People from Jehovah.</a:t>
            </a:r>
            <a:endParaRPr/>
          </a:p>
          <a:p>
            <a:pPr indent="0" lvl="0" marL="0" rtl="0" algn="l">
              <a:spcBef>
                <a:spcPts val="0"/>
              </a:spcBef>
              <a:spcAft>
                <a:spcPts val="0"/>
              </a:spcAft>
              <a:buNone/>
            </a:pPr>
            <a:r>
              <a:rPr lang="en"/>
              <a:t>How did we see that separation manifested?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6be433018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6be433018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High Priest.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6be433018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6be43301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was the King?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62ba146c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62ba146c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LORD Jehovah is speaking here! He is not just the future King of Israel. He was the present day King in the Old Testament!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other Kings in the Book of Kings were simply serving under the ultimate rule of Jehovah.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dc416cf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dc416cf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Mark, Luke, John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Zephaniah, Haggai, Zechariah, Malachi</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6be433018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6be433018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becomes “Old” here and why?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5a439dc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5a439dc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4292E"/>
                </a:solidFill>
                <a:highlight>
                  <a:srgbClr val="FFFFFF"/>
                </a:highlight>
              </a:rPr>
              <a:t>Thesis: the use of the marriage analogy is very consistent throughout Scripture. For example, Israel is always on the wife or bride side. Jehovah is always on the husband side. We never see these examples reversed. And, "The Mystery" reveals new things about the Husband (and perhaps about the whole picture).</a:t>
            </a:r>
            <a:endParaRPr sz="1050">
              <a:solidFill>
                <a:srgbClr val="24292E"/>
              </a:solidFill>
              <a:highlight>
                <a:srgbClr val="FFFFFF"/>
              </a:highlight>
            </a:endParaRPr>
          </a:p>
          <a:p>
            <a:pPr indent="0" lvl="0" marL="0" rtl="0" algn="l">
              <a:spcBef>
                <a:spcPts val="0"/>
              </a:spcBef>
              <a:spcAft>
                <a:spcPts val="0"/>
              </a:spcAft>
              <a:buNone/>
            </a:pPr>
            <a:r>
              <a:t/>
            </a:r>
            <a:endParaRPr sz="1050">
              <a:solidFill>
                <a:srgbClr val="24292E"/>
              </a:solidFill>
              <a:highlight>
                <a:srgbClr val="FFFFFF"/>
              </a:highlight>
            </a:endParaRPr>
          </a:p>
          <a:p>
            <a:pPr indent="0" lvl="0" marL="0" rtl="0" algn="l">
              <a:spcBef>
                <a:spcPts val="0"/>
              </a:spcBef>
              <a:spcAft>
                <a:spcPts val="0"/>
              </a:spcAft>
              <a:buNone/>
            </a:pPr>
            <a:r>
              <a:rPr lang="en" sz="1050">
                <a:solidFill>
                  <a:srgbClr val="24292E"/>
                </a:solidFill>
                <a:highlight>
                  <a:srgbClr val="FFFFFF"/>
                </a:highlight>
              </a:rPr>
              <a:t>The Old Covenant is likened to a marriage. And, as we will see, so is the New Covenant.</a:t>
            </a:r>
            <a:endParaRPr sz="1050">
              <a:solidFill>
                <a:srgbClr val="24292E"/>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6be433018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6be433018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remove the elements until we are back to the Promises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62ba146c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62ba146c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we’re going to call one of these covenants “Old”, which is it? And what happened to make it Old? Jehovah had a Will with Abraham, but He also established a Contract through Moses.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you identify something as old without something new to compare it to? If I don’t have something that’s new, can I really call something 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happens if the Husband King dies? </a:t>
            </a:r>
            <a:r>
              <a:rPr lang="en"/>
              <a:t>Think about how much effort is put into the line of succession in a monarchy! It is vitally important for the kingdom to survive!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62ba146c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62ba146c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perspectives to the title above Jesus on the cross:</a:t>
            </a:r>
            <a:endParaRPr/>
          </a:p>
          <a:p>
            <a:pPr indent="-298450" lvl="0" marL="457200" rtl="0" algn="l">
              <a:spcBef>
                <a:spcPts val="0"/>
              </a:spcBef>
              <a:spcAft>
                <a:spcPts val="0"/>
              </a:spcAft>
              <a:buSzPts val="1100"/>
              <a:buChar char="-"/>
            </a:pPr>
            <a:r>
              <a:rPr lang="en"/>
              <a:t>This is the coming King</a:t>
            </a:r>
            <a:endParaRPr/>
          </a:p>
          <a:p>
            <a:pPr indent="-298450" lvl="0" marL="457200" rtl="0" algn="l">
              <a:spcBef>
                <a:spcPts val="0"/>
              </a:spcBef>
              <a:spcAft>
                <a:spcPts val="0"/>
              </a:spcAft>
              <a:buSzPts val="1100"/>
              <a:buChar char="-"/>
            </a:pPr>
            <a:r>
              <a:rPr lang="en"/>
              <a:t>This is a title given in mockery</a:t>
            </a:r>
            <a:endParaRPr/>
          </a:p>
          <a:p>
            <a:pPr indent="-298450" lvl="0" marL="457200" rtl="0" algn="l">
              <a:spcBef>
                <a:spcPts val="0"/>
              </a:spcBef>
              <a:spcAft>
                <a:spcPts val="0"/>
              </a:spcAft>
              <a:buSzPts val="1100"/>
              <a:buChar char="-"/>
            </a:pPr>
            <a:r>
              <a:rPr lang="en"/>
              <a:t>This is the present day 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Realize that as Jesus was welcomed into Jerusalem, he had the entourage of a King (but it looked different).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important things happened at the death of Christ:</a:t>
            </a:r>
            <a:endParaRPr/>
          </a:p>
          <a:p>
            <a:pPr indent="-298450" lvl="0" marL="457200" rtl="0" algn="l">
              <a:spcBef>
                <a:spcPts val="0"/>
              </a:spcBef>
              <a:spcAft>
                <a:spcPts val="0"/>
              </a:spcAft>
              <a:buSzPts val="1100"/>
              <a:buChar char="-"/>
            </a:pPr>
            <a:r>
              <a:rPr lang="en"/>
              <a:t>Something was completed</a:t>
            </a:r>
            <a:endParaRPr/>
          </a:p>
          <a:p>
            <a:pPr indent="-298450" lvl="0" marL="457200" rtl="0" algn="l">
              <a:spcBef>
                <a:spcPts val="0"/>
              </a:spcBef>
              <a:spcAft>
                <a:spcPts val="0"/>
              </a:spcAft>
              <a:buSzPts val="1100"/>
              <a:buChar char="-"/>
            </a:pPr>
            <a:r>
              <a:rPr lang="en"/>
              <a:t>Something was started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of these things are fulfillments!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6be433018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6be433018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put Jesus in place of the king. Also realize that Jesus was born under the law like any other Israelite.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Jesus of the New Testament is Jehovah of the Old Testament (A study of itself)</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62ba146c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62ba146c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 passage together and ask: Who is the Husband? What is the Law? Who is the Wife?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Shift the focus from the wife (or the believer who was under the law) to the Husband that died.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dc416cf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dc416cf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remove the elements until we are back to the Promises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8dc416cf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8dc416cf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remove the elements until we are back to the Promises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8dc416cf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8dc416cf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story where everyone dies and its great. Why? Because Jehovah is raised from the dead and that means so is the believer.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558836a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558836a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at the word for “Rightly Dividing”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6be433018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6be433018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law was removed. When Jehovah the redeemer died, the law was fulfilled.</a:t>
            </a:r>
            <a:endParaRPr/>
          </a:p>
          <a:p>
            <a:pPr indent="0" lvl="0" marL="0" rtl="0" algn="l">
              <a:spcBef>
                <a:spcPts val="0"/>
              </a:spcBef>
              <a:spcAft>
                <a:spcPts val="0"/>
              </a:spcAft>
              <a:buNone/>
            </a:pPr>
            <a:r>
              <a:rPr lang="en"/>
              <a:t>Legally, it was no longer binding.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8dc416cf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8dc416cf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law was removed. When Jehovah the redeemer died, the law was fulfilled.</a:t>
            </a:r>
            <a:endParaRPr/>
          </a:p>
          <a:p>
            <a:pPr indent="0" lvl="0" marL="0" rtl="0" algn="l">
              <a:spcBef>
                <a:spcPts val="0"/>
              </a:spcBef>
              <a:spcAft>
                <a:spcPts val="0"/>
              </a:spcAft>
              <a:buNone/>
            </a:pPr>
            <a:r>
              <a:rPr lang="en"/>
              <a:t>Legally, it was no longer binding.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62ba146c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62ba146c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death of Christ is what actually enabled the Will and Testament of Jehovah to be executed!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8dc416cfd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8dc416cfd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law was removed. When Jehovah the redeemer died, the law was fulfilled.</a:t>
            </a:r>
            <a:endParaRPr/>
          </a:p>
          <a:p>
            <a:pPr indent="0" lvl="0" marL="0" rtl="0" algn="l">
              <a:spcBef>
                <a:spcPts val="0"/>
              </a:spcBef>
              <a:spcAft>
                <a:spcPts val="0"/>
              </a:spcAft>
              <a:buNone/>
            </a:pPr>
            <a:r>
              <a:rPr lang="en"/>
              <a:t>Legally, it was no longer binding.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62ba146c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62ba146c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first? The “Old Testament”</a:t>
            </a:r>
            <a:endParaRPr/>
          </a:p>
          <a:p>
            <a:pPr indent="0" lvl="0" marL="0" rtl="0" algn="l">
              <a:spcBef>
                <a:spcPts val="0"/>
              </a:spcBef>
              <a:spcAft>
                <a:spcPts val="0"/>
              </a:spcAft>
              <a:buNone/>
            </a:pPr>
            <a:r>
              <a:rPr lang="en"/>
              <a:t>What is the second? The “New Testament”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very will of God fulfilled by Christ was completing and finishing the Old so that He could start the New.</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56b1c1b7a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56b1c1b7a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8dc416cf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58dc416cf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last four books of the Old Testament? We looked at how our Bibles are divided, but there is another perspective on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Gospels are really an extension of the Old Testament. They are the completion of it. The last four books of the Old are actually the First four books of the new!</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8dc416cf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8dc416cf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Testament means covenant</a:t>
            </a:r>
            <a:endParaRPr/>
          </a:p>
          <a:p>
            <a:pPr indent="0" lvl="0" marL="0" rtl="0" algn="l">
              <a:spcBef>
                <a:spcPts val="0"/>
              </a:spcBef>
              <a:spcAft>
                <a:spcPts val="0"/>
              </a:spcAft>
              <a:buNone/>
            </a:pPr>
            <a:r>
              <a:rPr lang="en"/>
              <a:t>Covenant is about kingdom</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62ba146c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62ba146c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after the disciples had spent 40 days with the risen Lord getting instructed about the Kingdom</a:t>
            </a:r>
            <a:endParaRPr/>
          </a:p>
          <a:p>
            <a:pPr indent="-298450" lvl="0" marL="457200" rtl="0" algn="l">
              <a:spcBef>
                <a:spcPts val="0"/>
              </a:spcBef>
              <a:spcAft>
                <a:spcPts val="0"/>
              </a:spcAft>
              <a:buSzPts val="1100"/>
              <a:buChar char="-"/>
            </a:pPr>
            <a:r>
              <a:rPr lang="en"/>
              <a:t>We know from Luke 24, that Christ taught them beginning with Moses and then carrying on through the prophets</a:t>
            </a:r>
            <a:endParaRPr/>
          </a:p>
          <a:p>
            <a:pPr indent="-298450" lvl="0" marL="457200" rtl="0" algn="l">
              <a:spcBef>
                <a:spcPts val="0"/>
              </a:spcBef>
              <a:spcAft>
                <a:spcPts val="0"/>
              </a:spcAft>
              <a:buSzPts val="1100"/>
              <a:buChar char="-"/>
            </a:pPr>
            <a:r>
              <a:rPr lang="en"/>
              <a:t>Moses is key to understanding the New Testament, including the book of Revelation</a:t>
            </a:r>
            <a:endParaRPr/>
          </a:p>
          <a:p>
            <a:pPr indent="-298450" lvl="0" marL="457200" rtl="0" algn="l">
              <a:spcBef>
                <a:spcPts val="0"/>
              </a:spcBef>
              <a:spcAft>
                <a:spcPts val="0"/>
              </a:spcAft>
              <a:buSzPts val="1100"/>
              <a:buChar char="-"/>
            </a:pPr>
            <a:r>
              <a:rPr lang="en"/>
              <a:t>The New Testament or Covenant is vitally linked with The Kingdom</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568da5fae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568da5fae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word for covenant is the same word as “testament”</a:t>
            </a:r>
            <a:endParaRPr/>
          </a:p>
          <a:p>
            <a:pPr indent="-298450" lvl="0" marL="457200" rtl="0" algn="l">
              <a:spcBef>
                <a:spcPts val="0"/>
              </a:spcBef>
              <a:spcAft>
                <a:spcPts val="0"/>
              </a:spcAft>
              <a:buSzPts val="1100"/>
              <a:buChar char="-"/>
            </a:pPr>
            <a:r>
              <a:rPr lang="en"/>
              <a:t>Jesus is starting something here with the New Covenant that only sees complete fulfillment in the Kingdom</a:t>
            </a:r>
            <a:endParaRPr/>
          </a:p>
          <a:p>
            <a:pPr indent="-298450" lvl="0" marL="457200" rtl="0" algn="l">
              <a:spcBef>
                <a:spcPts val="0"/>
              </a:spcBef>
              <a:spcAft>
                <a:spcPts val="0"/>
              </a:spcAft>
              <a:buSzPts val="1100"/>
              <a:buChar char="-"/>
            </a:pPr>
            <a:r>
              <a:rPr lang="en"/>
              <a:t>What did the disciples mean by “restore”?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558836ad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558836ad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add reference here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568da5fae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568da5fae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24292E"/>
              </a:buClr>
              <a:buSzPts val="1050"/>
              <a:buChar char="-"/>
            </a:pPr>
            <a:r>
              <a:rPr lang="en" sz="1050">
                <a:solidFill>
                  <a:srgbClr val="24292E"/>
                </a:solidFill>
              </a:rPr>
              <a:t>When the King dies, the King’s will goes into effect.</a:t>
            </a:r>
            <a:endParaRPr sz="1050">
              <a:solidFill>
                <a:srgbClr val="24292E"/>
              </a:solidFill>
            </a:endParaRPr>
          </a:p>
          <a:p>
            <a:pPr indent="-295275" lvl="0" marL="457200" rtl="0" algn="l">
              <a:lnSpc>
                <a:spcPct val="115000"/>
              </a:lnSpc>
              <a:spcBef>
                <a:spcPts val="0"/>
              </a:spcBef>
              <a:spcAft>
                <a:spcPts val="0"/>
              </a:spcAft>
              <a:buClr>
                <a:srgbClr val="24292E"/>
              </a:buClr>
              <a:buSzPts val="1050"/>
              <a:buChar char="-"/>
            </a:pPr>
            <a:r>
              <a:rPr lang="en" sz="1050">
                <a:solidFill>
                  <a:srgbClr val="24292E"/>
                </a:solidFill>
              </a:rPr>
              <a:t>The Law isn't written in stone but is written in the heart of the people</a:t>
            </a:r>
            <a:endParaRPr sz="1050">
              <a:solidFill>
                <a:srgbClr val="24292E"/>
              </a:solidFill>
            </a:endParaRPr>
          </a:p>
          <a:p>
            <a:pPr indent="-295275" lvl="0" marL="457200" rtl="0" algn="l">
              <a:lnSpc>
                <a:spcPct val="115000"/>
              </a:lnSpc>
              <a:spcBef>
                <a:spcPts val="0"/>
              </a:spcBef>
              <a:spcAft>
                <a:spcPts val="0"/>
              </a:spcAft>
              <a:buClr>
                <a:srgbClr val="24292E"/>
              </a:buClr>
              <a:buSzPts val="1050"/>
              <a:buChar char="-"/>
            </a:pPr>
            <a:r>
              <a:rPr lang="en" sz="1050">
                <a:solidFill>
                  <a:srgbClr val="24292E"/>
                </a:solidFill>
                <a:highlight>
                  <a:srgbClr val="FFFFFF"/>
                </a:highlight>
              </a:rPr>
              <a:t>The "Kingdom" is a package deal that includes all of this. The New Covenant is about this Kingdom. And it is about the journey to this Kingdom.</a:t>
            </a:r>
            <a:endParaRPr sz="1050">
              <a:solidFill>
                <a:srgbClr val="24292E"/>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568da5fae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568da5fae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Storyline with three major arcs.</a:t>
            </a:r>
            <a:endParaRPr/>
          </a:p>
          <a:p>
            <a:pPr indent="0" lvl="0" marL="0" rtl="0" algn="l">
              <a:spcBef>
                <a:spcPts val="0"/>
              </a:spcBef>
              <a:spcAft>
                <a:spcPts val="0"/>
              </a:spcAft>
              <a:buNone/>
            </a:pPr>
            <a:r>
              <a:rPr lang="en"/>
              <a:t>We will see that this pattern plays out in both the Old Testament and the New Testament.</a:t>
            </a:r>
            <a:endParaRPr/>
          </a:p>
          <a:p>
            <a:pPr indent="0" lvl="0" marL="0" rtl="0" algn="l">
              <a:spcBef>
                <a:spcPts val="0"/>
              </a:spcBef>
              <a:spcAft>
                <a:spcPts val="0"/>
              </a:spcAft>
              <a:buNone/>
            </a:pPr>
            <a:r>
              <a:rPr lang="en"/>
              <a:t>Guided tour</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568da5fae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568da5fae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start with the birth of a baby.</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568da5fa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68da5fa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of course may other links we could pull out, but these three will illustrate the strong correspondence between Exodus and The Gospels.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568da5fae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68da5fae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go back right to the start of Christ’s public ministry, He opens with the scripture reading in Isaiah where he is “Proclaiming” the acceptable year of the Lord. Preaching is a theme you see through the Gospels that even extends into Acts.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24292E"/>
                </a:solidFill>
                <a:highlight>
                  <a:srgbClr val="FFFFFF"/>
                </a:highlight>
              </a:rPr>
              <a:t>In Exodus, it is Moses that is first taught from Jehovah on the mountain and then brings it down to the people. In Matthew 5-7, Jesus went up into a mountain to teach His disciples. And after this we get the famous “Sermon on the Mount”. This sermon is to the New Covenant what the teaching of the Law was to the Old Covenant.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568da5fae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568da5fae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24292E"/>
              </a:buClr>
              <a:buSzPts val="1050"/>
              <a:buChar char="●"/>
            </a:pPr>
            <a:r>
              <a:rPr lang="en" sz="1050">
                <a:solidFill>
                  <a:srgbClr val="24292E"/>
                </a:solidFill>
              </a:rPr>
              <a:t>Moses makes altar after teaching</a:t>
            </a:r>
            <a:endParaRPr sz="1050">
              <a:solidFill>
                <a:srgbClr val="24292E"/>
              </a:solidFill>
            </a:endParaRPr>
          </a:p>
          <a:p>
            <a:pPr indent="-295275" lvl="0" marL="457200" rtl="0" algn="l">
              <a:lnSpc>
                <a:spcPct val="115000"/>
              </a:lnSpc>
              <a:spcBef>
                <a:spcPts val="0"/>
              </a:spcBef>
              <a:spcAft>
                <a:spcPts val="0"/>
              </a:spcAft>
              <a:buClr>
                <a:srgbClr val="24292E"/>
              </a:buClr>
              <a:buSzPts val="1050"/>
              <a:buChar char="●"/>
            </a:pPr>
            <a:r>
              <a:rPr lang="en" sz="1050">
                <a:solidFill>
                  <a:srgbClr val="24292E"/>
                </a:solidFill>
              </a:rPr>
              <a:t>Blood is shed</a:t>
            </a:r>
            <a:endParaRPr sz="1050">
              <a:solidFill>
                <a:srgbClr val="24292E"/>
              </a:solidFill>
            </a:endParaRPr>
          </a:p>
          <a:p>
            <a:pPr indent="-295275" lvl="0" marL="457200" rtl="0" algn="l">
              <a:lnSpc>
                <a:spcPct val="115000"/>
              </a:lnSpc>
              <a:spcBef>
                <a:spcPts val="0"/>
              </a:spcBef>
              <a:spcAft>
                <a:spcPts val="0"/>
              </a:spcAft>
              <a:buClr>
                <a:srgbClr val="24292E"/>
              </a:buClr>
              <a:buSzPts val="1050"/>
              <a:buChar char="●"/>
            </a:pPr>
            <a:r>
              <a:rPr lang="en" sz="1050">
                <a:solidFill>
                  <a:srgbClr val="24292E"/>
                </a:solidFill>
              </a:rPr>
              <a:t>Negative fulfillment at the cross</a:t>
            </a:r>
            <a:endParaRPr sz="1050">
              <a:solidFill>
                <a:srgbClr val="24292E"/>
              </a:solidFill>
            </a:endParaRPr>
          </a:p>
          <a:p>
            <a:pPr indent="0" lvl="0" marL="0" rtl="0" algn="l">
              <a:lnSpc>
                <a:spcPct val="115000"/>
              </a:lnSpc>
              <a:spcBef>
                <a:spcPts val="1200"/>
              </a:spcBef>
              <a:spcAft>
                <a:spcPts val="0"/>
              </a:spcAft>
              <a:buNone/>
            </a:pPr>
            <a:r>
              <a:rPr lang="en" sz="1050">
                <a:solidFill>
                  <a:srgbClr val="24292E"/>
                </a:solidFill>
              </a:rPr>
              <a:t>[Mat 27:24-25 KJV] 24 When Pilate saw that he could prevail nothing, but [that] rather a tumult was made, he took water, and washed [his] hands before the multitude, saying, I am innocent of the blood of this just person: see ye [to it]. 25 Then answered all the people, and said, His blood [be] on us, and on our children.</a:t>
            </a:r>
            <a:endParaRPr sz="1050">
              <a:solidFill>
                <a:srgbClr val="24292E"/>
              </a:solidFill>
            </a:endParaRPr>
          </a:p>
          <a:p>
            <a:pPr indent="0" lvl="0" marL="0" rtl="0" algn="l">
              <a:lnSpc>
                <a:spcPct val="115000"/>
              </a:lnSpc>
              <a:spcBef>
                <a:spcPts val="1200"/>
              </a:spcBef>
              <a:spcAft>
                <a:spcPts val="0"/>
              </a:spcAft>
              <a:buNone/>
            </a:pPr>
            <a:r>
              <a:rPr lang="en" sz="1050">
                <a:solidFill>
                  <a:srgbClr val="24292E"/>
                </a:solidFill>
              </a:rPr>
              <a:t>In one case, the people acknowledge and agree to the covenant. In the other, they are blind and cannot see what they are doing. In fact, Christ prayed for those that were crucifying Him because He knew they didn't really know what they were doing.</a:t>
            </a:r>
            <a:endParaRPr sz="1050">
              <a:solidFill>
                <a:srgbClr val="24292E"/>
              </a:solidFill>
            </a:endParaRPr>
          </a:p>
          <a:p>
            <a:pPr indent="0" lvl="0" marL="0" rtl="0" algn="l">
              <a:lnSpc>
                <a:spcPct val="115000"/>
              </a:lnSpc>
              <a:spcBef>
                <a:spcPts val="0"/>
              </a:spcBef>
              <a:spcAft>
                <a:spcPts val="0"/>
              </a:spcAft>
              <a:buNone/>
            </a:pPr>
            <a:r>
              <a:t/>
            </a:r>
            <a:endParaRPr sz="1050">
              <a:solidFill>
                <a:srgbClr val="24292E"/>
              </a:solidFill>
            </a:endParaRPr>
          </a:p>
          <a:p>
            <a:pPr indent="0" lvl="0" marL="0" rtl="0" algn="l">
              <a:lnSpc>
                <a:spcPct val="115000"/>
              </a:lnSpc>
              <a:spcBef>
                <a:spcPts val="0"/>
              </a:spcBef>
              <a:spcAft>
                <a:spcPts val="0"/>
              </a:spcAft>
              <a:buNone/>
            </a:pPr>
            <a:r>
              <a:rPr lang="en" sz="1050">
                <a:solidFill>
                  <a:srgbClr val="24292E"/>
                </a:solidFill>
              </a:rPr>
              <a:t>Christ ascended to His father right after he was seen in the garden.</a:t>
            </a:r>
            <a:endParaRPr sz="1050">
              <a:solidFill>
                <a:srgbClr val="24292E"/>
              </a:solidFill>
            </a:endParaRPr>
          </a:p>
          <a:p>
            <a:pPr indent="0" lvl="0" marL="0" rtl="0" algn="l">
              <a:lnSpc>
                <a:spcPct val="115000"/>
              </a:lnSpc>
              <a:spcBef>
                <a:spcPts val="1200"/>
              </a:spcBef>
              <a:spcAft>
                <a:spcPts val="0"/>
              </a:spcAft>
              <a:buNone/>
            </a:pPr>
            <a:r>
              <a:rPr lang="en" sz="1050">
                <a:solidFill>
                  <a:srgbClr val="24292E"/>
                </a:solidFill>
              </a:rPr>
              <a:t>[Jhn 20:17 NKJV] 17 Jesus said to her, "Do not cling to Me, for I have not yet ascended to My Father; but go to My brethren and say to them, 'I am ascending to My Father and your Father, and [to] My God and your God.' "</a:t>
            </a:r>
            <a:endParaRPr sz="1050">
              <a:solidFill>
                <a:srgbClr val="24292E"/>
              </a:solidFill>
            </a:endParaRPr>
          </a:p>
          <a:p>
            <a:pPr indent="0" lvl="0" marL="0" rtl="0" algn="l">
              <a:lnSpc>
                <a:spcPct val="115000"/>
              </a:lnSpc>
              <a:spcBef>
                <a:spcPts val="1200"/>
              </a:spcBef>
              <a:spcAft>
                <a:spcPts val="0"/>
              </a:spcAft>
              <a:buNone/>
            </a:pPr>
            <a:r>
              <a:rPr lang="en" sz="1050">
                <a:solidFill>
                  <a:srgbClr val="24292E"/>
                </a:solidFill>
              </a:rPr>
              <a:t>This is significant in His work as High Priest of the New Covenant!</a:t>
            </a:r>
            <a:endParaRPr sz="1050">
              <a:solidFill>
                <a:srgbClr val="24292E"/>
              </a:solidFill>
            </a:endParaRPr>
          </a:p>
          <a:p>
            <a:pPr indent="0" lvl="0" marL="0" rtl="0" algn="l">
              <a:lnSpc>
                <a:spcPct val="115000"/>
              </a:lnSpc>
              <a:spcBef>
                <a:spcPts val="0"/>
              </a:spcBef>
              <a:spcAft>
                <a:spcPts val="0"/>
              </a:spcAft>
              <a:buNone/>
            </a:pPr>
            <a:r>
              <a:t/>
            </a:r>
            <a:endParaRPr sz="1050">
              <a:solidFill>
                <a:srgbClr val="24292E"/>
              </a:solidFill>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568da5fae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568da5fae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58dc416cf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58dc416cf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Judgement isn’t all bad. Faithful blessed. Evil and idolatry is punished.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Judgement isn’t always bad.</a:t>
            </a:r>
            <a:endParaRPr/>
          </a:p>
          <a:p>
            <a:pPr indent="0" lvl="0" marL="0" rtl="0" algn="l">
              <a:spcBef>
                <a:spcPts val="0"/>
              </a:spcBef>
              <a:spcAft>
                <a:spcPts val="0"/>
              </a:spcAft>
              <a:buNone/>
            </a:pPr>
            <a:r>
              <a:rPr lang="en"/>
              <a:t>Judgement is God searching the hearts of Israel.</a:t>
            </a:r>
            <a:endParaRPr/>
          </a:p>
          <a:p>
            <a:pPr indent="0" lvl="0" marL="0" rtl="0" algn="l">
              <a:spcBef>
                <a:spcPts val="0"/>
              </a:spcBef>
              <a:spcAft>
                <a:spcPts val="0"/>
              </a:spcAft>
              <a:buNone/>
            </a:pPr>
            <a:r>
              <a:rPr lang="en"/>
              <a:t>It includes both the identification and blessing of those that were faithful as well as the punishment of the idolatrous.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568da5fae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568da5fae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fact that something is written makes a much stronger witness.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568da5fae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568da5fae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24292E"/>
                </a:solidFill>
              </a:rPr>
              <a:t>Discuss the camp as the Letter comes down.</a:t>
            </a:r>
            <a:endParaRPr sz="1050">
              <a:solidFill>
                <a:srgbClr val="24292E"/>
              </a:solidFill>
            </a:endParaRPr>
          </a:p>
          <a:p>
            <a:pPr indent="0" lvl="0" marL="0" rtl="0" algn="l">
              <a:lnSpc>
                <a:spcPct val="115000"/>
              </a:lnSpc>
              <a:spcBef>
                <a:spcPts val="1200"/>
              </a:spcBef>
              <a:spcAft>
                <a:spcPts val="0"/>
              </a:spcAft>
              <a:buNone/>
            </a:pPr>
            <a:r>
              <a:rPr lang="en" sz="1050">
                <a:solidFill>
                  <a:srgbClr val="24292E"/>
                </a:solidFill>
              </a:rPr>
              <a:t>Discuss Penticost as the Spirit comes down.</a:t>
            </a:r>
            <a:endParaRPr sz="1050">
              <a:solidFill>
                <a:srgbClr val="24292E"/>
              </a:solidFill>
            </a:endParaRPr>
          </a:p>
          <a:p>
            <a:pPr indent="0" lvl="0" marL="0" rtl="0" algn="l">
              <a:lnSpc>
                <a:spcPct val="115000"/>
              </a:lnSpc>
              <a:spcBef>
                <a:spcPts val="1200"/>
              </a:spcBef>
              <a:spcAft>
                <a:spcPts val="0"/>
              </a:spcAft>
              <a:buNone/>
            </a:pPr>
            <a:r>
              <a:rPr lang="en" sz="1050">
                <a:solidFill>
                  <a:srgbClr val="24292E"/>
                </a:solidFill>
              </a:rPr>
              <a:t>Compare Moses smashing the tablets to the Word of Jehovah killing the 3000.</a:t>
            </a:r>
            <a:endParaRPr sz="1050">
              <a:solidFill>
                <a:srgbClr val="24292E"/>
              </a:solidFill>
            </a:endParaRPr>
          </a:p>
          <a:p>
            <a:pPr indent="0" lvl="0" marL="0" rtl="0" algn="l">
              <a:lnSpc>
                <a:spcPct val="115000"/>
              </a:lnSpc>
              <a:spcBef>
                <a:spcPts val="1200"/>
              </a:spcBef>
              <a:spcAft>
                <a:spcPts val="0"/>
              </a:spcAft>
              <a:buNone/>
            </a:pPr>
            <a:r>
              <a:rPr lang="en" sz="1050">
                <a:solidFill>
                  <a:srgbClr val="24292E"/>
                </a:solidFill>
              </a:rPr>
              <a:t>So the writing of God is a definite parallel. Other sign gifts go along with this. Paul specifically speaks of this writing in the heart as evidence:</a:t>
            </a:r>
            <a:endParaRPr sz="1050">
              <a:solidFill>
                <a:srgbClr val="24292E"/>
              </a:solidFill>
            </a:endParaRPr>
          </a:p>
          <a:p>
            <a:pPr indent="0" lvl="0" marL="0" rtl="0" algn="l">
              <a:lnSpc>
                <a:spcPct val="115000"/>
              </a:lnSpc>
              <a:spcBef>
                <a:spcPts val="1200"/>
              </a:spcBef>
              <a:spcAft>
                <a:spcPts val="0"/>
              </a:spcAft>
              <a:buNone/>
            </a:pPr>
            <a:r>
              <a:rPr lang="en" sz="1050">
                <a:solidFill>
                  <a:srgbClr val="24292E"/>
                </a:solidFill>
              </a:rPr>
              <a:t>[2Co 3:2-3 KJV] 2 Ye are our epistle written in our hearts, known and read of all men: 3 [Forasmuch as ye are] manifestly declared to be the epistle of Christ ministered by us, written not with ink, but with the Spirit of the living God; not in tables of stone, but in fleshy tables of the heart.</a:t>
            </a:r>
            <a:endParaRPr sz="1050">
              <a:solidFill>
                <a:srgbClr val="24292E"/>
              </a:solidFill>
            </a:endParaRPr>
          </a:p>
          <a:p>
            <a:pPr indent="0" lvl="0" marL="0" rtl="0" algn="l">
              <a:lnSpc>
                <a:spcPct val="115000"/>
              </a:lnSpc>
              <a:spcBef>
                <a:spcPts val="0"/>
              </a:spcBef>
              <a:spcAft>
                <a:spcPts val="0"/>
              </a:spcAft>
              <a:buNone/>
            </a:pPr>
            <a:r>
              <a:t/>
            </a:r>
            <a:endParaRPr sz="1050">
              <a:solidFill>
                <a:srgbClr val="24292E"/>
              </a:solidFill>
            </a:endParaRPr>
          </a:p>
          <a:p>
            <a:pPr indent="0" lvl="0" marL="0" rtl="0" algn="l">
              <a:lnSpc>
                <a:spcPct val="115000"/>
              </a:lnSpc>
              <a:spcBef>
                <a:spcPts val="0"/>
              </a:spcBef>
              <a:spcAft>
                <a:spcPts val="0"/>
              </a:spcAft>
              <a:buNone/>
            </a:pPr>
            <a:r>
              <a:rPr lang="en" sz="1050">
                <a:solidFill>
                  <a:srgbClr val="24292E"/>
                </a:solidFill>
              </a:rPr>
              <a:t>“The Letter kils, but the spirit gives life”</a:t>
            </a:r>
            <a:endParaRPr sz="1050">
              <a:solidFill>
                <a:srgbClr val="24292E"/>
              </a:solidFill>
            </a:endParaRPr>
          </a:p>
          <a:p>
            <a:pPr indent="0" lvl="0" marL="0" rtl="0" algn="l">
              <a:spcBef>
                <a:spcPts val="0"/>
              </a:spcBef>
              <a:spcAft>
                <a:spcPts val="0"/>
              </a:spcAft>
              <a:buNone/>
            </a:pPr>
            <a:r>
              <a:t/>
            </a:r>
            <a:endParaRPr sz="1050">
              <a:solidFill>
                <a:srgbClr val="24292E"/>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558836ad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558836ad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both cases, there is a strong sense of direction rather than division.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568da5fae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568da5fae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4292E"/>
                </a:solidFill>
                <a:highlight>
                  <a:srgbClr val="FFFFFF"/>
                </a:highlight>
              </a:rPr>
              <a:t>Theory: God was selecting and preparing the "Faithful Levites" of the New Covenant during Acts.</a:t>
            </a:r>
            <a:endParaRPr sz="1050">
              <a:solidFill>
                <a:srgbClr val="24292E"/>
              </a:solidFill>
              <a:highlight>
                <a:srgbClr val="FFFFFF"/>
              </a:highlight>
            </a:endParaRPr>
          </a:p>
          <a:p>
            <a:pPr indent="0" lvl="0" marL="0" rtl="0" algn="l">
              <a:spcBef>
                <a:spcPts val="0"/>
              </a:spcBef>
              <a:spcAft>
                <a:spcPts val="0"/>
              </a:spcAft>
              <a:buNone/>
            </a:pPr>
            <a:r>
              <a:t/>
            </a:r>
            <a:endParaRPr sz="1050">
              <a:solidFill>
                <a:srgbClr val="24292E"/>
              </a:solidFill>
              <a:highlight>
                <a:srgbClr val="FFFFFF"/>
              </a:highlight>
            </a:endParaRPr>
          </a:p>
          <a:p>
            <a:pPr indent="0" lvl="0" marL="0" rtl="0" algn="l">
              <a:spcBef>
                <a:spcPts val="0"/>
              </a:spcBef>
              <a:spcAft>
                <a:spcPts val="0"/>
              </a:spcAft>
              <a:buNone/>
            </a:pPr>
            <a:r>
              <a:rPr lang="en" sz="1050">
                <a:solidFill>
                  <a:srgbClr val="24292E"/>
                </a:solidFill>
                <a:highlight>
                  <a:srgbClr val="FFFFFF"/>
                </a:highlight>
              </a:rPr>
              <a:t>-Levites were “special” outside of the nation going forward</a:t>
            </a:r>
            <a:endParaRPr sz="1050">
              <a:solidFill>
                <a:srgbClr val="24292E"/>
              </a:solidFill>
              <a:highlight>
                <a:srgbClr val="FFFFFF"/>
              </a:highlight>
            </a:endParaRPr>
          </a:p>
          <a:p>
            <a:pPr indent="0" lvl="0" marL="0" rtl="0" algn="l">
              <a:spcBef>
                <a:spcPts val="0"/>
              </a:spcBef>
              <a:spcAft>
                <a:spcPts val="0"/>
              </a:spcAft>
              <a:buNone/>
            </a:pPr>
            <a:r>
              <a:rPr lang="en" sz="1050">
                <a:solidFill>
                  <a:srgbClr val="24292E"/>
                </a:solidFill>
                <a:highlight>
                  <a:srgbClr val="FFFFFF"/>
                </a:highlight>
              </a:rPr>
              <a:t>- Cities of Refuge were Levite cities</a:t>
            </a:r>
            <a:endParaRPr sz="1050">
              <a:solidFill>
                <a:srgbClr val="24292E"/>
              </a:solidFill>
              <a:highlight>
                <a:srgbClr val="FFFFFF"/>
              </a:highlight>
            </a:endParaRPr>
          </a:p>
          <a:p>
            <a:pPr indent="0" lvl="0" marL="0" rtl="0" algn="l">
              <a:spcBef>
                <a:spcPts val="0"/>
              </a:spcBef>
              <a:spcAft>
                <a:spcPts val="0"/>
              </a:spcAft>
              <a:buNone/>
            </a:pPr>
            <a:r>
              <a:rPr lang="en" sz="1050">
                <a:solidFill>
                  <a:srgbClr val="24292E"/>
                </a:solidFill>
                <a:highlight>
                  <a:srgbClr val="FFFFFF"/>
                </a:highlight>
              </a:rPr>
              <a:t>- God searching the hearts and blessing the faithful</a:t>
            </a:r>
            <a:endParaRPr sz="1050">
              <a:solidFill>
                <a:srgbClr val="24292E"/>
              </a:solidFill>
              <a:highlight>
                <a:srgbClr val="FFFFFF"/>
              </a:highlight>
            </a:endParaRPr>
          </a:p>
          <a:p>
            <a:pPr indent="0" lvl="0" marL="0" rtl="0" algn="l">
              <a:spcBef>
                <a:spcPts val="0"/>
              </a:spcBef>
              <a:spcAft>
                <a:spcPts val="0"/>
              </a:spcAft>
              <a:buNone/>
            </a:pPr>
            <a:r>
              <a:t/>
            </a:r>
            <a:endParaRPr sz="1050">
              <a:solidFill>
                <a:srgbClr val="24292E"/>
              </a:solidFill>
              <a:highlight>
                <a:srgbClr val="FFFFFF"/>
              </a:highlight>
            </a:endParaRPr>
          </a:p>
          <a:p>
            <a:pPr indent="0" lvl="0" marL="0" rtl="0" algn="l">
              <a:spcBef>
                <a:spcPts val="0"/>
              </a:spcBef>
              <a:spcAft>
                <a:spcPts val="0"/>
              </a:spcAft>
              <a:buNone/>
            </a:pPr>
            <a:r>
              <a:t/>
            </a:r>
            <a:endParaRPr sz="1050">
              <a:solidFill>
                <a:srgbClr val="24292E"/>
              </a:solidFill>
              <a:highlight>
                <a:srgbClr val="FFFFFF"/>
              </a:highlight>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8dc416c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8dc416c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were cities established.</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568da5fae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568da5fae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4292E"/>
                </a:solidFill>
                <a:highlight>
                  <a:srgbClr val="FFFFFF"/>
                </a:highlight>
              </a:rPr>
              <a:t>The root of the rejection was idolatry.</a:t>
            </a:r>
            <a:endParaRPr sz="1050">
              <a:solidFill>
                <a:srgbClr val="24292E"/>
              </a:solidFill>
              <a:highlight>
                <a:srgbClr val="FFFFFF"/>
              </a:highlight>
            </a:endParaRPr>
          </a:p>
          <a:p>
            <a:pPr indent="0" lvl="0" marL="0" rtl="0" algn="l">
              <a:spcBef>
                <a:spcPts val="0"/>
              </a:spcBef>
              <a:spcAft>
                <a:spcPts val="0"/>
              </a:spcAft>
              <a:buNone/>
            </a:pPr>
            <a:r>
              <a:rPr lang="en" sz="1050">
                <a:solidFill>
                  <a:srgbClr val="24292E"/>
                </a:solidFill>
                <a:highlight>
                  <a:srgbClr val="FFFFFF"/>
                </a:highlight>
              </a:rPr>
              <a:t>The rejection of Moses was also a rejection of Jehovah.</a:t>
            </a:r>
            <a:endParaRPr sz="1050">
              <a:solidFill>
                <a:srgbClr val="24292E"/>
              </a:solidFill>
              <a:highlight>
                <a:srgbClr val="FFFFFF"/>
              </a:highlight>
            </a:endParaRPr>
          </a:p>
          <a:p>
            <a:pPr indent="0" lvl="0" marL="0" rtl="0" algn="l">
              <a:spcBef>
                <a:spcPts val="0"/>
              </a:spcBef>
              <a:spcAft>
                <a:spcPts val="0"/>
              </a:spcAft>
              <a:buNone/>
            </a:pPr>
            <a:r>
              <a:rPr lang="en" sz="1050">
                <a:solidFill>
                  <a:srgbClr val="24292E"/>
                </a:solidFill>
                <a:highlight>
                  <a:srgbClr val="FFFFFF"/>
                </a:highlight>
              </a:rPr>
              <a:t>But how much of what went on here was also actually ignorance? God knows.</a:t>
            </a:r>
            <a:endParaRPr sz="1050">
              <a:solidFill>
                <a:srgbClr val="24292E"/>
              </a:solidFill>
              <a:highlight>
                <a:srgbClr val="FFFFFF"/>
              </a:highlight>
            </a:endParaRPr>
          </a:p>
          <a:p>
            <a:pPr indent="0" lvl="0" marL="0" rtl="0" algn="l">
              <a:spcBef>
                <a:spcPts val="0"/>
              </a:spcBef>
              <a:spcAft>
                <a:spcPts val="0"/>
              </a:spcAft>
              <a:buNone/>
            </a:pPr>
            <a:r>
              <a:rPr lang="en" sz="1050">
                <a:solidFill>
                  <a:srgbClr val="24292E"/>
                </a:solidFill>
                <a:highlight>
                  <a:srgbClr val="FFFFFF"/>
                </a:highlight>
              </a:rPr>
              <a:t>What were the circumstances that actual led to Aaron permitting this calf to be built?</a:t>
            </a:r>
            <a:endParaRPr sz="1050">
              <a:solidFill>
                <a:srgbClr val="24292E"/>
              </a:solidFill>
              <a:highlight>
                <a:srgbClr val="FFFFFF"/>
              </a:highlight>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58dc416c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58dc416c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58dc416cf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58dc416cf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Jugement!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568da5fae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568da5fae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56a72e6a7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56a72e6a7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24292E"/>
                </a:solidFill>
              </a:rPr>
              <a:t>I think that it was the second trip up the mountain where the glory was experienced that established the covenant.</a:t>
            </a:r>
            <a:endParaRPr sz="1050">
              <a:solidFill>
                <a:srgbClr val="24292E"/>
              </a:solidFill>
            </a:endParaRPr>
          </a:p>
          <a:p>
            <a:pPr indent="0" lvl="0" marL="0" rtl="0" algn="l">
              <a:lnSpc>
                <a:spcPct val="115000"/>
              </a:lnSpc>
              <a:spcBef>
                <a:spcPts val="1200"/>
              </a:spcBef>
              <a:spcAft>
                <a:spcPts val="1200"/>
              </a:spcAft>
              <a:buNone/>
            </a:pPr>
            <a:r>
              <a:rPr lang="en" sz="1050">
                <a:solidFill>
                  <a:srgbClr val="24292E"/>
                </a:solidFill>
              </a:rPr>
              <a:t>Jehovah’s Promise: Behold, I make a covenant: before all thy people I will do marvels.</a:t>
            </a:r>
            <a:endParaRPr sz="1050">
              <a:solidFill>
                <a:srgbClr val="24292E"/>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56b1c1b7a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56b1c1b7a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4292E"/>
                </a:solidFill>
              </a:rPr>
              <a:t>Discuss the significance of the Woman.</a:t>
            </a:r>
            <a:endParaRPr sz="1050">
              <a:solidFill>
                <a:srgbClr val="24292E"/>
              </a:solidFill>
            </a:endParaRPr>
          </a:p>
          <a:p>
            <a:pPr indent="0" lvl="0" marL="0" rtl="0" algn="l">
              <a:spcBef>
                <a:spcPts val="0"/>
              </a:spcBef>
              <a:spcAft>
                <a:spcPts val="0"/>
              </a:spcAft>
              <a:buNone/>
            </a:pPr>
            <a:r>
              <a:rPr lang="en" sz="1050">
                <a:solidFill>
                  <a:srgbClr val="24292E"/>
                </a:solidFill>
              </a:rPr>
              <a:t>Discuss the dragon and horns that are kings</a:t>
            </a:r>
            <a:endParaRPr sz="1050">
              <a:solidFill>
                <a:srgbClr val="24292E"/>
              </a:solidFill>
            </a:endParaRPr>
          </a:p>
          <a:p>
            <a:pPr indent="0" lvl="0" marL="0" rtl="0" algn="l">
              <a:spcBef>
                <a:spcPts val="0"/>
              </a:spcBef>
              <a:spcAft>
                <a:spcPts val="0"/>
              </a:spcAft>
              <a:buNone/>
            </a:pPr>
            <a:r>
              <a:t/>
            </a:r>
            <a:endParaRPr sz="1050">
              <a:solidFill>
                <a:srgbClr val="24292E"/>
              </a:solidFill>
            </a:endParaRPr>
          </a:p>
          <a:p>
            <a:pPr indent="0" lvl="0" marL="0" rtl="0" algn="l">
              <a:spcBef>
                <a:spcPts val="0"/>
              </a:spcBef>
              <a:spcAft>
                <a:spcPts val="0"/>
              </a:spcAft>
              <a:buNone/>
            </a:pPr>
            <a:r>
              <a:rPr lang="en" sz="1050">
                <a:solidFill>
                  <a:srgbClr val="24292E"/>
                </a:solidFill>
              </a:rPr>
              <a:t>The Song of Moses, finally completed and replaced with Song of the Lamb.</a:t>
            </a:r>
            <a:endParaRPr sz="1050">
              <a:solidFill>
                <a:srgbClr val="24292E"/>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58b93cff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58b93cff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4292E"/>
                </a:solidFill>
                <a:highlight>
                  <a:srgbClr val="FFFFFF"/>
                </a:highlight>
              </a:rPr>
              <a:t>Babylon was a source of power for the kings that were fighting Israel.</a:t>
            </a:r>
            <a:endParaRPr sz="1050">
              <a:solidFill>
                <a:srgbClr val="24292E"/>
              </a:solidFill>
              <a:highlight>
                <a:srgbClr val="FFFFFF"/>
              </a:highlight>
            </a:endParaRPr>
          </a:p>
          <a:p>
            <a:pPr indent="0" lvl="0" marL="0" rtl="0" algn="l">
              <a:spcBef>
                <a:spcPts val="0"/>
              </a:spcBef>
              <a:spcAft>
                <a:spcPts val="0"/>
              </a:spcAft>
              <a:buNone/>
            </a:pPr>
            <a:r>
              <a:t/>
            </a:r>
            <a:endParaRPr sz="1050">
              <a:solidFill>
                <a:srgbClr val="24292E"/>
              </a:solidFill>
              <a:highlight>
                <a:srgbClr val="FFFFFF"/>
              </a:highlight>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58dc416c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58dc416c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4292E"/>
                </a:solidFill>
                <a:highlight>
                  <a:schemeClr val="lt1"/>
                </a:highlight>
              </a:rPr>
              <a:t>It’s so easy to think judgement is bad.</a:t>
            </a:r>
            <a:endParaRPr sz="1050">
              <a:solidFill>
                <a:srgbClr val="24292E"/>
              </a:solidFill>
              <a:highlight>
                <a:schemeClr val="lt1"/>
              </a:highlight>
            </a:endParaRPr>
          </a:p>
          <a:p>
            <a:pPr indent="0" lvl="0" marL="0" rtl="0" algn="l">
              <a:spcBef>
                <a:spcPts val="0"/>
              </a:spcBef>
              <a:spcAft>
                <a:spcPts val="0"/>
              </a:spcAft>
              <a:buNone/>
            </a:pPr>
            <a:r>
              <a:rPr lang="en" sz="1050">
                <a:solidFill>
                  <a:srgbClr val="24292E"/>
                </a:solidFill>
                <a:highlight>
                  <a:schemeClr val="lt1"/>
                </a:highlight>
              </a:rPr>
              <a:t>When God does this Judgement, the earth will rejoice because it is being set free!</a:t>
            </a:r>
            <a:endParaRPr sz="1050">
              <a:solidFill>
                <a:srgbClr val="24292E"/>
              </a:solidFill>
              <a:highlight>
                <a:schemeClr val="lt1"/>
              </a:highlight>
            </a:endParaRPr>
          </a:p>
          <a:p>
            <a:pPr indent="0" lvl="0" marL="0" rtl="0" algn="l">
              <a:spcBef>
                <a:spcPts val="0"/>
              </a:spcBef>
              <a:spcAft>
                <a:spcPts val="0"/>
              </a:spcAft>
              <a:buNone/>
            </a:pPr>
            <a:r>
              <a:rPr lang="en" sz="1050">
                <a:solidFill>
                  <a:srgbClr val="24292E"/>
                </a:solidFill>
                <a:highlight>
                  <a:schemeClr val="lt1"/>
                </a:highlight>
              </a:rPr>
              <a:t>Selectoin of faithful.</a:t>
            </a:r>
            <a:endParaRPr/>
          </a:p>
          <a:p>
            <a:pPr indent="0" lvl="0" marL="0" rtl="0" algn="l">
              <a:spcBef>
                <a:spcPts val="0"/>
              </a:spcBef>
              <a:spcAft>
                <a:spcPts val="0"/>
              </a:spcAft>
              <a:buNone/>
            </a:pPr>
            <a:r>
              <a:rPr lang="en"/>
              <a:t>Levites not numbered. The rest of Israel numbered!</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558836ad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558836ad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acknowledge the Lord in all our ways, He directs us!</a:t>
            </a:r>
            <a:endParaRPr/>
          </a:p>
          <a:p>
            <a:pPr indent="0" lvl="0" marL="0" rtl="0" algn="l">
              <a:spcBef>
                <a:spcPts val="0"/>
              </a:spcBef>
              <a:spcAft>
                <a:spcPts val="0"/>
              </a:spcAft>
              <a:buNone/>
            </a:pPr>
            <a:r>
              <a:rPr lang="en"/>
              <a:t>Thesis: Right Division is more about directing the interpretation of Scripture than it is about dividing and categorizing Scripture.</a:t>
            </a:r>
            <a:endParaRPr/>
          </a:p>
          <a:p>
            <a:pPr indent="0" lvl="0" marL="0" rtl="0" algn="l">
              <a:spcBef>
                <a:spcPts val="0"/>
              </a:spcBef>
              <a:spcAft>
                <a:spcPts val="0"/>
              </a:spcAft>
              <a:buNone/>
            </a:pPr>
            <a:r>
              <a:rPr lang="en"/>
              <a:t>The unashamed workman starts with acknowledging Him.</a:t>
            </a:r>
            <a:endParaRPr/>
          </a:p>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56be433018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56be433018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4292E"/>
                </a:solidFill>
                <a:highlight>
                  <a:schemeClr val="lt1"/>
                </a:highlight>
              </a:rPr>
              <a:t>God was completing something during Acts. </a:t>
            </a:r>
            <a:endParaRPr sz="1050">
              <a:solidFill>
                <a:srgbClr val="24292E"/>
              </a:solidFill>
              <a:highlight>
                <a:schemeClr val="lt1"/>
              </a:highlight>
            </a:endParaRPr>
          </a:p>
          <a:p>
            <a:pPr indent="0" lvl="0" marL="0" rtl="0" algn="l">
              <a:spcBef>
                <a:spcPts val="0"/>
              </a:spcBef>
              <a:spcAft>
                <a:spcPts val="0"/>
              </a:spcAft>
              <a:buNone/>
            </a:pPr>
            <a:r>
              <a:rPr lang="en" sz="1050">
                <a:solidFill>
                  <a:srgbClr val="24292E"/>
                </a:solidFill>
                <a:highlight>
                  <a:schemeClr val="lt1"/>
                </a:highlight>
              </a:rPr>
              <a:t>God is going to start something in Revelation.</a:t>
            </a:r>
            <a:endParaRPr sz="1050">
              <a:solidFill>
                <a:srgbClr val="24292E"/>
              </a:solidFill>
              <a:highlight>
                <a:schemeClr val="lt1"/>
              </a:highlight>
            </a:endParaRPr>
          </a:p>
          <a:p>
            <a:pPr indent="0" lvl="0" marL="0" rtl="0" algn="l">
              <a:spcBef>
                <a:spcPts val="0"/>
              </a:spcBef>
              <a:spcAft>
                <a:spcPts val="0"/>
              </a:spcAft>
              <a:buNone/>
            </a:pPr>
            <a:r>
              <a:rPr lang="en"/>
              <a:t>What’s happening now?</a:t>
            </a:r>
            <a:endParaRPr/>
          </a:p>
          <a:p>
            <a:pPr indent="0" lvl="0" marL="0" rtl="0" algn="l">
              <a:spcBef>
                <a:spcPts val="0"/>
              </a:spcBef>
              <a:spcAft>
                <a:spcPts val="0"/>
              </a:spcAft>
              <a:buNone/>
            </a:pPr>
            <a:r>
              <a:rPr lang="en"/>
              <a:t>If you have to ask yourself whether God is judging He isn’t.</a:t>
            </a:r>
            <a:endParaRPr/>
          </a:p>
          <a:p>
            <a:pPr indent="0" lvl="0" marL="0" rtl="0" algn="l">
              <a:spcBef>
                <a:spcPts val="0"/>
              </a:spcBef>
              <a:spcAft>
                <a:spcPts val="0"/>
              </a:spcAft>
              <a:buNone/>
            </a:pPr>
            <a:r>
              <a:rPr lang="en"/>
              <a:t>Think about Israel in the wilderness. </a:t>
            </a:r>
            <a:endParaRPr/>
          </a:p>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56be433018_1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56be433018_1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what’s going on in the mountain anyway?</a:t>
            </a:r>
            <a:endParaRPr/>
          </a:p>
          <a:p>
            <a:pPr indent="0" lvl="0" marL="0" rtl="0" algn="l">
              <a:spcBef>
                <a:spcPts val="0"/>
              </a:spcBef>
              <a:spcAft>
                <a:spcPts val="0"/>
              </a:spcAft>
              <a:buNone/>
            </a:pPr>
            <a:r>
              <a:rPr lang="en"/>
              <a:t>Let’s read about this!</a:t>
            </a:r>
            <a:endParaRPr/>
          </a:p>
          <a:p>
            <a:pPr indent="0" lvl="0" marL="0" rtl="0" algn="l">
              <a:spcBef>
                <a:spcPts val="0"/>
              </a:spcBef>
              <a:spcAft>
                <a:spcPts val="0"/>
              </a:spcAft>
              <a:buNone/>
            </a:pPr>
            <a:r>
              <a:rPr lang="en"/>
              <a:t>Nothing in this story line to match the second ascent of Moses!</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56b1c1b7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56b1c1b7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what is in paranthesis here just an explanation of the first statement, or is it like of like adding another dimension to the ascent of Christ?</a:t>
            </a:r>
            <a:endParaRPr/>
          </a:p>
          <a:p>
            <a:pPr indent="0" lvl="0" marL="0" rtl="0" algn="l">
              <a:spcBef>
                <a:spcPts val="0"/>
              </a:spcBef>
              <a:spcAft>
                <a:spcPts val="0"/>
              </a:spcAft>
              <a:buNone/>
            </a:pPr>
            <a:r>
              <a:rPr lang="en"/>
              <a:t>Could we even see this as a second ascent?</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56a72e6a7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56a72e6a7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these two separate events. Or is it simply the same event, but at two different levels?</a:t>
            </a:r>
            <a:endParaRPr/>
          </a:p>
          <a:p>
            <a:pPr indent="0" lvl="0" marL="0" rtl="0" algn="l">
              <a:spcBef>
                <a:spcPts val="0"/>
              </a:spcBef>
              <a:spcAft>
                <a:spcPts val="0"/>
              </a:spcAft>
              <a:buNone/>
            </a:pPr>
            <a:r>
              <a:rPr lang="en"/>
              <a:t>It’s possible that the same event in the NT can fulfill multiple shadows in the OT. Think about the death of Christ. Many sacrifices vs one sacrifice.</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g58dc416cf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58dc416cf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these two separate events. Or is it simply the same event, but at two different levels?</a:t>
            </a:r>
            <a:endParaRPr/>
          </a:p>
          <a:p>
            <a:pPr indent="0" lvl="0" marL="0" rtl="0" algn="l">
              <a:spcBef>
                <a:spcPts val="0"/>
              </a:spcBef>
              <a:spcAft>
                <a:spcPts val="0"/>
              </a:spcAft>
              <a:buNone/>
            </a:pPr>
            <a:r>
              <a:rPr lang="en"/>
              <a:t>It’s possible that the same event in the NT can fulfill multiple shadows in the OT. Think about the death of Christ. Many sacrifices vs one sacrifice.</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58b93cffc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58b93cffc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Father and Son: This is at another level!</a:t>
            </a:r>
            <a:endParaRPr/>
          </a:p>
          <a:p>
            <a:pPr indent="0" lvl="0" marL="0" rtl="0" algn="l">
              <a:spcBef>
                <a:spcPts val="0"/>
              </a:spcBef>
              <a:spcAft>
                <a:spcPts val="0"/>
              </a:spcAft>
              <a:buNone/>
            </a:pPr>
            <a:r>
              <a:rPr lang="en"/>
              <a:t>Give the analogy of what this would be like if it happened in Exodus.</a:t>
            </a:r>
            <a:endParaRPr/>
          </a:p>
          <a:p>
            <a:pPr indent="0" lvl="0" marL="0" rtl="0" algn="l">
              <a:spcBef>
                <a:spcPts val="0"/>
              </a:spcBef>
              <a:spcAft>
                <a:spcPts val="0"/>
              </a:spcAft>
              <a:buNone/>
            </a:pPr>
            <a:r>
              <a:rPr lang="en"/>
              <a:t>Am I saying the Mystery is revealed in the OT? No! Moses was covered. But in Christ, Paul is praying the eyes of our understanding are enlightened!</a:t>
            </a:r>
            <a:endParaRPr/>
          </a:p>
          <a:p>
            <a:pPr indent="0" lvl="0" marL="0" rtl="0" algn="l">
              <a:spcBef>
                <a:spcPts val="0"/>
              </a:spcBef>
              <a:spcAft>
                <a:spcPts val="0"/>
              </a:spcAft>
              <a:buNone/>
            </a:pPr>
            <a:r>
              <a:rPr lang="en"/>
              <a:t>Consider these the greatest mountain-top “Grace” moments in the OT and the NT.</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56b1c1b7a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56b1c1b7a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56b1c1b7a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56b1c1b7a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g58dc416cf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58dc416cf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some of the things that can distract us:</a:t>
            </a:r>
            <a:endParaRPr/>
          </a:p>
          <a:p>
            <a:pPr indent="-298450" lvl="0" marL="457200" rtl="0" algn="l">
              <a:spcBef>
                <a:spcPts val="0"/>
              </a:spcBef>
              <a:spcAft>
                <a:spcPts val="0"/>
              </a:spcAft>
              <a:buSzPts val="1100"/>
              <a:buChar char="-"/>
            </a:pPr>
            <a:r>
              <a:rPr lang="en"/>
              <a:t>The Judgments that were completed during Acts</a:t>
            </a:r>
            <a:endParaRPr/>
          </a:p>
          <a:p>
            <a:pPr indent="-298450" lvl="0" marL="457200" rtl="0" algn="l">
              <a:spcBef>
                <a:spcPts val="0"/>
              </a:spcBef>
              <a:spcAft>
                <a:spcPts val="0"/>
              </a:spcAft>
              <a:buSzPts val="1100"/>
              <a:buChar char="-"/>
            </a:pPr>
            <a:r>
              <a:rPr lang="en"/>
              <a:t>The Judgements that are still coming in Revelation</a:t>
            </a:r>
            <a:endParaRPr/>
          </a:p>
          <a:p>
            <a:pPr indent="-298450" lvl="0" marL="457200" rtl="0" algn="l">
              <a:spcBef>
                <a:spcPts val="0"/>
              </a:spcBef>
              <a:spcAft>
                <a:spcPts val="0"/>
              </a:spcAft>
              <a:buSzPts val="1100"/>
              <a:buChar char="-"/>
            </a:pPr>
            <a:r>
              <a:rPr lang="en"/>
              <a:t>The many things on the Earth that can distract and become idols</a:t>
            </a:r>
            <a:endParaRPr/>
          </a:p>
          <a:p>
            <a:pPr indent="0" lvl="0" marL="0" rtl="0" algn="l">
              <a:spcBef>
                <a:spcPts val="0"/>
              </a:spcBef>
              <a:spcAft>
                <a:spcPts val="0"/>
              </a:spcAft>
              <a:buNone/>
            </a:pPr>
            <a:r>
              <a:rPr lang="en"/>
              <a:t>We’re living in this moment of glory and grace. Wouldn’t it be sad if we are so distracted with other things that we don’t experience this.</a:t>
            </a:r>
            <a:endParaRPr/>
          </a:p>
          <a:p>
            <a:pPr indent="0" lvl="0" marL="0" rtl="0" algn="l">
              <a:spcBef>
                <a:spcPts val="0"/>
              </a:spcBef>
              <a:spcAft>
                <a:spcPts val="0"/>
              </a:spcAft>
              <a:buNone/>
            </a:pPr>
            <a:r>
              <a:rPr lang="en"/>
              <a:t>We are the witnesses of this for not only the earth but for the heavenly realm.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56a72e6a7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56a72e6a7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see and appreciate this, we glow with the Grace of God other people can’t help but notice.</a:t>
            </a:r>
            <a:endParaRPr/>
          </a:p>
          <a:p>
            <a:pPr indent="0" lvl="0" marL="0" rtl="0" algn="l">
              <a:spcBef>
                <a:spcPts val="0"/>
              </a:spcBef>
              <a:spcAft>
                <a:spcPts val="0"/>
              </a:spcAft>
              <a:buNone/>
            </a:pPr>
            <a:r>
              <a:rPr lang="en"/>
              <a:t>How do we know that we are experiencing this? </a:t>
            </a:r>
            <a:endParaRPr/>
          </a:p>
          <a:p>
            <a:pPr indent="0" lvl="0" marL="0" rtl="0" algn="l">
              <a:spcBef>
                <a:spcPts val="0"/>
              </a:spcBef>
              <a:spcAft>
                <a:spcPts val="0"/>
              </a:spcAft>
              <a:buNone/>
            </a:pPr>
            <a:r>
              <a:rPr lang="en"/>
              <a:t>We Glow with the Glory and Grace of God.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558836ad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558836ad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 assuming Jesus is speaking to the Jewish leadership here</a:t>
            </a:r>
            <a:endParaRPr/>
          </a:p>
          <a:p>
            <a:pPr indent="-298450" lvl="0" marL="457200" rtl="0" algn="l">
              <a:spcBef>
                <a:spcPts val="0"/>
              </a:spcBef>
              <a:spcAft>
                <a:spcPts val="0"/>
              </a:spcAft>
              <a:buSzPts val="1100"/>
              <a:buChar char="-"/>
            </a:pPr>
            <a:r>
              <a:rPr lang="en"/>
              <a:t>These are men that spent much of their lives devoted to study of the Scriptures</a:t>
            </a:r>
            <a:endParaRPr/>
          </a:p>
          <a:p>
            <a:pPr indent="-298450" lvl="0" marL="457200" rtl="0" algn="l">
              <a:spcBef>
                <a:spcPts val="0"/>
              </a:spcBef>
              <a:spcAft>
                <a:spcPts val="0"/>
              </a:spcAft>
              <a:buSzPts val="1100"/>
              <a:buChar char="-"/>
            </a:pPr>
            <a:r>
              <a:rPr lang="en"/>
              <a:t>But they didn’t acknowledge Him!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558836ad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558836ad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050">
                <a:solidFill>
                  <a:srgbClr val="24292E"/>
                </a:solidFill>
                <a:highlight>
                  <a:srgbClr val="FFFFFF"/>
                </a:highlight>
              </a:rPr>
              <a:t>The job of Moses was to direct to Christ.</a:t>
            </a:r>
            <a:endParaRPr sz="1050">
              <a:solidFill>
                <a:srgbClr val="24292E"/>
              </a:solidFill>
              <a:highlight>
                <a:srgbClr val="FFFFFF"/>
              </a:highlight>
            </a:endParaRPr>
          </a:p>
          <a:p>
            <a:pPr indent="-295275" lvl="0" marL="457200" rtl="0" algn="l">
              <a:spcBef>
                <a:spcPts val="0"/>
              </a:spcBef>
              <a:spcAft>
                <a:spcPts val="0"/>
              </a:spcAft>
              <a:buClr>
                <a:srgbClr val="24292E"/>
              </a:buClr>
              <a:buSzPts val="1050"/>
              <a:buChar char="-"/>
            </a:pPr>
            <a:r>
              <a:rPr lang="en" sz="1050">
                <a:solidFill>
                  <a:srgbClr val="24292E"/>
                </a:solidFill>
                <a:highlight>
                  <a:srgbClr val="FFFFFF"/>
                </a:highlight>
              </a:rPr>
              <a:t>Moses in the Old Testament is like a picture that was supposed to point to Christ in the New Testament. The point of Moses ultimately was to direct to Christ.</a:t>
            </a:r>
            <a:endParaRPr sz="1050">
              <a:solidFill>
                <a:srgbClr val="24292E"/>
              </a:solidFill>
              <a:highlight>
                <a:srgbClr val="FFFFFF"/>
              </a:highlight>
            </a:endParaRPr>
          </a:p>
          <a:p>
            <a:pPr indent="-295275" lvl="0" marL="457200" rtl="0" algn="l">
              <a:spcBef>
                <a:spcPts val="0"/>
              </a:spcBef>
              <a:spcAft>
                <a:spcPts val="0"/>
              </a:spcAft>
              <a:buClr>
                <a:srgbClr val="24292E"/>
              </a:buClr>
              <a:buSzPts val="1050"/>
              <a:buChar char="-"/>
            </a:pPr>
            <a:r>
              <a:rPr lang="en" sz="1050">
                <a:solidFill>
                  <a:srgbClr val="24292E"/>
                </a:solidFill>
                <a:highlight>
                  <a:schemeClr val="lt1"/>
                </a:highlight>
              </a:rPr>
              <a:t>I believe Moses is critical to arriving at a correct understanding of advanced books like Revelation as well as becoming more solid in our understanding of where that sits today.</a:t>
            </a:r>
            <a:endParaRPr sz="1050">
              <a:solidFill>
                <a:srgbClr val="24292E"/>
              </a:solidFill>
              <a:highlight>
                <a:srgbClr val="FFFFFF"/>
              </a:highlight>
            </a:endParaRPr>
          </a:p>
          <a:p>
            <a:pPr indent="0" lvl="0" marL="0" rtl="0" algn="l">
              <a:spcBef>
                <a:spcPts val="0"/>
              </a:spcBef>
              <a:spcAft>
                <a:spcPts val="0"/>
              </a:spcAft>
              <a:buNone/>
            </a:pPr>
            <a:r>
              <a:t/>
            </a:r>
            <a:endParaRPr sz="1050">
              <a:solidFill>
                <a:srgbClr val="24292E"/>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800"/>
              <a:buNone/>
              <a:defRPr sz="18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sz="1800"/>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sz="1800"/>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sz="1800"/>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sz="1800"/>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Testaments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Right Division, Moses, and Christ</a:t>
            </a:r>
            <a:endParaRPr sz="1800"/>
          </a:p>
        </p:txBody>
      </p:sp>
      <p:sp>
        <p:nvSpPr>
          <p:cNvPr id="66" name="Google Shape;66;p13"/>
          <p:cNvSpPr txBox="1"/>
          <p:nvPr/>
        </p:nvSpPr>
        <p:spPr>
          <a:xfrm>
            <a:off x="7311600" y="3622825"/>
            <a:ext cx="1520700" cy="11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4800">
                <a:solidFill>
                  <a:srgbClr val="FFFFFF"/>
                </a:solidFill>
                <a:latin typeface="Roboto"/>
                <a:ea typeface="Roboto"/>
                <a:cs typeface="Roboto"/>
                <a:sym typeface="Roboto"/>
              </a:rPr>
              <a:t>BFM</a:t>
            </a:r>
            <a:endParaRPr sz="4800">
              <a:solidFill>
                <a:srgbClr val="FFFFFF"/>
              </a:solidFill>
              <a:latin typeface="Roboto"/>
              <a:ea typeface="Roboto"/>
              <a:cs typeface="Roboto"/>
              <a:sym typeface="Roboto"/>
            </a:endParaRPr>
          </a:p>
          <a:p>
            <a:pPr indent="0" lvl="0" marL="0" rtl="0" algn="r">
              <a:spcBef>
                <a:spcPts val="0"/>
              </a:spcBef>
              <a:spcAft>
                <a:spcPts val="0"/>
              </a:spcAft>
              <a:buNone/>
            </a:pPr>
            <a:r>
              <a:rPr lang="en" sz="2400">
                <a:solidFill>
                  <a:srgbClr val="FFFFFF"/>
                </a:solidFill>
                <a:latin typeface="Roboto"/>
                <a:ea typeface="Roboto"/>
                <a:cs typeface="Roboto"/>
                <a:sym typeface="Roboto"/>
              </a:rPr>
              <a:t>Canada</a:t>
            </a:r>
            <a:endParaRPr sz="24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Division</a:t>
            </a:r>
            <a:endParaRPr/>
          </a:p>
        </p:txBody>
      </p:sp>
      <p:sp>
        <p:nvSpPr>
          <p:cNvPr id="120" name="Google Shape;120;p22"/>
          <p:cNvSpPr txBox="1"/>
          <p:nvPr/>
        </p:nvSpPr>
        <p:spPr>
          <a:xfrm>
            <a:off x="0" y="2678075"/>
            <a:ext cx="45720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Moses</a:t>
            </a:r>
            <a:endParaRPr sz="3600">
              <a:latin typeface="Roboto"/>
              <a:ea typeface="Roboto"/>
              <a:cs typeface="Roboto"/>
              <a:sym typeface="Roboto"/>
            </a:endParaRPr>
          </a:p>
        </p:txBody>
      </p:sp>
      <p:sp>
        <p:nvSpPr>
          <p:cNvPr id="121" name="Google Shape;121;p22"/>
          <p:cNvSpPr txBox="1"/>
          <p:nvPr/>
        </p:nvSpPr>
        <p:spPr>
          <a:xfrm>
            <a:off x="4572000" y="2678075"/>
            <a:ext cx="45720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Christ</a:t>
            </a:r>
            <a:endParaRPr sz="3600">
              <a:latin typeface="Roboto"/>
              <a:ea typeface="Roboto"/>
              <a:cs typeface="Roboto"/>
              <a:sym typeface="Roboto"/>
            </a:endParaRPr>
          </a:p>
        </p:txBody>
      </p:sp>
      <p:cxnSp>
        <p:nvCxnSpPr>
          <p:cNvPr id="122" name="Google Shape;122;p22"/>
          <p:cNvCxnSpPr/>
          <p:nvPr/>
        </p:nvCxnSpPr>
        <p:spPr>
          <a:xfrm>
            <a:off x="4572000" y="1677750"/>
            <a:ext cx="0" cy="30009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Direction</a:t>
            </a:r>
            <a:endParaRPr/>
          </a:p>
        </p:txBody>
      </p:sp>
      <p:sp>
        <p:nvSpPr>
          <p:cNvPr id="128" name="Google Shape;128;p23"/>
          <p:cNvSpPr txBox="1"/>
          <p:nvPr/>
        </p:nvSpPr>
        <p:spPr>
          <a:xfrm>
            <a:off x="0" y="2678075"/>
            <a:ext cx="45720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Moses</a:t>
            </a:r>
            <a:endParaRPr sz="3600">
              <a:latin typeface="Roboto"/>
              <a:ea typeface="Roboto"/>
              <a:cs typeface="Roboto"/>
              <a:sym typeface="Roboto"/>
            </a:endParaRPr>
          </a:p>
        </p:txBody>
      </p:sp>
      <p:sp>
        <p:nvSpPr>
          <p:cNvPr id="129" name="Google Shape;129;p23"/>
          <p:cNvSpPr txBox="1"/>
          <p:nvPr/>
        </p:nvSpPr>
        <p:spPr>
          <a:xfrm>
            <a:off x="4572000" y="2678075"/>
            <a:ext cx="45720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Christ</a:t>
            </a:r>
            <a:endParaRPr sz="3600">
              <a:latin typeface="Roboto"/>
              <a:ea typeface="Roboto"/>
              <a:cs typeface="Roboto"/>
              <a:sym typeface="Roboto"/>
            </a:endParaRPr>
          </a:p>
        </p:txBody>
      </p:sp>
      <p:cxnSp>
        <p:nvCxnSpPr>
          <p:cNvPr id="130" name="Google Shape;130;p23"/>
          <p:cNvCxnSpPr/>
          <p:nvPr/>
        </p:nvCxnSpPr>
        <p:spPr>
          <a:xfrm>
            <a:off x="3111300" y="2938025"/>
            <a:ext cx="3056100" cy="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2Ti 2:15</a:t>
            </a:r>
            <a:endParaRPr/>
          </a:p>
        </p:txBody>
      </p:sp>
      <p:sp>
        <p:nvSpPr>
          <p:cNvPr id="136" name="Google Shape;136;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 diligent to present yourself approved to God, a </a:t>
            </a:r>
            <a:r>
              <a:rPr i="1" lang="en"/>
              <a:t>worker</a:t>
            </a:r>
            <a:r>
              <a:rPr lang="en"/>
              <a:t> who does not need to be ashamed, </a:t>
            </a:r>
            <a:r>
              <a:rPr i="1" lang="en"/>
              <a:t>rightly directing </a:t>
            </a:r>
            <a:r>
              <a:rPr lang="en"/>
              <a:t>the word of truth.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were the Testaments Divided?</a:t>
            </a:r>
            <a:endParaRPr/>
          </a:p>
        </p:txBody>
      </p:sp>
      <p:sp>
        <p:nvSpPr>
          <p:cNvPr id="142" name="Google Shape;142;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reference to “Old Testament” referring to the Hebrew Scriptures by Melito of Sardis around late second century (Eusebius, Ecclesiastical History, 4.26.14)</a:t>
            </a:r>
            <a:endParaRPr/>
          </a:p>
          <a:p>
            <a:pPr indent="0" lvl="0" marL="0" rtl="0" algn="l">
              <a:spcBef>
                <a:spcPts val="1600"/>
              </a:spcBef>
              <a:spcAft>
                <a:spcPts val="0"/>
              </a:spcAft>
              <a:buNone/>
            </a:pPr>
            <a:r>
              <a:rPr lang="en"/>
              <a:t>Early translations into English followed this convention (such as Wycliffe and Tyndale)</a:t>
            </a:r>
            <a:endParaRPr/>
          </a:p>
          <a:p>
            <a:pPr indent="0" lvl="0" marL="0" rtl="0" algn="l">
              <a:spcBef>
                <a:spcPts val="1600"/>
              </a:spcBef>
              <a:spcAft>
                <a:spcPts val="1600"/>
              </a:spcAft>
              <a:buNone/>
            </a:pPr>
            <a:r>
              <a:rPr lang="en"/>
              <a:t>The Geneva and King James Bibles carried on the tradition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this division make sense?</a:t>
            </a:r>
            <a:endParaRPr/>
          </a:p>
        </p:txBody>
      </p:sp>
      <p:sp>
        <p:nvSpPr>
          <p:cNvPr id="148" name="Google Shape;148;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By the Language they were originally written in?</a:t>
            </a:r>
            <a:endParaRPr/>
          </a:p>
          <a:p>
            <a:pPr indent="-342900" lvl="0" marL="457200" rtl="0" algn="l">
              <a:spcBef>
                <a:spcPts val="0"/>
              </a:spcBef>
              <a:spcAft>
                <a:spcPts val="0"/>
              </a:spcAft>
              <a:buSzPts val="1800"/>
              <a:buChar char="●"/>
            </a:pPr>
            <a:r>
              <a:rPr lang="en"/>
              <a:t>By the Time in which they were written?</a:t>
            </a:r>
            <a:endParaRPr/>
          </a:p>
          <a:p>
            <a:pPr indent="-342900" lvl="0" marL="457200" rtl="0" algn="l">
              <a:spcBef>
                <a:spcPts val="0"/>
              </a:spcBef>
              <a:spcAft>
                <a:spcPts val="0"/>
              </a:spcAft>
              <a:buSzPts val="1800"/>
              <a:buChar char="●"/>
            </a:pPr>
            <a:r>
              <a:rPr lang="en"/>
              <a:t>By the Content within each of them?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Language</a:t>
            </a:r>
            <a:endParaRPr/>
          </a:p>
        </p:txBody>
      </p:sp>
      <p:sp>
        <p:nvSpPr>
          <p:cNvPr id="154" name="Google Shape;154;p2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Old Testament was written in Hebrew (mostly)</a:t>
            </a:r>
            <a:endParaRPr/>
          </a:p>
          <a:p>
            <a:pPr indent="-342900" lvl="0" marL="457200" rtl="0" algn="l">
              <a:spcBef>
                <a:spcPts val="0"/>
              </a:spcBef>
              <a:spcAft>
                <a:spcPts val="0"/>
              </a:spcAft>
              <a:buSzPts val="1800"/>
              <a:buChar char="-"/>
            </a:pPr>
            <a:r>
              <a:rPr lang="en"/>
              <a:t>The New Testament was written in Greek</a:t>
            </a:r>
            <a:endParaRPr/>
          </a:p>
          <a:p>
            <a:pPr indent="-342900" lvl="0" marL="457200" rtl="0" algn="l">
              <a:spcBef>
                <a:spcPts val="0"/>
              </a:spcBef>
              <a:spcAft>
                <a:spcPts val="1600"/>
              </a:spcAft>
              <a:buSzPts val="1800"/>
              <a:buChar char="-"/>
            </a:pPr>
            <a:r>
              <a:rPr lang="en"/>
              <a:t>But, t</a:t>
            </a:r>
            <a:r>
              <a:rPr lang="en"/>
              <a:t>he Old Testament was translated into Greek (The Septuagint) before the New Testament was written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Time</a:t>
            </a:r>
            <a:endParaRPr/>
          </a:p>
        </p:txBody>
      </p:sp>
      <p:sp>
        <p:nvSpPr>
          <p:cNvPr id="160" name="Google Shape;160;p2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gap of about 400 years between Malachi and John the Baptist</a:t>
            </a:r>
            <a:endParaRPr/>
          </a:p>
          <a:p>
            <a:pPr indent="-342900" lvl="0" marL="457200" rtl="0" algn="l">
              <a:spcBef>
                <a:spcPts val="0"/>
              </a:spcBef>
              <a:spcAft>
                <a:spcPts val="0"/>
              </a:spcAft>
              <a:buSzPts val="1800"/>
              <a:buChar char="-"/>
            </a:pPr>
            <a:r>
              <a:rPr lang="en"/>
              <a:t>This Intertestamental Period is known as the “Silent Period” </a:t>
            </a:r>
            <a:endParaRPr/>
          </a:p>
          <a:p>
            <a:pPr indent="-342900" lvl="0" marL="457200" rtl="0" algn="l">
              <a:spcBef>
                <a:spcPts val="0"/>
              </a:spcBef>
              <a:spcAft>
                <a:spcPts val="0"/>
              </a:spcAft>
              <a:buSzPts val="1800"/>
              <a:buChar char="-"/>
            </a:pPr>
            <a:r>
              <a:rPr lang="en"/>
              <a:t>But: what really changed during this period?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Content</a:t>
            </a:r>
            <a:endParaRPr/>
          </a:p>
        </p:txBody>
      </p:sp>
      <p:sp>
        <p:nvSpPr>
          <p:cNvPr id="166" name="Google Shape;166;p2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Greek word </a:t>
            </a:r>
            <a:r>
              <a:rPr lang="en"/>
              <a:t>diathēkē </a:t>
            </a:r>
            <a:r>
              <a:rPr lang="en"/>
              <a:t>translated as </a:t>
            </a:r>
            <a:r>
              <a:rPr i="1" lang="en"/>
              <a:t>testamentum</a:t>
            </a:r>
            <a:r>
              <a:rPr lang="en"/>
              <a:t> by Latin Vulgate (5th Century)</a:t>
            </a:r>
            <a:endParaRPr/>
          </a:p>
          <a:p>
            <a:pPr indent="-342900" lvl="0" marL="457200" rtl="0" algn="l">
              <a:spcBef>
                <a:spcPts val="0"/>
              </a:spcBef>
              <a:spcAft>
                <a:spcPts val="0"/>
              </a:spcAft>
              <a:buSzPts val="1800"/>
              <a:buChar char="-"/>
            </a:pPr>
            <a:r>
              <a:rPr lang="en"/>
              <a:t>Today: </a:t>
            </a:r>
            <a:r>
              <a:rPr lang="en"/>
              <a:t>diathēkē is translated as </a:t>
            </a:r>
            <a:r>
              <a:rPr i="1" lang="en"/>
              <a:t>testament</a:t>
            </a:r>
            <a:r>
              <a:rPr lang="en"/>
              <a:t> and </a:t>
            </a:r>
            <a:r>
              <a:rPr i="1" lang="en"/>
              <a:t>covenant</a:t>
            </a:r>
            <a:r>
              <a:rPr lang="en"/>
              <a:t> in English Bibles</a:t>
            </a:r>
            <a:endParaRPr/>
          </a:p>
          <a:p>
            <a:pPr indent="-342900" lvl="0" marL="457200" rtl="0" algn="l">
              <a:spcBef>
                <a:spcPts val="0"/>
              </a:spcBef>
              <a:spcAft>
                <a:spcPts val="0"/>
              </a:spcAft>
              <a:buSzPts val="1800"/>
              <a:buChar char="-"/>
            </a:pPr>
            <a:r>
              <a:rPr lang="en"/>
              <a:t>Just what is a “testament” anyhow?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Testament or Covenant?</a:t>
            </a:r>
            <a:endParaRPr/>
          </a:p>
        </p:txBody>
      </p:sp>
      <p:sp>
        <p:nvSpPr>
          <p:cNvPr id="172" name="Google Shape;172;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 disposition, arrangement, of any sort, which one wishes to be valid (German Verordnung, Willensverfϋgung): Galatians 3:15, where under the name of a man's disposition is meant specifically a testament … especially the last disposal which one makes of his earthly possessions after his death</a:t>
            </a:r>
            <a:endParaRPr/>
          </a:p>
          <a:p>
            <a:pPr indent="0" lvl="0" marL="0" rtl="0" algn="l">
              <a:spcBef>
                <a:spcPts val="1600"/>
              </a:spcBef>
              <a:spcAft>
                <a:spcPts val="0"/>
              </a:spcAft>
              <a:buNone/>
            </a:pPr>
            <a:r>
              <a:rPr lang="en"/>
              <a:t>2. a compact, covenant (Aristophanes av. 440), very often in the Scriptures for בְּרִית (Vulg. testamentum).</a:t>
            </a:r>
            <a:endParaRPr/>
          </a:p>
          <a:p>
            <a:pPr indent="0" lvl="0" marL="0" rtl="0" algn="r">
              <a:spcBef>
                <a:spcPts val="1600"/>
              </a:spcBef>
              <a:spcAft>
                <a:spcPts val="1600"/>
              </a:spcAft>
              <a:buNone/>
            </a:pPr>
            <a:r>
              <a:rPr lang="en"/>
              <a:t>Thayer’s Greek Lexicon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covenant?</a:t>
            </a:r>
            <a:endParaRPr/>
          </a:p>
        </p:txBody>
      </p:sp>
      <p:sp>
        <p:nvSpPr>
          <p:cNvPr id="178" name="Google Shape;178;p3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Promise: one-sided covenant (Abraham)</a:t>
            </a:r>
            <a:endParaRPr/>
          </a:p>
          <a:p>
            <a:pPr indent="0" lvl="0" marL="0" rtl="0" algn="l">
              <a:spcBef>
                <a:spcPts val="1600"/>
              </a:spcBef>
              <a:spcAft>
                <a:spcPts val="1600"/>
              </a:spcAft>
              <a:buNone/>
            </a:pPr>
            <a:r>
              <a:rPr lang="en"/>
              <a:t>A Contract: two-sided covenant (Moses)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Bible Quiz!</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Q1: What are the first 4 books of the 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Promise: </a:t>
            </a:r>
            <a:endParaRPr/>
          </a:p>
          <a:p>
            <a:pPr indent="0" lvl="0" marL="0" rtl="0" algn="l">
              <a:spcBef>
                <a:spcPts val="0"/>
              </a:spcBef>
              <a:spcAft>
                <a:spcPts val="0"/>
              </a:spcAft>
              <a:buNone/>
            </a:pPr>
            <a:r>
              <a:rPr lang="en"/>
              <a:t>Genesis 12:1-2, 15:18</a:t>
            </a:r>
            <a:endParaRPr/>
          </a:p>
        </p:txBody>
      </p:sp>
      <p:sp>
        <p:nvSpPr>
          <p:cNvPr id="184" name="Google Shape;184;p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LORD had said to Abram: "Get out of your country, From your family And from your father's house, To a land that I will show you. 2 </a:t>
            </a:r>
            <a:r>
              <a:rPr b="1" lang="en"/>
              <a:t>I will make you a great nation</a:t>
            </a:r>
            <a:r>
              <a:rPr lang="en"/>
              <a:t>; I will bless you And make your name great; And you shall be a blessing.</a:t>
            </a:r>
            <a:endParaRPr/>
          </a:p>
          <a:p>
            <a:pPr indent="0" lvl="0" marL="0" rtl="0" algn="l">
              <a:spcBef>
                <a:spcPts val="1600"/>
              </a:spcBef>
              <a:spcAft>
                <a:spcPts val="1600"/>
              </a:spcAft>
              <a:buNone/>
            </a:pPr>
            <a:r>
              <a:rPr lang="en"/>
              <a:t>On the same day the LORD made a covenant with Abram, saying: "To your descendants </a:t>
            </a:r>
            <a:r>
              <a:rPr b="1" lang="en"/>
              <a:t>I have given this land</a:t>
            </a:r>
            <a:r>
              <a:rPr lang="en"/>
              <a:t>, from the river of Egypt to the great river, the River Euphrates--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Jehovah’s Will for Abraham: People + Land</a:t>
            </a:r>
            <a:endParaRPr/>
          </a:p>
        </p:txBody>
      </p:sp>
      <p:sp>
        <p:nvSpPr>
          <p:cNvPr id="190" name="Google Shape;190;p33"/>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cxnSp>
        <p:nvCxnSpPr>
          <p:cNvPr id="191" name="Google Shape;191;p33"/>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pic>
        <p:nvPicPr>
          <p:cNvPr id="192" name="Google Shape;192;p33"/>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193" name="Google Shape;193;p33"/>
          <p:cNvSpPr txBox="1"/>
          <p:nvPr/>
        </p:nvSpPr>
        <p:spPr>
          <a:xfrm>
            <a:off x="1183425" y="1173525"/>
            <a:ext cx="12558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Jehovah’s Will for Abraham: People + Land</a:t>
            </a:r>
            <a:endParaRPr/>
          </a:p>
        </p:txBody>
      </p:sp>
      <p:sp>
        <p:nvSpPr>
          <p:cNvPr id="199" name="Google Shape;199;p34"/>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4"/>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201" name="Google Shape;201;p34"/>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cxnSp>
        <p:nvCxnSpPr>
          <p:cNvPr id="202" name="Google Shape;202;p34"/>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pic>
        <p:nvPicPr>
          <p:cNvPr id="203" name="Google Shape;203;p34"/>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204" name="Google Shape;204;p34"/>
          <p:cNvSpPr txBox="1"/>
          <p:nvPr/>
        </p:nvSpPr>
        <p:spPr>
          <a:xfrm>
            <a:off x="1183425" y="1173525"/>
            <a:ext cx="12558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Jehovah’s Will for Abraham: People + Land</a:t>
            </a:r>
            <a:endParaRPr/>
          </a:p>
        </p:txBody>
      </p:sp>
      <p:sp>
        <p:nvSpPr>
          <p:cNvPr id="210" name="Google Shape;210;p35"/>
          <p:cNvSpPr/>
          <p:nvPr/>
        </p:nvSpPr>
        <p:spPr>
          <a:xfrm>
            <a:off x="4599450" y="298600"/>
            <a:ext cx="3755100" cy="37548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35"/>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35"/>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213" name="Google Shape;213;p35"/>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sp>
        <p:nvSpPr>
          <p:cNvPr id="214" name="Google Shape;214;p35"/>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cxnSp>
        <p:nvCxnSpPr>
          <p:cNvPr id="215" name="Google Shape;215;p35"/>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pic>
        <p:nvPicPr>
          <p:cNvPr id="216" name="Google Shape;216;p35"/>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217" name="Google Shape;217;p35"/>
          <p:cNvSpPr txBox="1"/>
          <p:nvPr/>
        </p:nvSpPr>
        <p:spPr>
          <a:xfrm>
            <a:off x="1183425" y="1173525"/>
            <a:ext cx="12558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Contract:</a:t>
            </a:r>
            <a:endParaRPr/>
          </a:p>
          <a:p>
            <a:pPr indent="0" lvl="0" marL="0" rtl="0" algn="l">
              <a:spcBef>
                <a:spcPts val="0"/>
              </a:spcBef>
              <a:spcAft>
                <a:spcPts val="0"/>
              </a:spcAft>
              <a:buNone/>
            </a:pPr>
            <a:r>
              <a:rPr lang="en"/>
              <a:t>Exodus 19:3-6</a:t>
            </a:r>
            <a:endParaRPr/>
          </a:p>
        </p:txBody>
      </p:sp>
      <p:sp>
        <p:nvSpPr>
          <p:cNvPr id="223" name="Google Shape;223;p3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And Moses went up to God, and </a:t>
            </a:r>
            <a:r>
              <a:rPr b="1" lang="en"/>
              <a:t>the LORD called to him</a:t>
            </a:r>
            <a:r>
              <a:rPr lang="en"/>
              <a:t> from the mountain, </a:t>
            </a:r>
            <a:r>
              <a:rPr b="1" lang="en"/>
              <a:t>saying </a:t>
            </a:r>
            <a:r>
              <a:rPr lang="en"/>
              <a:t>…  ‘</a:t>
            </a:r>
            <a:r>
              <a:rPr b="1" i="1" lang="en"/>
              <a:t>if</a:t>
            </a:r>
            <a:r>
              <a:rPr b="1" lang="en"/>
              <a:t> you will indeed obey My voice and keep My covenant, </a:t>
            </a:r>
            <a:r>
              <a:rPr b="1" i="1" lang="en"/>
              <a:t>then</a:t>
            </a:r>
            <a:r>
              <a:rPr b="1" lang="en"/>
              <a:t> you shall be a special treasure to Me above all people</a:t>
            </a:r>
            <a:r>
              <a:rPr lang="en"/>
              <a:t>; for all the earth [is] Mine. </a:t>
            </a:r>
            <a:r>
              <a:rPr b="1" lang="en"/>
              <a:t>And you shall be to Me a </a:t>
            </a:r>
            <a:r>
              <a:rPr b="1" i="1" lang="en"/>
              <a:t>kingdom</a:t>
            </a:r>
            <a:r>
              <a:rPr b="1" lang="en"/>
              <a:t> of priests and a holy nation.</a:t>
            </a: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p:nvPr/>
        </p:nvSpPr>
        <p:spPr>
          <a:xfrm>
            <a:off x="4599450" y="298600"/>
            <a:ext cx="3755100" cy="37548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37"/>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p37"/>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Jehovah’s Will for Abraham: People + Land</a:t>
            </a:r>
            <a:endParaRPr/>
          </a:p>
        </p:txBody>
      </p:sp>
      <p:sp>
        <p:nvSpPr>
          <p:cNvPr id="231" name="Google Shape;231;p37"/>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232" name="Google Shape;232;p37"/>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sp>
        <p:nvSpPr>
          <p:cNvPr id="233" name="Google Shape;233;p37"/>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cxnSp>
        <p:nvCxnSpPr>
          <p:cNvPr id="234" name="Google Shape;234;p37"/>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pic>
        <p:nvPicPr>
          <p:cNvPr id="235" name="Google Shape;235;p37"/>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236" name="Google Shape;236;p37"/>
          <p:cNvSpPr txBox="1"/>
          <p:nvPr/>
        </p:nvSpPr>
        <p:spPr>
          <a:xfrm>
            <a:off x="1183425" y="1173525"/>
            <a:ext cx="12558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8"/>
          <p:cNvSpPr/>
          <p:nvPr/>
        </p:nvSpPr>
        <p:spPr>
          <a:xfrm>
            <a:off x="4599450" y="298600"/>
            <a:ext cx="3755100" cy="37548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38"/>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3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Covenants</a:t>
            </a:r>
            <a:endParaRPr/>
          </a:p>
        </p:txBody>
      </p:sp>
      <p:sp>
        <p:nvSpPr>
          <p:cNvPr id="244" name="Google Shape;244;p38"/>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245" name="Google Shape;245;p38"/>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pic>
        <p:nvPicPr>
          <p:cNvPr id="246" name="Google Shape;246;p38"/>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247" name="Google Shape;247;p38"/>
          <p:cNvSpPr txBox="1"/>
          <p:nvPr/>
        </p:nvSpPr>
        <p:spPr>
          <a:xfrm>
            <a:off x="1183425" y="1173525"/>
            <a:ext cx="12558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p:txBody>
      </p:sp>
      <p:cxnSp>
        <p:nvCxnSpPr>
          <p:cNvPr id="248" name="Google Shape;248;p38"/>
          <p:cNvCxnSpPr/>
          <p:nvPr/>
        </p:nvCxnSpPr>
        <p:spPr>
          <a:xfrm>
            <a:off x="2506888" y="1402575"/>
            <a:ext cx="3175200" cy="0"/>
          </a:xfrm>
          <a:prstGeom prst="straightConnector1">
            <a:avLst/>
          </a:prstGeom>
          <a:noFill/>
          <a:ln cap="flat" cmpd="sng" w="38100">
            <a:solidFill>
              <a:srgbClr val="000000"/>
            </a:solidFill>
            <a:prstDash val="solid"/>
            <a:round/>
            <a:headEnd len="med" w="med" type="stealth"/>
            <a:tailEnd len="med" w="med" type="stealth"/>
          </a:ln>
        </p:spPr>
      </p:cxnSp>
      <p:sp>
        <p:nvSpPr>
          <p:cNvPr id="249" name="Google Shape;249;p38"/>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sp>
        <p:nvSpPr>
          <p:cNvPr id="250" name="Google Shape;250;p38"/>
          <p:cNvSpPr txBox="1"/>
          <p:nvPr/>
        </p:nvSpPr>
        <p:spPr>
          <a:xfrm>
            <a:off x="2962163" y="935175"/>
            <a:ext cx="1378500" cy="9348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Law</a:t>
            </a:r>
            <a:endParaRPr>
              <a:latin typeface="Roboto"/>
              <a:ea typeface="Roboto"/>
              <a:cs typeface="Roboto"/>
              <a:sym typeface="Roboto"/>
            </a:endParaRPr>
          </a:p>
        </p:txBody>
      </p:sp>
      <p:cxnSp>
        <p:nvCxnSpPr>
          <p:cNvPr id="251" name="Google Shape;251;p38"/>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9"/>
          <p:cNvSpPr/>
          <p:nvPr/>
        </p:nvSpPr>
        <p:spPr>
          <a:xfrm>
            <a:off x="4599450" y="298600"/>
            <a:ext cx="3755100" cy="37548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9"/>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3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Covenants</a:t>
            </a:r>
            <a:endParaRPr/>
          </a:p>
        </p:txBody>
      </p:sp>
      <p:sp>
        <p:nvSpPr>
          <p:cNvPr id="259" name="Google Shape;259;p39"/>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260" name="Google Shape;260;p39"/>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pic>
        <p:nvPicPr>
          <p:cNvPr id="261" name="Google Shape;261;p39"/>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262" name="Google Shape;262;p39"/>
          <p:cNvSpPr txBox="1"/>
          <p:nvPr/>
        </p:nvSpPr>
        <p:spPr>
          <a:xfrm>
            <a:off x="1183425" y="1173525"/>
            <a:ext cx="12558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p:txBody>
      </p:sp>
      <p:cxnSp>
        <p:nvCxnSpPr>
          <p:cNvPr id="263" name="Google Shape;263;p39"/>
          <p:cNvCxnSpPr/>
          <p:nvPr/>
        </p:nvCxnSpPr>
        <p:spPr>
          <a:xfrm>
            <a:off x="2506888" y="1402575"/>
            <a:ext cx="3175200" cy="0"/>
          </a:xfrm>
          <a:prstGeom prst="straightConnector1">
            <a:avLst/>
          </a:prstGeom>
          <a:noFill/>
          <a:ln cap="flat" cmpd="sng" w="38100">
            <a:solidFill>
              <a:srgbClr val="000000"/>
            </a:solidFill>
            <a:prstDash val="solid"/>
            <a:round/>
            <a:headEnd len="med" w="med" type="stealth"/>
            <a:tailEnd len="med" w="med" type="stealth"/>
          </a:ln>
        </p:spPr>
      </p:cxnSp>
      <p:sp>
        <p:nvSpPr>
          <p:cNvPr id="264" name="Google Shape;264;p39"/>
          <p:cNvSpPr txBox="1"/>
          <p:nvPr/>
        </p:nvSpPr>
        <p:spPr>
          <a:xfrm>
            <a:off x="6443313" y="11723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Priest</a:t>
            </a:r>
            <a:endParaRPr b="1">
              <a:latin typeface="Roboto"/>
              <a:ea typeface="Roboto"/>
              <a:cs typeface="Roboto"/>
              <a:sym typeface="Roboto"/>
            </a:endParaRPr>
          </a:p>
        </p:txBody>
      </p:sp>
      <p:sp>
        <p:nvSpPr>
          <p:cNvPr id="265" name="Google Shape;265;p39"/>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sp>
        <p:nvSpPr>
          <p:cNvPr id="266" name="Google Shape;266;p39"/>
          <p:cNvSpPr txBox="1"/>
          <p:nvPr/>
        </p:nvSpPr>
        <p:spPr>
          <a:xfrm>
            <a:off x="2962163" y="935175"/>
            <a:ext cx="1378500" cy="9348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Law</a:t>
            </a:r>
            <a:endParaRPr>
              <a:latin typeface="Roboto"/>
              <a:ea typeface="Roboto"/>
              <a:cs typeface="Roboto"/>
              <a:sym typeface="Roboto"/>
            </a:endParaRPr>
          </a:p>
        </p:txBody>
      </p:sp>
      <p:cxnSp>
        <p:nvCxnSpPr>
          <p:cNvPr id="267" name="Google Shape;267;p39"/>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0"/>
          <p:cNvSpPr/>
          <p:nvPr/>
        </p:nvSpPr>
        <p:spPr>
          <a:xfrm>
            <a:off x="4599450" y="298600"/>
            <a:ext cx="3755100" cy="37548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40"/>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4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Covenants</a:t>
            </a:r>
            <a:endParaRPr/>
          </a:p>
        </p:txBody>
      </p:sp>
      <p:sp>
        <p:nvSpPr>
          <p:cNvPr id="275" name="Google Shape;275;p40"/>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276" name="Google Shape;276;p40"/>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pic>
        <p:nvPicPr>
          <p:cNvPr id="277" name="Google Shape;277;p40"/>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278" name="Google Shape;278;p40"/>
          <p:cNvSpPr txBox="1"/>
          <p:nvPr/>
        </p:nvSpPr>
        <p:spPr>
          <a:xfrm>
            <a:off x="1183425" y="1173525"/>
            <a:ext cx="12558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p:txBody>
      </p:sp>
      <p:cxnSp>
        <p:nvCxnSpPr>
          <p:cNvPr id="279" name="Google Shape;279;p40"/>
          <p:cNvCxnSpPr/>
          <p:nvPr/>
        </p:nvCxnSpPr>
        <p:spPr>
          <a:xfrm>
            <a:off x="2506888" y="1402575"/>
            <a:ext cx="3175200" cy="0"/>
          </a:xfrm>
          <a:prstGeom prst="straightConnector1">
            <a:avLst/>
          </a:prstGeom>
          <a:noFill/>
          <a:ln cap="flat" cmpd="sng" w="38100">
            <a:solidFill>
              <a:srgbClr val="000000"/>
            </a:solidFill>
            <a:prstDash val="solid"/>
            <a:round/>
            <a:headEnd len="med" w="med" type="stealth"/>
            <a:tailEnd len="med" w="med" type="stealth"/>
          </a:ln>
        </p:spPr>
      </p:cxnSp>
      <p:grpSp>
        <p:nvGrpSpPr>
          <p:cNvPr id="280" name="Google Shape;280;p40"/>
          <p:cNvGrpSpPr/>
          <p:nvPr/>
        </p:nvGrpSpPr>
        <p:grpSpPr>
          <a:xfrm>
            <a:off x="5682088" y="1172325"/>
            <a:ext cx="1589825" cy="460500"/>
            <a:chOff x="5493050" y="1477125"/>
            <a:chExt cx="1589825" cy="460500"/>
          </a:xfrm>
        </p:grpSpPr>
        <p:sp>
          <p:nvSpPr>
            <p:cNvPr id="281" name="Google Shape;281;p40"/>
            <p:cNvSpPr txBox="1"/>
            <p:nvPr/>
          </p:nvSpPr>
          <p:spPr>
            <a:xfrm>
              <a:off x="5493050"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King</a:t>
              </a:r>
              <a:endParaRPr b="1">
                <a:latin typeface="Roboto"/>
                <a:ea typeface="Roboto"/>
                <a:cs typeface="Roboto"/>
                <a:sym typeface="Roboto"/>
              </a:endParaRPr>
            </a:p>
          </p:txBody>
        </p:sp>
        <p:sp>
          <p:nvSpPr>
            <p:cNvPr id="282" name="Google Shape;282;p40"/>
            <p:cNvSpPr txBox="1"/>
            <p:nvPr/>
          </p:nvSpPr>
          <p:spPr>
            <a:xfrm>
              <a:off x="6254275"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Priest</a:t>
              </a:r>
              <a:endParaRPr b="1">
                <a:latin typeface="Roboto"/>
                <a:ea typeface="Roboto"/>
                <a:cs typeface="Roboto"/>
                <a:sym typeface="Roboto"/>
              </a:endParaRPr>
            </a:p>
          </p:txBody>
        </p:sp>
      </p:grpSp>
      <p:sp>
        <p:nvSpPr>
          <p:cNvPr id="283" name="Google Shape;283;p40"/>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sp>
        <p:nvSpPr>
          <p:cNvPr id="284" name="Google Shape;284;p40"/>
          <p:cNvSpPr txBox="1"/>
          <p:nvPr/>
        </p:nvSpPr>
        <p:spPr>
          <a:xfrm>
            <a:off x="2962163" y="935175"/>
            <a:ext cx="1378500" cy="9348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Law</a:t>
            </a:r>
            <a:endParaRPr>
              <a:latin typeface="Roboto"/>
              <a:ea typeface="Roboto"/>
              <a:cs typeface="Roboto"/>
              <a:sym typeface="Roboto"/>
            </a:endParaRPr>
          </a:p>
        </p:txBody>
      </p:sp>
      <p:cxnSp>
        <p:nvCxnSpPr>
          <p:cNvPr id="285" name="Google Shape;285;p40"/>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King of Israel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Isa 44:6</a:t>
            </a:r>
            <a:endParaRPr/>
          </a:p>
        </p:txBody>
      </p:sp>
      <p:sp>
        <p:nvSpPr>
          <p:cNvPr id="291" name="Google Shape;291;p4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"Thus says the LORD, the King of Israel, And his Redeemer, the LORD of hosts…”</a:t>
            </a:r>
            <a:endParaRPr sz="1800">
              <a:solidFill>
                <a:schemeClr val="dk1"/>
              </a:solidFill>
            </a:endParaRPr>
          </a:p>
          <a:p>
            <a:pPr indent="0" lvl="0" marL="0" rtl="0" algn="l">
              <a:spcBef>
                <a:spcPts val="0"/>
              </a:spcBef>
              <a:spcAft>
                <a:spcPts val="1600"/>
              </a:spcAft>
              <a:buNone/>
            </a:pPr>
            <a:r>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Bible Quiz!</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What are the first 4 books of the NT?</a:t>
            </a:r>
            <a:endParaRPr/>
          </a:p>
          <a:p>
            <a:pPr indent="0" lvl="0" marL="0" rtl="0" algn="l">
              <a:spcBef>
                <a:spcPts val="1600"/>
              </a:spcBef>
              <a:spcAft>
                <a:spcPts val="0"/>
              </a:spcAft>
              <a:buNone/>
            </a:pPr>
            <a:r>
              <a:rPr lang="en"/>
              <a:t>Q2: What are the last 4 books of the OT?</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2"/>
          <p:cNvSpPr/>
          <p:nvPr/>
        </p:nvSpPr>
        <p:spPr>
          <a:xfrm>
            <a:off x="4599450" y="298600"/>
            <a:ext cx="3755100" cy="37548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42"/>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4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Covenants</a:t>
            </a:r>
            <a:endParaRPr/>
          </a:p>
        </p:txBody>
      </p:sp>
      <p:sp>
        <p:nvSpPr>
          <p:cNvPr id="299" name="Google Shape;299;p42"/>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300" name="Google Shape;300;p42"/>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pic>
        <p:nvPicPr>
          <p:cNvPr id="301" name="Google Shape;301;p42"/>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302" name="Google Shape;302;p42"/>
          <p:cNvSpPr txBox="1"/>
          <p:nvPr/>
        </p:nvSpPr>
        <p:spPr>
          <a:xfrm>
            <a:off x="1183425" y="1173525"/>
            <a:ext cx="12558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The King</a:t>
            </a:r>
            <a:endParaRPr>
              <a:latin typeface="Roboto"/>
              <a:ea typeface="Roboto"/>
              <a:cs typeface="Roboto"/>
              <a:sym typeface="Roboto"/>
            </a:endParaRPr>
          </a:p>
        </p:txBody>
      </p:sp>
      <p:cxnSp>
        <p:nvCxnSpPr>
          <p:cNvPr id="303" name="Google Shape;303;p42"/>
          <p:cNvCxnSpPr/>
          <p:nvPr/>
        </p:nvCxnSpPr>
        <p:spPr>
          <a:xfrm>
            <a:off x="2506888" y="1402575"/>
            <a:ext cx="3175200" cy="0"/>
          </a:xfrm>
          <a:prstGeom prst="straightConnector1">
            <a:avLst/>
          </a:prstGeom>
          <a:noFill/>
          <a:ln cap="flat" cmpd="sng" w="38100">
            <a:solidFill>
              <a:srgbClr val="000000"/>
            </a:solidFill>
            <a:prstDash val="solid"/>
            <a:round/>
            <a:headEnd len="med" w="med" type="stealth"/>
            <a:tailEnd len="med" w="med" type="stealth"/>
          </a:ln>
        </p:spPr>
      </p:cxnSp>
      <p:grpSp>
        <p:nvGrpSpPr>
          <p:cNvPr id="304" name="Google Shape;304;p42"/>
          <p:cNvGrpSpPr/>
          <p:nvPr/>
        </p:nvGrpSpPr>
        <p:grpSpPr>
          <a:xfrm>
            <a:off x="5682088" y="1172325"/>
            <a:ext cx="1589825" cy="460500"/>
            <a:chOff x="5493050" y="1477125"/>
            <a:chExt cx="1589825" cy="460500"/>
          </a:xfrm>
        </p:grpSpPr>
        <p:sp>
          <p:nvSpPr>
            <p:cNvPr id="305" name="Google Shape;305;p42"/>
            <p:cNvSpPr txBox="1"/>
            <p:nvPr/>
          </p:nvSpPr>
          <p:spPr>
            <a:xfrm>
              <a:off x="5493050"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King</a:t>
              </a:r>
              <a:endParaRPr b="1">
                <a:latin typeface="Roboto"/>
                <a:ea typeface="Roboto"/>
                <a:cs typeface="Roboto"/>
                <a:sym typeface="Roboto"/>
              </a:endParaRPr>
            </a:p>
          </p:txBody>
        </p:sp>
        <p:sp>
          <p:nvSpPr>
            <p:cNvPr id="306" name="Google Shape;306;p42"/>
            <p:cNvSpPr txBox="1"/>
            <p:nvPr/>
          </p:nvSpPr>
          <p:spPr>
            <a:xfrm>
              <a:off x="6254275"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Priest</a:t>
              </a:r>
              <a:endParaRPr b="1">
                <a:latin typeface="Roboto"/>
                <a:ea typeface="Roboto"/>
                <a:cs typeface="Roboto"/>
                <a:sym typeface="Roboto"/>
              </a:endParaRPr>
            </a:p>
          </p:txBody>
        </p:sp>
      </p:grpSp>
      <p:sp>
        <p:nvSpPr>
          <p:cNvPr id="307" name="Google Shape;307;p42"/>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sp>
        <p:nvSpPr>
          <p:cNvPr id="308" name="Google Shape;308;p42"/>
          <p:cNvSpPr txBox="1"/>
          <p:nvPr/>
        </p:nvSpPr>
        <p:spPr>
          <a:xfrm>
            <a:off x="2962163" y="935175"/>
            <a:ext cx="1378500" cy="9348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Law</a:t>
            </a:r>
            <a:endParaRPr>
              <a:latin typeface="Roboto"/>
              <a:ea typeface="Roboto"/>
              <a:cs typeface="Roboto"/>
              <a:sym typeface="Roboto"/>
            </a:endParaRPr>
          </a:p>
        </p:txBody>
      </p:sp>
      <p:cxnSp>
        <p:nvCxnSpPr>
          <p:cNvPr id="309" name="Google Shape;309;p42"/>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Kingdom Like a Marriage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Isaiah 54:5</a:t>
            </a:r>
            <a:endParaRPr/>
          </a:p>
        </p:txBody>
      </p:sp>
      <p:sp>
        <p:nvSpPr>
          <p:cNvPr id="315" name="Google Shape;315;p4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your Maker [is] your husband, The LORD of hosts [is] His name; And your Redeemer [is] the Holy One of Israel; He is called the God of the whole earth.</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4"/>
          <p:cNvSpPr/>
          <p:nvPr/>
        </p:nvSpPr>
        <p:spPr>
          <a:xfrm>
            <a:off x="4599450" y="298600"/>
            <a:ext cx="3755100" cy="37548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44"/>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44"/>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Covenants</a:t>
            </a:r>
            <a:endParaRPr/>
          </a:p>
        </p:txBody>
      </p:sp>
      <p:sp>
        <p:nvSpPr>
          <p:cNvPr id="323" name="Google Shape;323;p44"/>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324" name="Google Shape;324;p44"/>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pic>
        <p:nvPicPr>
          <p:cNvPr id="325" name="Google Shape;325;p44"/>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326" name="Google Shape;326;p44"/>
          <p:cNvSpPr txBox="1"/>
          <p:nvPr/>
        </p:nvSpPr>
        <p:spPr>
          <a:xfrm>
            <a:off x="1122138" y="1172325"/>
            <a:ext cx="13785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Husband, King Redeemer</a:t>
            </a:r>
            <a:endParaRPr>
              <a:latin typeface="Roboto"/>
              <a:ea typeface="Roboto"/>
              <a:cs typeface="Roboto"/>
              <a:sym typeface="Roboto"/>
            </a:endParaRPr>
          </a:p>
        </p:txBody>
      </p:sp>
      <p:cxnSp>
        <p:nvCxnSpPr>
          <p:cNvPr id="327" name="Google Shape;327;p44"/>
          <p:cNvCxnSpPr/>
          <p:nvPr/>
        </p:nvCxnSpPr>
        <p:spPr>
          <a:xfrm>
            <a:off x="2506888" y="1402575"/>
            <a:ext cx="3175200" cy="0"/>
          </a:xfrm>
          <a:prstGeom prst="straightConnector1">
            <a:avLst/>
          </a:prstGeom>
          <a:noFill/>
          <a:ln cap="flat" cmpd="sng" w="38100">
            <a:solidFill>
              <a:srgbClr val="000000"/>
            </a:solidFill>
            <a:prstDash val="solid"/>
            <a:round/>
            <a:headEnd len="med" w="med" type="stealth"/>
            <a:tailEnd len="med" w="med" type="stealth"/>
          </a:ln>
        </p:spPr>
      </p:cxnSp>
      <p:grpSp>
        <p:nvGrpSpPr>
          <p:cNvPr id="328" name="Google Shape;328;p44"/>
          <p:cNvGrpSpPr/>
          <p:nvPr/>
        </p:nvGrpSpPr>
        <p:grpSpPr>
          <a:xfrm>
            <a:off x="5682088" y="1172325"/>
            <a:ext cx="1589825" cy="460500"/>
            <a:chOff x="5493050" y="1477125"/>
            <a:chExt cx="1589825" cy="460500"/>
          </a:xfrm>
        </p:grpSpPr>
        <p:sp>
          <p:nvSpPr>
            <p:cNvPr id="329" name="Google Shape;329;p44"/>
            <p:cNvSpPr txBox="1"/>
            <p:nvPr/>
          </p:nvSpPr>
          <p:spPr>
            <a:xfrm>
              <a:off x="5493050"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King</a:t>
              </a:r>
              <a:endParaRPr b="1">
                <a:latin typeface="Roboto"/>
                <a:ea typeface="Roboto"/>
                <a:cs typeface="Roboto"/>
                <a:sym typeface="Roboto"/>
              </a:endParaRPr>
            </a:p>
          </p:txBody>
        </p:sp>
        <p:sp>
          <p:nvSpPr>
            <p:cNvPr id="330" name="Google Shape;330;p44"/>
            <p:cNvSpPr txBox="1"/>
            <p:nvPr/>
          </p:nvSpPr>
          <p:spPr>
            <a:xfrm>
              <a:off x="6254275"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Priest</a:t>
              </a:r>
              <a:endParaRPr b="1">
                <a:latin typeface="Roboto"/>
                <a:ea typeface="Roboto"/>
                <a:cs typeface="Roboto"/>
                <a:sym typeface="Roboto"/>
              </a:endParaRPr>
            </a:p>
          </p:txBody>
        </p:sp>
      </p:grpSp>
      <p:sp>
        <p:nvSpPr>
          <p:cNvPr id="331" name="Google Shape;331;p44"/>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sp>
        <p:nvSpPr>
          <p:cNvPr id="332" name="Google Shape;332;p44"/>
          <p:cNvSpPr txBox="1"/>
          <p:nvPr/>
        </p:nvSpPr>
        <p:spPr>
          <a:xfrm>
            <a:off x="2962163" y="935175"/>
            <a:ext cx="1378500" cy="9348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Law</a:t>
            </a:r>
            <a:endParaRPr>
              <a:latin typeface="Roboto"/>
              <a:ea typeface="Roboto"/>
              <a:cs typeface="Roboto"/>
              <a:sym typeface="Roboto"/>
            </a:endParaRPr>
          </a:p>
        </p:txBody>
      </p:sp>
      <p:cxnSp>
        <p:nvCxnSpPr>
          <p:cNvPr id="333" name="Google Shape;333;p44"/>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made the Old Covenant “Old”?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Hebrews 8:13</a:t>
            </a:r>
            <a:endParaRPr/>
          </a:p>
        </p:txBody>
      </p:sp>
      <p:sp>
        <p:nvSpPr>
          <p:cNvPr id="339" name="Google Shape;339;p4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 that He says, "A new [covenant]," He has made the first </a:t>
            </a:r>
            <a:r>
              <a:rPr i="1" lang="en"/>
              <a:t>obsolete</a:t>
            </a:r>
            <a:r>
              <a:rPr lang="en"/>
              <a:t>. Now what is becoming obsolete and growing old is ready to vanish away.</a:t>
            </a:r>
            <a:endParaRPr/>
          </a:p>
          <a:p>
            <a:pPr indent="0" lvl="0" marL="0" rtl="0" algn="l">
              <a:spcBef>
                <a:spcPts val="1600"/>
              </a:spcBef>
              <a:spcAft>
                <a:spcPts val="0"/>
              </a:spcAft>
              <a:buNone/>
            </a:pPr>
            <a:r>
              <a:rPr lang="en"/>
              <a:t>(</a:t>
            </a:r>
            <a:r>
              <a:rPr lang="en"/>
              <a:t>In reference to Jeremiah 31:31-40)</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IS JESUS THE KING OF THE JEWS”</a:t>
            </a:r>
            <a:endParaRPr/>
          </a:p>
        </p:txBody>
      </p:sp>
      <p:grpSp>
        <p:nvGrpSpPr>
          <p:cNvPr id="345" name="Google Shape;345;p46"/>
          <p:cNvGrpSpPr/>
          <p:nvPr/>
        </p:nvGrpSpPr>
        <p:grpSpPr>
          <a:xfrm>
            <a:off x="3484975" y="1606850"/>
            <a:ext cx="2174100" cy="3268800"/>
            <a:chOff x="3426300" y="1598975"/>
            <a:chExt cx="2174100" cy="3268800"/>
          </a:xfrm>
        </p:grpSpPr>
        <p:cxnSp>
          <p:nvCxnSpPr>
            <p:cNvPr id="346" name="Google Shape;346;p46"/>
            <p:cNvCxnSpPr/>
            <p:nvPr/>
          </p:nvCxnSpPr>
          <p:spPr>
            <a:xfrm>
              <a:off x="4513350" y="1598975"/>
              <a:ext cx="0" cy="3268800"/>
            </a:xfrm>
            <a:prstGeom prst="straightConnector1">
              <a:avLst/>
            </a:prstGeom>
            <a:noFill/>
            <a:ln cap="flat" cmpd="sng" w="114300">
              <a:solidFill>
                <a:schemeClr val="dk2"/>
              </a:solidFill>
              <a:prstDash val="solid"/>
              <a:round/>
              <a:headEnd len="med" w="med" type="none"/>
              <a:tailEnd len="med" w="med" type="none"/>
            </a:ln>
          </p:spPr>
        </p:cxnSp>
        <p:cxnSp>
          <p:nvCxnSpPr>
            <p:cNvPr id="347" name="Google Shape;347;p46"/>
            <p:cNvCxnSpPr/>
            <p:nvPr/>
          </p:nvCxnSpPr>
          <p:spPr>
            <a:xfrm>
              <a:off x="3426300" y="2567850"/>
              <a:ext cx="2174100" cy="7800"/>
            </a:xfrm>
            <a:prstGeom prst="straightConnector1">
              <a:avLst/>
            </a:prstGeom>
            <a:noFill/>
            <a:ln cap="flat" cmpd="sng" w="114300">
              <a:solidFill>
                <a:schemeClr val="dk2"/>
              </a:solidFill>
              <a:prstDash val="solid"/>
              <a:round/>
              <a:headEnd len="med" w="med" type="none"/>
              <a:tailEnd len="med" w="med" type="none"/>
            </a:ln>
          </p:spPr>
        </p:cxn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7"/>
          <p:cNvSpPr/>
          <p:nvPr/>
        </p:nvSpPr>
        <p:spPr>
          <a:xfrm>
            <a:off x="4599450" y="298600"/>
            <a:ext cx="3755100" cy="37548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47"/>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47"/>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Covenants</a:t>
            </a:r>
            <a:endParaRPr/>
          </a:p>
        </p:txBody>
      </p:sp>
      <p:sp>
        <p:nvSpPr>
          <p:cNvPr id="355" name="Google Shape;355;p47"/>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356" name="Google Shape;356;p47"/>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pic>
        <p:nvPicPr>
          <p:cNvPr id="357" name="Google Shape;357;p47"/>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358" name="Google Shape;358;p47"/>
          <p:cNvSpPr txBox="1"/>
          <p:nvPr/>
        </p:nvSpPr>
        <p:spPr>
          <a:xfrm>
            <a:off x="1122138" y="1172325"/>
            <a:ext cx="13785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Roboto"/>
                <a:ea typeface="Roboto"/>
                <a:cs typeface="Roboto"/>
                <a:sym typeface="Roboto"/>
              </a:rPr>
              <a:t>Jehovah:</a:t>
            </a:r>
            <a:endParaRPr>
              <a:solidFill>
                <a:srgbClr val="FF0000"/>
              </a:solidFill>
              <a:latin typeface="Roboto"/>
              <a:ea typeface="Roboto"/>
              <a:cs typeface="Roboto"/>
              <a:sym typeface="Roboto"/>
            </a:endParaRPr>
          </a:p>
          <a:p>
            <a:pPr indent="0" lvl="0" marL="0" rtl="0" algn="ctr">
              <a:spcBef>
                <a:spcPts val="0"/>
              </a:spcBef>
              <a:spcAft>
                <a:spcPts val="0"/>
              </a:spcAft>
              <a:buNone/>
            </a:pPr>
            <a:r>
              <a:rPr lang="en">
                <a:solidFill>
                  <a:srgbClr val="FF0000"/>
                </a:solidFill>
                <a:latin typeface="Roboto"/>
                <a:ea typeface="Roboto"/>
                <a:cs typeface="Roboto"/>
                <a:sym typeface="Roboto"/>
              </a:rPr>
              <a:t>Husband, King Redeemer</a:t>
            </a:r>
            <a:endParaRPr>
              <a:solidFill>
                <a:srgbClr val="FF0000"/>
              </a:solidFill>
              <a:latin typeface="Roboto"/>
              <a:ea typeface="Roboto"/>
              <a:cs typeface="Roboto"/>
              <a:sym typeface="Roboto"/>
            </a:endParaRPr>
          </a:p>
        </p:txBody>
      </p:sp>
      <p:cxnSp>
        <p:nvCxnSpPr>
          <p:cNvPr id="359" name="Google Shape;359;p47"/>
          <p:cNvCxnSpPr/>
          <p:nvPr/>
        </p:nvCxnSpPr>
        <p:spPr>
          <a:xfrm>
            <a:off x="2506888" y="1402575"/>
            <a:ext cx="3175200" cy="0"/>
          </a:xfrm>
          <a:prstGeom prst="straightConnector1">
            <a:avLst/>
          </a:prstGeom>
          <a:noFill/>
          <a:ln cap="flat" cmpd="sng" w="38100">
            <a:solidFill>
              <a:srgbClr val="000000"/>
            </a:solidFill>
            <a:prstDash val="solid"/>
            <a:round/>
            <a:headEnd len="med" w="med" type="stealth"/>
            <a:tailEnd len="med" w="med" type="stealth"/>
          </a:ln>
        </p:spPr>
      </p:cxnSp>
      <p:grpSp>
        <p:nvGrpSpPr>
          <p:cNvPr id="360" name="Google Shape;360;p47"/>
          <p:cNvGrpSpPr/>
          <p:nvPr/>
        </p:nvGrpSpPr>
        <p:grpSpPr>
          <a:xfrm>
            <a:off x="5682088" y="1172325"/>
            <a:ext cx="1589825" cy="460500"/>
            <a:chOff x="5493050" y="1477125"/>
            <a:chExt cx="1589825" cy="460500"/>
          </a:xfrm>
        </p:grpSpPr>
        <p:sp>
          <p:nvSpPr>
            <p:cNvPr id="361" name="Google Shape;361;p47"/>
            <p:cNvSpPr txBox="1"/>
            <p:nvPr/>
          </p:nvSpPr>
          <p:spPr>
            <a:xfrm>
              <a:off x="5493050"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Roboto"/>
                  <a:ea typeface="Roboto"/>
                  <a:cs typeface="Roboto"/>
                  <a:sym typeface="Roboto"/>
                </a:rPr>
                <a:t>Jesus</a:t>
              </a:r>
              <a:endParaRPr b="1">
                <a:solidFill>
                  <a:srgbClr val="FF0000"/>
                </a:solidFill>
                <a:latin typeface="Roboto"/>
                <a:ea typeface="Roboto"/>
                <a:cs typeface="Roboto"/>
                <a:sym typeface="Roboto"/>
              </a:endParaRPr>
            </a:p>
          </p:txBody>
        </p:sp>
        <p:sp>
          <p:nvSpPr>
            <p:cNvPr id="362" name="Google Shape;362;p47"/>
            <p:cNvSpPr txBox="1"/>
            <p:nvPr/>
          </p:nvSpPr>
          <p:spPr>
            <a:xfrm>
              <a:off x="6254275"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Priest</a:t>
              </a:r>
              <a:endParaRPr b="1">
                <a:latin typeface="Roboto"/>
                <a:ea typeface="Roboto"/>
                <a:cs typeface="Roboto"/>
                <a:sym typeface="Roboto"/>
              </a:endParaRPr>
            </a:p>
          </p:txBody>
        </p:sp>
      </p:grpSp>
      <p:sp>
        <p:nvSpPr>
          <p:cNvPr id="363" name="Google Shape;363;p47"/>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sp>
        <p:nvSpPr>
          <p:cNvPr id="364" name="Google Shape;364;p47"/>
          <p:cNvSpPr txBox="1"/>
          <p:nvPr/>
        </p:nvSpPr>
        <p:spPr>
          <a:xfrm>
            <a:off x="2962163" y="935175"/>
            <a:ext cx="1378500" cy="9348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Law</a:t>
            </a:r>
            <a:endParaRPr>
              <a:latin typeface="Roboto"/>
              <a:ea typeface="Roboto"/>
              <a:cs typeface="Roboto"/>
              <a:sym typeface="Roboto"/>
            </a:endParaRPr>
          </a:p>
        </p:txBody>
      </p:sp>
      <p:cxnSp>
        <p:nvCxnSpPr>
          <p:cNvPr id="365" name="Google Shape;365;p47"/>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Important Players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Romans 7:1-6</a:t>
            </a:r>
            <a:endParaRPr/>
          </a:p>
        </p:txBody>
      </p:sp>
      <p:sp>
        <p:nvSpPr>
          <p:cNvPr id="371" name="Google Shape;371;p4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important players:</a:t>
            </a:r>
            <a:endParaRPr/>
          </a:p>
          <a:p>
            <a:pPr indent="-342900" lvl="0" marL="457200" rtl="0" algn="l">
              <a:spcBef>
                <a:spcPts val="1600"/>
              </a:spcBef>
              <a:spcAft>
                <a:spcPts val="0"/>
              </a:spcAft>
              <a:buSzPts val="1800"/>
              <a:buAutoNum type="arabicPeriod"/>
            </a:pPr>
            <a:r>
              <a:rPr lang="en"/>
              <a:t>The Husband</a:t>
            </a:r>
            <a:endParaRPr/>
          </a:p>
          <a:p>
            <a:pPr indent="-342900" lvl="0" marL="457200" rtl="0" algn="l">
              <a:spcBef>
                <a:spcPts val="0"/>
              </a:spcBef>
              <a:spcAft>
                <a:spcPts val="0"/>
              </a:spcAft>
              <a:buSzPts val="1800"/>
              <a:buAutoNum type="arabicPeriod"/>
            </a:pPr>
            <a:r>
              <a:rPr lang="en"/>
              <a:t>The Law</a:t>
            </a:r>
            <a:endParaRPr/>
          </a:p>
          <a:p>
            <a:pPr indent="-342900" lvl="0" marL="457200" rtl="0" algn="l">
              <a:spcBef>
                <a:spcPts val="0"/>
              </a:spcBef>
              <a:spcAft>
                <a:spcPts val="0"/>
              </a:spcAft>
              <a:buSzPts val="1800"/>
              <a:buAutoNum type="arabicPeriod"/>
            </a:pPr>
            <a:r>
              <a:rPr lang="en"/>
              <a:t>The Woman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Romans 7</a:t>
            </a:r>
            <a:endParaRPr/>
          </a:p>
        </p:txBody>
      </p:sp>
      <p:sp>
        <p:nvSpPr>
          <p:cNvPr id="377" name="Google Shape;377;p49"/>
          <p:cNvSpPr txBox="1"/>
          <p:nvPr/>
        </p:nvSpPr>
        <p:spPr>
          <a:xfrm>
            <a:off x="5737150" y="1290975"/>
            <a:ext cx="1484700" cy="113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Believer under the Law:</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The Woman</a:t>
            </a:r>
            <a:endParaRPr>
              <a:latin typeface="Roboto"/>
              <a:ea typeface="Roboto"/>
              <a:cs typeface="Roboto"/>
              <a:sym typeface="Roboto"/>
            </a:endParaRPr>
          </a:p>
        </p:txBody>
      </p:sp>
      <p:pic>
        <p:nvPicPr>
          <p:cNvPr id="378" name="Google Shape;378;p49"/>
          <p:cNvPicPr preferRelativeResize="0"/>
          <p:nvPr/>
        </p:nvPicPr>
        <p:blipFill>
          <a:blip r:embed="rId3">
            <a:alphaModFix/>
          </a:blip>
          <a:stretch>
            <a:fillRect/>
          </a:stretch>
        </p:blipFill>
        <p:spPr>
          <a:xfrm>
            <a:off x="1183425" y="1213000"/>
            <a:ext cx="1255925" cy="799350"/>
          </a:xfrm>
          <a:prstGeom prst="rect">
            <a:avLst/>
          </a:prstGeom>
          <a:noFill/>
          <a:ln>
            <a:noFill/>
          </a:ln>
        </p:spPr>
      </p:pic>
      <p:sp>
        <p:nvSpPr>
          <p:cNvPr id="379" name="Google Shape;379;p49"/>
          <p:cNvSpPr txBox="1"/>
          <p:nvPr/>
        </p:nvSpPr>
        <p:spPr>
          <a:xfrm>
            <a:off x="1122138" y="2086725"/>
            <a:ext cx="13785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The Husband</a:t>
            </a:r>
            <a:endParaRPr>
              <a:latin typeface="Roboto"/>
              <a:ea typeface="Roboto"/>
              <a:cs typeface="Roboto"/>
              <a:sym typeface="Roboto"/>
            </a:endParaRPr>
          </a:p>
        </p:txBody>
      </p:sp>
      <p:cxnSp>
        <p:nvCxnSpPr>
          <p:cNvPr id="380" name="Google Shape;380;p49"/>
          <p:cNvCxnSpPr/>
          <p:nvPr/>
        </p:nvCxnSpPr>
        <p:spPr>
          <a:xfrm>
            <a:off x="2500638" y="1969475"/>
            <a:ext cx="3175200" cy="0"/>
          </a:xfrm>
          <a:prstGeom prst="straightConnector1">
            <a:avLst/>
          </a:prstGeom>
          <a:noFill/>
          <a:ln cap="flat" cmpd="sng" w="38100">
            <a:solidFill>
              <a:srgbClr val="000000"/>
            </a:solidFill>
            <a:prstDash val="solid"/>
            <a:round/>
            <a:headEnd len="med" w="med" type="stealth"/>
            <a:tailEnd len="med" w="med" type="stealth"/>
          </a:ln>
        </p:spPr>
      </p:cxnSp>
      <p:sp>
        <p:nvSpPr>
          <p:cNvPr id="381" name="Google Shape;381;p49"/>
          <p:cNvSpPr txBox="1"/>
          <p:nvPr/>
        </p:nvSpPr>
        <p:spPr>
          <a:xfrm>
            <a:off x="3336913" y="1502075"/>
            <a:ext cx="1378500" cy="9348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Law</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Romans 7</a:t>
            </a:r>
            <a:endParaRPr/>
          </a:p>
        </p:txBody>
      </p:sp>
      <p:sp>
        <p:nvSpPr>
          <p:cNvPr id="387" name="Google Shape;387;p50"/>
          <p:cNvSpPr txBox="1"/>
          <p:nvPr/>
        </p:nvSpPr>
        <p:spPr>
          <a:xfrm>
            <a:off x="5737150" y="1290975"/>
            <a:ext cx="1484700" cy="113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Believer free from that Law</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The Woman</a:t>
            </a:r>
            <a:endParaRPr>
              <a:latin typeface="Roboto"/>
              <a:ea typeface="Roboto"/>
              <a:cs typeface="Roboto"/>
              <a:sym typeface="Roboto"/>
            </a:endParaRPr>
          </a:p>
        </p:txBody>
      </p:sp>
      <p:pic>
        <p:nvPicPr>
          <p:cNvPr id="388" name="Google Shape;388;p50"/>
          <p:cNvPicPr preferRelativeResize="0"/>
          <p:nvPr/>
        </p:nvPicPr>
        <p:blipFill>
          <a:blip r:embed="rId3">
            <a:alphaModFix/>
          </a:blip>
          <a:stretch>
            <a:fillRect/>
          </a:stretch>
        </p:blipFill>
        <p:spPr>
          <a:xfrm>
            <a:off x="1183425" y="1213000"/>
            <a:ext cx="1255925" cy="799350"/>
          </a:xfrm>
          <a:prstGeom prst="rect">
            <a:avLst/>
          </a:prstGeom>
          <a:noFill/>
          <a:ln>
            <a:noFill/>
          </a:ln>
        </p:spPr>
      </p:pic>
      <p:sp>
        <p:nvSpPr>
          <p:cNvPr id="389" name="Google Shape;389;p50"/>
          <p:cNvSpPr txBox="1"/>
          <p:nvPr/>
        </p:nvSpPr>
        <p:spPr>
          <a:xfrm>
            <a:off x="1122138" y="2086725"/>
            <a:ext cx="13785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Roboto"/>
                <a:ea typeface="Roboto"/>
                <a:cs typeface="Roboto"/>
                <a:sym typeface="Roboto"/>
              </a:rPr>
              <a:t>Jehovah:</a:t>
            </a:r>
            <a:endParaRPr>
              <a:solidFill>
                <a:srgbClr val="FF0000"/>
              </a:solidFill>
              <a:latin typeface="Roboto"/>
              <a:ea typeface="Roboto"/>
              <a:cs typeface="Roboto"/>
              <a:sym typeface="Roboto"/>
            </a:endParaRPr>
          </a:p>
          <a:p>
            <a:pPr indent="0" lvl="0" marL="0" rtl="0" algn="ctr">
              <a:spcBef>
                <a:spcPts val="0"/>
              </a:spcBef>
              <a:spcAft>
                <a:spcPts val="0"/>
              </a:spcAft>
              <a:buNone/>
            </a:pPr>
            <a:r>
              <a:rPr lang="en">
                <a:solidFill>
                  <a:srgbClr val="FF0000"/>
                </a:solidFill>
                <a:latin typeface="Roboto"/>
                <a:ea typeface="Roboto"/>
                <a:cs typeface="Roboto"/>
                <a:sym typeface="Roboto"/>
              </a:rPr>
              <a:t>The Husband</a:t>
            </a:r>
            <a:endParaRPr>
              <a:solidFill>
                <a:srgbClr val="FF0000"/>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Romans 7</a:t>
            </a:r>
            <a:endParaRPr/>
          </a:p>
        </p:txBody>
      </p:sp>
      <p:sp>
        <p:nvSpPr>
          <p:cNvPr id="395" name="Google Shape;395;p51"/>
          <p:cNvSpPr txBox="1"/>
          <p:nvPr/>
        </p:nvSpPr>
        <p:spPr>
          <a:xfrm>
            <a:off x="5737150" y="1290975"/>
            <a:ext cx="1484700" cy="113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Roboto"/>
                <a:ea typeface="Roboto"/>
                <a:cs typeface="Roboto"/>
                <a:sym typeface="Roboto"/>
              </a:rPr>
              <a:t>The Believer free from that Law</a:t>
            </a:r>
            <a:endParaRPr>
              <a:solidFill>
                <a:srgbClr val="FF0000"/>
              </a:solidFill>
              <a:latin typeface="Roboto"/>
              <a:ea typeface="Roboto"/>
              <a:cs typeface="Roboto"/>
              <a:sym typeface="Roboto"/>
            </a:endParaRPr>
          </a:p>
          <a:p>
            <a:pPr indent="0" lvl="0" marL="0" rtl="0" algn="ctr">
              <a:spcBef>
                <a:spcPts val="0"/>
              </a:spcBef>
              <a:spcAft>
                <a:spcPts val="0"/>
              </a:spcAft>
              <a:buNone/>
            </a:pPr>
            <a:r>
              <a:t/>
            </a:r>
            <a:endParaRPr>
              <a:solidFill>
                <a:srgbClr val="FF0000"/>
              </a:solidFill>
              <a:latin typeface="Roboto"/>
              <a:ea typeface="Roboto"/>
              <a:cs typeface="Roboto"/>
              <a:sym typeface="Roboto"/>
            </a:endParaRPr>
          </a:p>
          <a:p>
            <a:pPr indent="0" lvl="0" marL="0" rtl="0" algn="ctr">
              <a:spcBef>
                <a:spcPts val="0"/>
              </a:spcBef>
              <a:spcAft>
                <a:spcPts val="0"/>
              </a:spcAft>
              <a:buNone/>
            </a:pPr>
            <a:r>
              <a:rPr lang="en">
                <a:solidFill>
                  <a:srgbClr val="FF0000"/>
                </a:solidFill>
                <a:latin typeface="Roboto"/>
                <a:ea typeface="Roboto"/>
                <a:cs typeface="Roboto"/>
                <a:sym typeface="Roboto"/>
              </a:rPr>
              <a:t>The Woman</a:t>
            </a:r>
            <a:endParaRPr>
              <a:solidFill>
                <a:srgbClr val="FF0000"/>
              </a:solidFill>
              <a:latin typeface="Roboto"/>
              <a:ea typeface="Roboto"/>
              <a:cs typeface="Roboto"/>
              <a:sym typeface="Roboto"/>
            </a:endParaRPr>
          </a:p>
        </p:txBody>
      </p:sp>
      <p:pic>
        <p:nvPicPr>
          <p:cNvPr id="396" name="Google Shape;396;p51"/>
          <p:cNvPicPr preferRelativeResize="0"/>
          <p:nvPr/>
        </p:nvPicPr>
        <p:blipFill>
          <a:blip r:embed="rId3">
            <a:alphaModFix/>
          </a:blip>
          <a:stretch>
            <a:fillRect/>
          </a:stretch>
        </p:blipFill>
        <p:spPr>
          <a:xfrm>
            <a:off x="1183425" y="1213000"/>
            <a:ext cx="1255925" cy="799350"/>
          </a:xfrm>
          <a:prstGeom prst="rect">
            <a:avLst/>
          </a:prstGeom>
          <a:noFill/>
          <a:ln>
            <a:noFill/>
          </a:ln>
        </p:spPr>
      </p:pic>
      <p:sp>
        <p:nvSpPr>
          <p:cNvPr id="397" name="Google Shape;397;p51"/>
          <p:cNvSpPr txBox="1"/>
          <p:nvPr/>
        </p:nvSpPr>
        <p:spPr>
          <a:xfrm>
            <a:off x="1122138" y="2086725"/>
            <a:ext cx="13785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Roboto"/>
                <a:ea typeface="Roboto"/>
                <a:cs typeface="Roboto"/>
                <a:sym typeface="Roboto"/>
              </a:rPr>
              <a:t>Jehovah:</a:t>
            </a:r>
            <a:endParaRPr>
              <a:solidFill>
                <a:srgbClr val="FF0000"/>
              </a:solidFill>
              <a:latin typeface="Roboto"/>
              <a:ea typeface="Roboto"/>
              <a:cs typeface="Roboto"/>
              <a:sym typeface="Roboto"/>
            </a:endParaRPr>
          </a:p>
          <a:p>
            <a:pPr indent="0" lvl="0" marL="0" rtl="0" algn="ctr">
              <a:spcBef>
                <a:spcPts val="0"/>
              </a:spcBef>
              <a:spcAft>
                <a:spcPts val="0"/>
              </a:spcAft>
              <a:buNone/>
            </a:pPr>
            <a:r>
              <a:rPr lang="en">
                <a:solidFill>
                  <a:srgbClr val="FF0000"/>
                </a:solidFill>
                <a:latin typeface="Roboto"/>
                <a:ea typeface="Roboto"/>
                <a:cs typeface="Roboto"/>
                <a:sym typeface="Roboto"/>
              </a:rPr>
              <a:t>The Husband</a:t>
            </a:r>
            <a:endParaRPr>
              <a:solidFill>
                <a:srgbClr val="FF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Division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2Ti 2:15</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 diligent to present yourself approved to God, a </a:t>
            </a:r>
            <a:r>
              <a:rPr i="1" lang="en"/>
              <a:t>worker</a:t>
            </a:r>
            <a:r>
              <a:rPr lang="en"/>
              <a:t> who does not need to be ashamed, </a:t>
            </a:r>
            <a:r>
              <a:rPr i="1" lang="en"/>
              <a:t>rightly dividing</a:t>
            </a:r>
            <a:r>
              <a:rPr lang="en"/>
              <a:t> the word of truth.</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2"/>
          <p:cNvSpPr/>
          <p:nvPr/>
        </p:nvSpPr>
        <p:spPr>
          <a:xfrm>
            <a:off x="4599450" y="298600"/>
            <a:ext cx="3755100" cy="37548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52"/>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04" name="Google Shape;404;p5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Covenants</a:t>
            </a:r>
            <a:endParaRPr/>
          </a:p>
        </p:txBody>
      </p:sp>
      <p:sp>
        <p:nvSpPr>
          <p:cNvPr id="405" name="Google Shape;405;p52"/>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406" name="Google Shape;406;p52"/>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pic>
        <p:nvPicPr>
          <p:cNvPr id="407" name="Google Shape;407;p52"/>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408" name="Google Shape;408;p52"/>
          <p:cNvSpPr txBox="1"/>
          <p:nvPr/>
        </p:nvSpPr>
        <p:spPr>
          <a:xfrm>
            <a:off x="1122138" y="1172325"/>
            <a:ext cx="13785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Roboto"/>
                <a:ea typeface="Roboto"/>
                <a:cs typeface="Roboto"/>
                <a:sym typeface="Roboto"/>
              </a:rPr>
              <a:t>Jehovah:</a:t>
            </a:r>
            <a:endParaRPr>
              <a:solidFill>
                <a:srgbClr val="FF0000"/>
              </a:solidFill>
              <a:latin typeface="Roboto"/>
              <a:ea typeface="Roboto"/>
              <a:cs typeface="Roboto"/>
              <a:sym typeface="Roboto"/>
            </a:endParaRPr>
          </a:p>
          <a:p>
            <a:pPr indent="0" lvl="0" marL="0" rtl="0" algn="ctr">
              <a:spcBef>
                <a:spcPts val="0"/>
              </a:spcBef>
              <a:spcAft>
                <a:spcPts val="0"/>
              </a:spcAft>
              <a:buNone/>
            </a:pPr>
            <a:r>
              <a:rPr lang="en">
                <a:solidFill>
                  <a:srgbClr val="FF0000"/>
                </a:solidFill>
                <a:latin typeface="Roboto"/>
                <a:ea typeface="Roboto"/>
                <a:cs typeface="Roboto"/>
                <a:sym typeface="Roboto"/>
              </a:rPr>
              <a:t>Husband, King Redeemer</a:t>
            </a:r>
            <a:endParaRPr>
              <a:solidFill>
                <a:srgbClr val="FF0000"/>
              </a:solidFill>
              <a:latin typeface="Roboto"/>
              <a:ea typeface="Roboto"/>
              <a:cs typeface="Roboto"/>
              <a:sym typeface="Roboto"/>
            </a:endParaRPr>
          </a:p>
        </p:txBody>
      </p:sp>
      <p:grpSp>
        <p:nvGrpSpPr>
          <p:cNvPr id="409" name="Google Shape;409;p52"/>
          <p:cNvGrpSpPr/>
          <p:nvPr/>
        </p:nvGrpSpPr>
        <p:grpSpPr>
          <a:xfrm>
            <a:off x="5682088" y="1172325"/>
            <a:ext cx="1589825" cy="460500"/>
            <a:chOff x="5493050" y="1477125"/>
            <a:chExt cx="1589825" cy="460500"/>
          </a:xfrm>
        </p:grpSpPr>
        <p:sp>
          <p:nvSpPr>
            <p:cNvPr id="410" name="Google Shape;410;p52"/>
            <p:cNvSpPr txBox="1"/>
            <p:nvPr/>
          </p:nvSpPr>
          <p:spPr>
            <a:xfrm>
              <a:off x="5493050"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Roboto"/>
                  <a:ea typeface="Roboto"/>
                  <a:cs typeface="Roboto"/>
                  <a:sym typeface="Roboto"/>
                </a:rPr>
                <a:t>Jesus</a:t>
              </a:r>
              <a:endParaRPr b="1">
                <a:solidFill>
                  <a:srgbClr val="FF0000"/>
                </a:solidFill>
                <a:latin typeface="Roboto"/>
                <a:ea typeface="Roboto"/>
                <a:cs typeface="Roboto"/>
                <a:sym typeface="Roboto"/>
              </a:endParaRPr>
            </a:p>
          </p:txBody>
        </p:sp>
        <p:sp>
          <p:nvSpPr>
            <p:cNvPr id="411" name="Google Shape;411;p52"/>
            <p:cNvSpPr txBox="1"/>
            <p:nvPr/>
          </p:nvSpPr>
          <p:spPr>
            <a:xfrm>
              <a:off x="6254275"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Priest</a:t>
              </a:r>
              <a:endParaRPr b="1">
                <a:latin typeface="Roboto"/>
                <a:ea typeface="Roboto"/>
                <a:cs typeface="Roboto"/>
                <a:sym typeface="Roboto"/>
              </a:endParaRPr>
            </a:p>
          </p:txBody>
        </p:sp>
      </p:grpSp>
      <p:sp>
        <p:nvSpPr>
          <p:cNvPr id="412" name="Google Shape;412;p52"/>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cxnSp>
        <p:nvCxnSpPr>
          <p:cNvPr id="413" name="Google Shape;413;p52"/>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3"/>
          <p:cNvSpPr/>
          <p:nvPr/>
        </p:nvSpPr>
        <p:spPr>
          <a:xfrm>
            <a:off x="4599450" y="298600"/>
            <a:ext cx="3755100" cy="37548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19" name="Google Shape;419;p53"/>
          <p:cNvSpPr/>
          <p:nvPr/>
        </p:nvSpPr>
        <p:spPr>
          <a:xfrm>
            <a:off x="5002650" y="383925"/>
            <a:ext cx="2948700" cy="2948700"/>
          </a:xfrm>
          <a:prstGeom prst="ellipse">
            <a:avLst/>
          </a:prstGeom>
          <a:solidFill>
            <a:srgbClr val="FFFFFF"/>
          </a:solidFill>
          <a:ln cap="flat" cmpd="sng" w="38100">
            <a:solidFill>
              <a:schemeClr val="lt2"/>
            </a:solidFill>
            <a:prstDash val="dot"/>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5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Covenants</a:t>
            </a:r>
            <a:endParaRPr/>
          </a:p>
        </p:txBody>
      </p:sp>
      <p:sp>
        <p:nvSpPr>
          <p:cNvPr id="421" name="Google Shape;421;p53"/>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422" name="Google Shape;422;p53"/>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pic>
        <p:nvPicPr>
          <p:cNvPr id="423" name="Google Shape;423;p53"/>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424" name="Google Shape;424;p53"/>
          <p:cNvSpPr txBox="1"/>
          <p:nvPr/>
        </p:nvSpPr>
        <p:spPr>
          <a:xfrm>
            <a:off x="1122138" y="1172325"/>
            <a:ext cx="13785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Roboto"/>
                <a:ea typeface="Roboto"/>
                <a:cs typeface="Roboto"/>
                <a:sym typeface="Roboto"/>
              </a:rPr>
              <a:t>Jehovah:</a:t>
            </a:r>
            <a:endParaRPr>
              <a:solidFill>
                <a:srgbClr val="FF0000"/>
              </a:solidFill>
              <a:latin typeface="Roboto"/>
              <a:ea typeface="Roboto"/>
              <a:cs typeface="Roboto"/>
              <a:sym typeface="Roboto"/>
            </a:endParaRPr>
          </a:p>
          <a:p>
            <a:pPr indent="0" lvl="0" marL="0" rtl="0" algn="ctr">
              <a:spcBef>
                <a:spcPts val="0"/>
              </a:spcBef>
              <a:spcAft>
                <a:spcPts val="0"/>
              </a:spcAft>
              <a:buNone/>
            </a:pPr>
            <a:r>
              <a:rPr lang="en">
                <a:solidFill>
                  <a:srgbClr val="FF0000"/>
                </a:solidFill>
                <a:latin typeface="Roboto"/>
                <a:ea typeface="Roboto"/>
                <a:cs typeface="Roboto"/>
                <a:sym typeface="Roboto"/>
              </a:rPr>
              <a:t>Husband, King Redeemer</a:t>
            </a:r>
            <a:endParaRPr>
              <a:solidFill>
                <a:srgbClr val="FF0000"/>
              </a:solidFill>
              <a:latin typeface="Roboto"/>
              <a:ea typeface="Roboto"/>
              <a:cs typeface="Roboto"/>
              <a:sym typeface="Roboto"/>
            </a:endParaRPr>
          </a:p>
        </p:txBody>
      </p:sp>
      <p:grpSp>
        <p:nvGrpSpPr>
          <p:cNvPr id="425" name="Google Shape;425;p53"/>
          <p:cNvGrpSpPr/>
          <p:nvPr/>
        </p:nvGrpSpPr>
        <p:grpSpPr>
          <a:xfrm>
            <a:off x="5682088" y="1172325"/>
            <a:ext cx="1589825" cy="460500"/>
            <a:chOff x="5493050" y="1477125"/>
            <a:chExt cx="1589825" cy="460500"/>
          </a:xfrm>
        </p:grpSpPr>
        <p:sp>
          <p:nvSpPr>
            <p:cNvPr id="426" name="Google Shape;426;p53"/>
            <p:cNvSpPr txBox="1"/>
            <p:nvPr/>
          </p:nvSpPr>
          <p:spPr>
            <a:xfrm>
              <a:off x="5493050"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Roboto"/>
                  <a:ea typeface="Roboto"/>
                  <a:cs typeface="Roboto"/>
                  <a:sym typeface="Roboto"/>
                </a:rPr>
                <a:t>Jesus</a:t>
              </a:r>
              <a:endParaRPr b="1">
                <a:solidFill>
                  <a:srgbClr val="FF0000"/>
                </a:solidFill>
                <a:latin typeface="Roboto"/>
                <a:ea typeface="Roboto"/>
                <a:cs typeface="Roboto"/>
                <a:sym typeface="Roboto"/>
              </a:endParaRPr>
            </a:p>
          </p:txBody>
        </p:sp>
        <p:sp>
          <p:nvSpPr>
            <p:cNvPr id="427" name="Google Shape;427;p53"/>
            <p:cNvSpPr txBox="1"/>
            <p:nvPr/>
          </p:nvSpPr>
          <p:spPr>
            <a:xfrm>
              <a:off x="6254275" y="1477125"/>
              <a:ext cx="8286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Roboto"/>
                <a:ea typeface="Roboto"/>
                <a:cs typeface="Roboto"/>
                <a:sym typeface="Roboto"/>
              </a:endParaRPr>
            </a:p>
          </p:txBody>
        </p:sp>
      </p:grpSp>
      <p:sp>
        <p:nvSpPr>
          <p:cNvPr id="428" name="Google Shape;428;p53"/>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Will</a:t>
            </a:r>
            <a:endParaRPr>
              <a:latin typeface="Roboto"/>
              <a:ea typeface="Roboto"/>
              <a:cs typeface="Roboto"/>
              <a:sym typeface="Roboto"/>
            </a:endParaRPr>
          </a:p>
        </p:txBody>
      </p:sp>
      <p:cxnSp>
        <p:nvCxnSpPr>
          <p:cNvPr id="429" name="Google Shape;429;p53"/>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Will</a:t>
            </a:r>
            <a:endParaRPr/>
          </a:p>
          <a:p>
            <a:pPr indent="0" lvl="0" marL="0" rtl="0" algn="l">
              <a:spcBef>
                <a:spcPts val="0"/>
              </a:spcBef>
              <a:spcAft>
                <a:spcPts val="0"/>
              </a:spcAft>
              <a:buNone/>
            </a:pPr>
            <a:r>
              <a:rPr lang="en"/>
              <a:t>Heb 9:16-17</a:t>
            </a:r>
            <a:endParaRPr/>
          </a:p>
        </p:txBody>
      </p:sp>
      <p:sp>
        <p:nvSpPr>
          <p:cNvPr id="435" name="Google Shape;435;p5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where there [is] a testament, there must also of necessity be the death of the testator. For a testament [is] in force after men are dead, since it has no power at all while the testator lives.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5"/>
          <p:cNvSpPr/>
          <p:nvPr/>
        </p:nvSpPr>
        <p:spPr>
          <a:xfrm>
            <a:off x="4599450" y="298600"/>
            <a:ext cx="3755100" cy="3754800"/>
          </a:xfrm>
          <a:prstGeom prst="ellipse">
            <a:avLst/>
          </a:prstGeom>
          <a:solidFill>
            <a:srgbClr val="FFFFFF"/>
          </a:solidFill>
          <a:ln cap="flat" cmpd="sng" w="38100">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41" name="Google Shape;441;p55"/>
          <p:cNvSpPr/>
          <p:nvPr/>
        </p:nvSpPr>
        <p:spPr>
          <a:xfrm>
            <a:off x="5002650" y="383925"/>
            <a:ext cx="2948700" cy="2948700"/>
          </a:xfrm>
          <a:prstGeom prst="ellipse">
            <a:avLst/>
          </a:prstGeom>
          <a:solidFill>
            <a:srgbClr val="FFFFFF"/>
          </a:solidFill>
          <a:ln cap="flat" cmpd="sng" w="38100">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55"/>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Covenants</a:t>
            </a:r>
            <a:endParaRPr/>
          </a:p>
        </p:txBody>
      </p:sp>
      <p:sp>
        <p:nvSpPr>
          <p:cNvPr id="443" name="Google Shape;443;p55"/>
          <p:cNvSpPr txBox="1"/>
          <p:nvPr/>
        </p:nvSpPr>
        <p:spPr>
          <a:xfrm>
            <a:off x="5952300" y="24368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444" name="Google Shape;444;p55"/>
          <p:cNvSpPr txBox="1"/>
          <p:nvPr/>
        </p:nvSpPr>
        <p:spPr>
          <a:xfrm>
            <a:off x="5952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pic>
        <p:nvPicPr>
          <p:cNvPr id="445" name="Google Shape;445;p55"/>
          <p:cNvPicPr preferRelativeResize="0"/>
          <p:nvPr/>
        </p:nvPicPr>
        <p:blipFill>
          <a:blip r:embed="rId3">
            <a:alphaModFix/>
          </a:blip>
          <a:stretch>
            <a:fillRect/>
          </a:stretch>
        </p:blipFill>
        <p:spPr>
          <a:xfrm>
            <a:off x="1183425" y="298600"/>
            <a:ext cx="1255925" cy="799350"/>
          </a:xfrm>
          <a:prstGeom prst="rect">
            <a:avLst/>
          </a:prstGeom>
          <a:noFill/>
          <a:ln>
            <a:noFill/>
          </a:ln>
        </p:spPr>
      </p:pic>
      <p:sp>
        <p:nvSpPr>
          <p:cNvPr id="446" name="Google Shape;446;p55"/>
          <p:cNvSpPr txBox="1"/>
          <p:nvPr/>
        </p:nvSpPr>
        <p:spPr>
          <a:xfrm>
            <a:off x="1122138" y="1172325"/>
            <a:ext cx="1378500" cy="7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Roboto"/>
                <a:ea typeface="Roboto"/>
                <a:cs typeface="Roboto"/>
                <a:sym typeface="Roboto"/>
              </a:rPr>
              <a:t>Jehovah:</a:t>
            </a:r>
            <a:endParaRPr>
              <a:solidFill>
                <a:srgbClr val="FF0000"/>
              </a:solidFill>
              <a:latin typeface="Roboto"/>
              <a:ea typeface="Roboto"/>
              <a:cs typeface="Roboto"/>
              <a:sym typeface="Roboto"/>
            </a:endParaRPr>
          </a:p>
          <a:p>
            <a:pPr indent="0" lvl="0" marL="0" rtl="0" algn="ctr">
              <a:spcBef>
                <a:spcPts val="0"/>
              </a:spcBef>
              <a:spcAft>
                <a:spcPts val="0"/>
              </a:spcAft>
              <a:buNone/>
            </a:pPr>
            <a:r>
              <a:rPr lang="en">
                <a:solidFill>
                  <a:srgbClr val="FF0000"/>
                </a:solidFill>
                <a:latin typeface="Roboto"/>
                <a:ea typeface="Roboto"/>
                <a:cs typeface="Roboto"/>
                <a:sym typeface="Roboto"/>
              </a:rPr>
              <a:t>Husband, King Redeemer</a:t>
            </a:r>
            <a:endParaRPr>
              <a:solidFill>
                <a:srgbClr val="FF0000"/>
              </a:solidFill>
              <a:latin typeface="Roboto"/>
              <a:ea typeface="Roboto"/>
              <a:cs typeface="Roboto"/>
              <a:sym typeface="Roboto"/>
            </a:endParaRPr>
          </a:p>
        </p:txBody>
      </p:sp>
      <p:grpSp>
        <p:nvGrpSpPr>
          <p:cNvPr id="447" name="Google Shape;447;p55"/>
          <p:cNvGrpSpPr/>
          <p:nvPr/>
        </p:nvGrpSpPr>
        <p:grpSpPr>
          <a:xfrm>
            <a:off x="5682088" y="1172325"/>
            <a:ext cx="1589825" cy="460500"/>
            <a:chOff x="5493050" y="1477125"/>
            <a:chExt cx="1589825" cy="460500"/>
          </a:xfrm>
        </p:grpSpPr>
        <p:sp>
          <p:nvSpPr>
            <p:cNvPr id="448" name="Google Shape;448;p55"/>
            <p:cNvSpPr txBox="1"/>
            <p:nvPr/>
          </p:nvSpPr>
          <p:spPr>
            <a:xfrm>
              <a:off x="5493050" y="1477125"/>
              <a:ext cx="8286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Roboto"/>
                  <a:ea typeface="Roboto"/>
                  <a:cs typeface="Roboto"/>
                  <a:sym typeface="Roboto"/>
                </a:rPr>
                <a:t>Jesus</a:t>
              </a:r>
              <a:endParaRPr b="1">
                <a:solidFill>
                  <a:srgbClr val="FF0000"/>
                </a:solidFill>
                <a:latin typeface="Roboto"/>
                <a:ea typeface="Roboto"/>
                <a:cs typeface="Roboto"/>
                <a:sym typeface="Roboto"/>
              </a:endParaRPr>
            </a:p>
          </p:txBody>
        </p:sp>
        <p:sp>
          <p:nvSpPr>
            <p:cNvPr id="449" name="Google Shape;449;p55"/>
            <p:cNvSpPr txBox="1"/>
            <p:nvPr/>
          </p:nvSpPr>
          <p:spPr>
            <a:xfrm>
              <a:off x="6254275" y="1477125"/>
              <a:ext cx="8286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Roboto"/>
                <a:ea typeface="Roboto"/>
                <a:cs typeface="Roboto"/>
                <a:sym typeface="Roboto"/>
              </a:endParaRPr>
            </a:p>
          </p:txBody>
        </p:sp>
      </p:grpSp>
      <p:sp>
        <p:nvSpPr>
          <p:cNvPr id="450" name="Google Shape;450;p55"/>
          <p:cNvSpPr txBox="1"/>
          <p:nvPr/>
        </p:nvSpPr>
        <p:spPr>
          <a:xfrm>
            <a:off x="1122138" y="2086050"/>
            <a:ext cx="1378500" cy="93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Roboto"/>
                <a:ea typeface="Roboto"/>
                <a:cs typeface="Roboto"/>
                <a:sym typeface="Roboto"/>
              </a:rPr>
              <a:t>Jehovah’s</a:t>
            </a:r>
            <a:endParaRPr>
              <a:solidFill>
                <a:srgbClr val="FF0000"/>
              </a:solidFill>
              <a:latin typeface="Roboto"/>
              <a:ea typeface="Roboto"/>
              <a:cs typeface="Roboto"/>
              <a:sym typeface="Roboto"/>
            </a:endParaRPr>
          </a:p>
          <a:p>
            <a:pPr indent="0" lvl="0" marL="0" rtl="0" algn="ctr">
              <a:spcBef>
                <a:spcPts val="0"/>
              </a:spcBef>
              <a:spcAft>
                <a:spcPts val="0"/>
              </a:spcAft>
              <a:buNone/>
            </a:pPr>
            <a:r>
              <a:rPr lang="en">
                <a:solidFill>
                  <a:srgbClr val="FF0000"/>
                </a:solidFill>
                <a:latin typeface="Roboto"/>
                <a:ea typeface="Roboto"/>
                <a:cs typeface="Roboto"/>
                <a:sym typeface="Roboto"/>
              </a:rPr>
              <a:t>Will</a:t>
            </a:r>
            <a:endParaRPr>
              <a:solidFill>
                <a:srgbClr val="FF0000"/>
              </a:solidFill>
              <a:latin typeface="Roboto"/>
              <a:ea typeface="Roboto"/>
              <a:cs typeface="Roboto"/>
              <a:sym typeface="Roboto"/>
            </a:endParaRPr>
          </a:p>
        </p:txBody>
      </p:sp>
      <p:cxnSp>
        <p:nvCxnSpPr>
          <p:cNvPr id="451" name="Google Shape;451;p55"/>
          <p:cNvCxnSpPr/>
          <p:nvPr/>
        </p:nvCxnSpPr>
        <p:spPr>
          <a:xfrm>
            <a:off x="2500650" y="2553450"/>
            <a:ext cx="1983600" cy="0"/>
          </a:xfrm>
          <a:prstGeom prst="straightConnector1">
            <a:avLst/>
          </a:prstGeom>
          <a:noFill/>
          <a:ln cap="flat" cmpd="sng" w="38100">
            <a:solidFill>
              <a:srgbClr val="000000"/>
            </a:solidFill>
            <a:prstDash val="solid"/>
            <a:round/>
            <a:headEnd len="med" w="med" type="none"/>
            <a:tailEnd len="med" w="med" type="stealth"/>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5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God’s Will</a:t>
            </a:r>
            <a:endParaRPr/>
          </a:p>
          <a:p>
            <a:pPr indent="0" lvl="0" marL="0" rtl="0" algn="l">
              <a:spcBef>
                <a:spcPts val="0"/>
              </a:spcBef>
              <a:spcAft>
                <a:spcPts val="0"/>
              </a:spcAft>
              <a:buNone/>
            </a:pPr>
            <a:r>
              <a:rPr lang="en"/>
              <a:t>Heb 10:9-10</a:t>
            </a:r>
            <a:endParaRPr/>
          </a:p>
        </p:txBody>
      </p:sp>
      <p:sp>
        <p:nvSpPr>
          <p:cNvPr id="457" name="Google Shape;457;p5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 He said, "Behold, I have come to do Your will, O God." He takes away the first that He may establish the second. By that will we have been sanctified through the offering of the body of Jesus Christ once [for all].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57"/>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He takes away the first that He may establish the second”</a:t>
            </a:r>
            <a:endParaRPr/>
          </a:p>
        </p:txBody>
      </p:sp>
      <p:grpSp>
        <p:nvGrpSpPr>
          <p:cNvPr id="463" name="Google Shape;463;p57"/>
          <p:cNvGrpSpPr/>
          <p:nvPr/>
        </p:nvGrpSpPr>
        <p:grpSpPr>
          <a:xfrm>
            <a:off x="3484975" y="540050"/>
            <a:ext cx="2174100" cy="3268800"/>
            <a:chOff x="3426300" y="1598975"/>
            <a:chExt cx="2174100" cy="3268800"/>
          </a:xfrm>
        </p:grpSpPr>
        <p:cxnSp>
          <p:nvCxnSpPr>
            <p:cNvPr id="464" name="Google Shape;464;p57"/>
            <p:cNvCxnSpPr/>
            <p:nvPr/>
          </p:nvCxnSpPr>
          <p:spPr>
            <a:xfrm>
              <a:off x="4513350" y="1598975"/>
              <a:ext cx="0" cy="3268800"/>
            </a:xfrm>
            <a:prstGeom prst="straightConnector1">
              <a:avLst/>
            </a:prstGeom>
            <a:noFill/>
            <a:ln cap="flat" cmpd="sng" w="114300">
              <a:solidFill>
                <a:schemeClr val="dk2"/>
              </a:solidFill>
              <a:prstDash val="solid"/>
              <a:round/>
              <a:headEnd len="med" w="med" type="none"/>
              <a:tailEnd len="med" w="med" type="none"/>
            </a:ln>
          </p:spPr>
        </p:cxnSp>
        <p:cxnSp>
          <p:nvCxnSpPr>
            <p:cNvPr id="465" name="Google Shape;465;p57"/>
            <p:cNvCxnSpPr/>
            <p:nvPr/>
          </p:nvCxnSpPr>
          <p:spPr>
            <a:xfrm>
              <a:off x="3426300" y="2567850"/>
              <a:ext cx="2174100" cy="7800"/>
            </a:xfrm>
            <a:prstGeom prst="straightConnector1">
              <a:avLst/>
            </a:prstGeom>
            <a:noFill/>
            <a:ln cap="flat" cmpd="sng" w="114300">
              <a:solidFill>
                <a:schemeClr val="dk2"/>
              </a:solidFill>
              <a:prstDash val="solid"/>
              <a:round/>
              <a:headEnd len="med" w="med" type="none"/>
              <a:tailEnd len="med" w="med" type="none"/>
            </a:ln>
          </p:spPr>
        </p:cxnSp>
      </p:grpSp>
      <p:sp>
        <p:nvSpPr>
          <p:cNvPr id="466" name="Google Shape;466;p57"/>
          <p:cNvSpPr txBox="1"/>
          <p:nvPr/>
        </p:nvSpPr>
        <p:spPr>
          <a:xfrm>
            <a:off x="1879125" y="1704650"/>
            <a:ext cx="2469300" cy="9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400">
                <a:latin typeface="Roboto"/>
                <a:ea typeface="Roboto"/>
                <a:cs typeface="Roboto"/>
                <a:sym typeface="Roboto"/>
              </a:rPr>
              <a:t>Old</a:t>
            </a:r>
            <a:endParaRPr sz="2400">
              <a:latin typeface="Roboto"/>
              <a:ea typeface="Roboto"/>
              <a:cs typeface="Roboto"/>
              <a:sym typeface="Roboto"/>
            </a:endParaRPr>
          </a:p>
          <a:p>
            <a:pPr indent="0" lvl="0" marL="0" rtl="0" algn="r">
              <a:spcBef>
                <a:spcPts val="0"/>
              </a:spcBef>
              <a:spcAft>
                <a:spcPts val="0"/>
              </a:spcAft>
              <a:buNone/>
            </a:pPr>
            <a:r>
              <a:rPr lang="en" sz="2400">
                <a:latin typeface="Roboto"/>
                <a:ea typeface="Roboto"/>
                <a:cs typeface="Roboto"/>
                <a:sym typeface="Roboto"/>
              </a:rPr>
              <a:t>Covenant</a:t>
            </a:r>
            <a:endParaRPr sz="2400">
              <a:latin typeface="Roboto"/>
              <a:ea typeface="Roboto"/>
              <a:cs typeface="Roboto"/>
              <a:sym typeface="Roboto"/>
            </a:endParaRPr>
          </a:p>
        </p:txBody>
      </p:sp>
      <p:sp>
        <p:nvSpPr>
          <p:cNvPr id="467" name="Google Shape;467;p57"/>
          <p:cNvSpPr txBox="1"/>
          <p:nvPr/>
        </p:nvSpPr>
        <p:spPr>
          <a:xfrm>
            <a:off x="4802025" y="1704650"/>
            <a:ext cx="2979600" cy="9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New</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Covenant</a:t>
            </a:r>
            <a:endParaRPr sz="24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When did the Old Testament really end?</a:t>
            </a:r>
            <a:endParaRPr/>
          </a:p>
        </p:txBody>
      </p:sp>
      <p:grpSp>
        <p:nvGrpSpPr>
          <p:cNvPr id="473" name="Google Shape;473;p58"/>
          <p:cNvGrpSpPr/>
          <p:nvPr/>
        </p:nvGrpSpPr>
        <p:grpSpPr>
          <a:xfrm>
            <a:off x="3484975" y="540050"/>
            <a:ext cx="2174100" cy="3268800"/>
            <a:chOff x="3426300" y="1598975"/>
            <a:chExt cx="2174100" cy="3268800"/>
          </a:xfrm>
        </p:grpSpPr>
        <p:cxnSp>
          <p:nvCxnSpPr>
            <p:cNvPr id="474" name="Google Shape;474;p58"/>
            <p:cNvCxnSpPr/>
            <p:nvPr/>
          </p:nvCxnSpPr>
          <p:spPr>
            <a:xfrm>
              <a:off x="4513350" y="1598975"/>
              <a:ext cx="0" cy="3268800"/>
            </a:xfrm>
            <a:prstGeom prst="straightConnector1">
              <a:avLst/>
            </a:prstGeom>
            <a:noFill/>
            <a:ln cap="flat" cmpd="sng" w="114300">
              <a:solidFill>
                <a:schemeClr val="dk2"/>
              </a:solidFill>
              <a:prstDash val="solid"/>
              <a:round/>
              <a:headEnd len="med" w="med" type="none"/>
              <a:tailEnd len="med" w="med" type="none"/>
            </a:ln>
          </p:spPr>
        </p:cxnSp>
        <p:cxnSp>
          <p:nvCxnSpPr>
            <p:cNvPr id="475" name="Google Shape;475;p58"/>
            <p:cNvCxnSpPr/>
            <p:nvPr/>
          </p:nvCxnSpPr>
          <p:spPr>
            <a:xfrm>
              <a:off x="3426300" y="2567850"/>
              <a:ext cx="2174100" cy="7800"/>
            </a:xfrm>
            <a:prstGeom prst="straightConnector1">
              <a:avLst/>
            </a:prstGeom>
            <a:noFill/>
            <a:ln cap="flat" cmpd="sng" w="114300">
              <a:solidFill>
                <a:schemeClr val="dk2"/>
              </a:solidFill>
              <a:prstDash val="solid"/>
              <a:round/>
              <a:headEnd len="med" w="med" type="none"/>
              <a:tailEnd len="med" w="med" type="none"/>
            </a:ln>
          </p:spPr>
        </p:cxnSp>
      </p:grpSp>
      <p:sp>
        <p:nvSpPr>
          <p:cNvPr id="476" name="Google Shape;476;p58"/>
          <p:cNvSpPr txBox="1"/>
          <p:nvPr/>
        </p:nvSpPr>
        <p:spPr>
          <a:xfrm>
            <a:off x="1879125" y="1704650"/>
            <a:ext cx="2469300" cy="9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400">
                <a:latin typeface="Roboto"/>
                <a:ea typeface="Roboto"/>
                <a:cs typeface="Roboto"/>
                <a:sym typeface="Roboto"/>
              </a:rPr>
              <a:t>Old</a:t>
            </a:r>
            <a:endParaRPr sz="2400">
              <a:latin typeface="Roboto"/>
              <a:ea typeface="Roboto"/>
              <a:cs typeface="Roboto"/>
              <a:sym typeface="Roboto"/>
            </a:endParaRPr>
          </a:p>
          <a:p>
            <a:pPr indent="0" lvl="0" marL="0" rtl="0" algn="r">
              <a:spcBef>
                <a:spcPts val="0"/>
              </a:spcBef>
              <a:spcAft>
                <a:spcPts val="0"/>
              </a:spcAft>
              <a:buNone/>
            </a:pPr>
            <a:r>
              <a:rPr lang="en" sz="2400">
                <a:latin typeface="Roboto"/>
                <a:ea typeface="Roboto"/>
                <a:cs typeface="Roboto"/>
                <a:sym typeface="Roboto"/>
              </a:rPr>
              <a:t>Testament</a:t>
            </a:r>
            <a:endParaRPr sz="2400">
              <a:latin typeface="Roboto"/>
              <a:ea typeface="Roboto"/>
              <a:cs typeface="Roboto"/>
              <a:sym typeface="Roboto"/>
            </a:endParaRPr>
          </a:p>
        </p:txBody>
      </p:sp>
      <p:sp>
        <p:nvSpPr>
          <p:cNvPr id="477" name="Google Shape;477;p58"/>
          <p:cNvSpPr txBox="1"/>
          <p:nvPr/>
        </p:nvSpPr>
        <p:spPr>
          <a:xfrm>
            <a:off x="4802025" y="1704650"/>
            <a:ext cx="2979600" cy="9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New</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Testament</a:t>
            </a:r>
            <a:endParaRPr sz="24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When does the New Testament really begin?</a:t>
            </a:r>
            <a:endParaRPr/>
          </a:p>
        </p:txBody>
      </p:sp>
      <p:grpSp>
        <p:nvGrpSpPr>
          <p:cNvPr id="483" name="Google Shape;483;p59"/>
          <p:cNvGrpSpPr/>
          <p:nvPr/>
        </p:nvGrpSpPr>
        <p:grpSpPr>
          <a:xfrm>
            <a:off x="3484975" y="540050"/>
            <a:ext cx="2174100" cy="3268800"/>
            <a:chOff x="3426300" y="1598975"/>
            <a:chExt cx="2174100" cy="3268800"/>
          </a:xfrm>
        </p:grpSpPr>
        <p:cxnSp>
          <p:nvCxnSpPr>
            <p:cNvPr id="484" name="Google Shape;484;p59"/>
            <p:cNvCxnSpPr/>
            <p:nvPr/>
          </p:nvCxnSpPr>
          <p:spPr>
            <a:xfrm>
              <a:off x="4513350" y="1598975"/>
              <a:ext cx="0" cy="3268800"/>
            </a:xfrm>
            <a:prstGeom prst="straightConnector1">
              <a:avLst/>
            </a:prstGeom>
            <a:noFill/>
            <a:ln cap="flat" cmpd="sng" w="114300">
              <a:solidFill>
                <a:schemeClr val="dk2"/>
              </a:solidFill>
              <a:prstDash val="solid"/>
              <a:round/>
              <a:headEnd len="med" w="med" type="none"/>
              <a:tailEnd len="med" w="med" type="none"/>
            </a:ln>
          </p:spPr>
        </p:cxnSp>
        <p:cxnSp>
          <p:nvCxnSpPr>
            <p:cNvPr id="485" name="Google Shape;485;p59"/>
            <p:cNvCxnSpPr/>
            <p:nvPr/>
          </p:nvCxnSpPr>
          <p:spPr>
            <a:xfrm>
              <a:off x="3426300" y="2567850"/>
              <a:ext cx="2174100" cy="7800"/>
            </a:xfrm>
            <a:prstGeom prst="straightConnector1">
              <a:avLst/>
            </a:prstGeom>
            <a:noFill/>
            <a:ln cap="flat" cmpd="sng" w="114300">
              <a:solidFill>
                <a:schemeClr val="dk2"/>
              </a:solidFill>
              <a:prstDash val="solid"/>
              <a:round/>
              <a:headEnd len="med" w="med" type="none"/>
              <a:tailEnd len="med" w="med" type="none"/>
            </a:ln>
          </p:spPr>
        </p:cxnSp>
      </p:grpSp>
      <p:sp>
        <p:nvSpPr>
          <p:cNvPr id="486" name="Google Shape;486;p59"/>
          <p:cNvSpPr txBox="1"/>
          <p:nvPr/>
        </p:nvSpPr>
        <p:spPr>
          <a:xfrm>
            <a:off x="1879125" y="1704650"/>
            <a:ext cx="2469300" cy="93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400">
                <a:latin typeface="Roboto"/>
                <a:ea typeface="Roboto"/>
                <a:cs typeface="Roboto"/>
                <a:sym typeface="Roboto"/>
              </a:rPr>
              <a:t>Old</a:t>
            </a:r>
            <a:endParaRPr sz="2400">
              <a:latin typeface="Roboto"/>
              <a:ea typeface="Roboto"/>
              <a:cs typeface="Roboto"/>
              <a:sym typeface="Roboto"/>
            </a:endParaRPr>
          </a:p>
          <a:p>
            <a:pPr indent="0" lvl="0" marL="0" rtl="0" algn="r">
              <a:spcBef>
                <a:spcPts val="0"/>
              </a:spcBef>
              <a:spcAft>
                <a:spcPts val="0"/>
              </a:spcAft>
              <a:buNone/>
            </a:pPr>
            <a:r>
              <a:rPr lang="en" sz="2400">
                <a:latin typeface="Roboto"/>
                <a:ea typeface="Roboto"/>
                <a:cs typeface="Roboto"/>
                <a:sym typeface="Roboto"/>
              </a:rPr>
              <a:t>Testament</a:t>
            </a:r>
            <a:endParaRPr sz="2400">
              <a:latin typeface="Roboto"/>
              <a:ea typeface="Roboto"/>
              <a:cs typeface="Roboto"/>
              <a:sym typeface="Roboto"/>
            </a:endParaRPr>
          </a:p>
        </p:txBody>
      </p:sp>
      <p:sp>
        <p:nvSpPr>
          <p:cNvPr id="487" name="Google Shape;487;p59"/>
          <p:cNvSpPr txBox="1"/>
          <p:nvPr/>
        </p:nvSpPr>
        <p:spPr>
          <a:xfrm>
            <a:off x="4802025" y="1704650"/>
            <a:ext cx="2979600" cy="9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New</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Testament</a:t>
            </a:r>
            <a:endParaRPr sz="2400">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6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question from Acts 1:6-7</a:t>
            </a:r>
            <a:endParaRPr/>
          </a:p>
        </p:txBody>
      </p:sp>
      <p:sp>
        <p:nvSpPr>
          <p:cNvPr id="493" name="Google Shape;493;p6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Therefore, when they had come together, they asked Him, saying, "Lord, will You at this time restore the kingdom to Israel?" And He said to them, "It is not for you to know times or seasons which the Father has put in His own authority.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Supper</a:t>
            </a:r>
            <a:r>
              <a:rPr lang="en"/>
              <a:t> </a:t>
            </a:r>
            <a:r>
              <a:rPr lang="en"/>
              <a:t>Mat 26:27-29</a:t>
            </a:r>
            <a:endParaRPr/>
          </a:p>
        </p:txBody>
      </p:sp>
      <p:sp>
        <p:nvSpPr>
          <p:cNvPr id="499" name="Google Shape;499;p6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 He took the cup, and gave thanks, and gave [it] to them, saying, "Drink from it, all of you. For this is My blood of the </a:t>
            </a:r>
            <a:r>
              <a:rPr b="1" lang="en"/>
              <a:t>new covenant</a:t>
            </a:r>
            <a:r>
              <a:rPr lang="en"/>
              <a:t>, which is shed for many for the remission of sins. But I say to you, I will not drink of this fruit of the vine from now on until that day when I drink it new with you in </a:t>
            </a:r>
            <a:r>
              <a:rPr b="1" lang="en"/>
              <a:t>My Father's kingdom</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Rightly Dividing - orthotomeō</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 to cut straight: τάς ὁδούς, to cut straight ways, i. e. to proceed by straight paths, hold a straight course, equivalent to to do right (for יִשֵּׁר), Proverbs 3:6; Proverbs 11:5 (viam secare, Vergil Aen. 6, 899). </a:t>
            </a:r>
            <a:endParaRPr sz="1600"/>
          </a:p>
          <a:p>
            <a:pPr indent="0" lvl="0" marL="0" rtl="0" algn="l">
              <a:spcBef>
                <a:spcPts val="1600"/>
              </a:spcBef>
              <a:spcAft>
                <a:spcPts val="0"/>
              </a:spcAft>
              <a:buNone/>
            </a:pPr>
            <a:r>
              <a:rPr lang="en" sz="1600"/>
              <a:t>2. dropping the idea of cutting, to make straight and smooth; Vulg.rectetracto, to handle aright: τόν λόγον τῆς ἀληθείας, i. e. to teach the truth correctly and directly, 2 Timothy 2:15; τόν ἀληθῆ λόγον, Eustathius, opuscc., p. 115, 41. </a:t>
            </a:r>
            <a:endParaRPr sz="1600"/>
          </a:p>
          <a:p>
            <a:pPr indent="0" lvl="0" marL="0" rtl="0" algn="r">
              <a:spcBef>
                <a:spcPts val="1600"/>
              </a:spcBef>
              <a:spcAft>
                <a:spcPts val="0"/>
              </a:spcAft>
              <a:buClr>
                <a:schemeClr val="dk1"/>
              </a:buClr>
              <a:buSzPts val="1100"/>
              <a:buFont typeface="Arial"/>
              <a:buNone/>
            </a:pPr>
            <a:r>
              <a:rPr lang="en" sz="1600"/>
              <a:t>Thayer’s Greek Lexicon</a:t>
            </a:r>
            <a:endParaRPr sz="1600"/>
          </a:p>
          <a:p>
            <a:pPr indent="0" lvl="0" marL="0" rtl="0" algn="l">
              <a:spcBef>
                <a:spcPts val="1600"/>
              </a:spcBef>
              <a:spcAft>
                <a:spcPts val="1600"/>
              </a:spcAft>
              <a:buNone/>
            </a:pPr>
            <a:r>
              <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2"/>
          <p:cNvSpPr/>
          <p:nvPr/>
        </p:nvSpPr>
        <p:spPr>
          <a:xfrm>
            <a:off x="2694450" y="298600"/>
            <a:ext cx="3755100" cy="3754800"/>
          </a:xfrm>
          <a:prstGeom prst="ellipse">
            <a:avLst/>
          </a:prstGeom>
          <a:solidFill>
            <a:srgbClr val="F3F3F3"/>
          </a:solidFill>
          <a:ln cap="flat" cmpd="sng" w="38100">
            <a:solidFill>
              <a:schemeClr val="lt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05" name="Google Shape;505;p6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New Covenant (Kingdom Restored)</a:t>
            </a:r>
            <a:endParaRPr/>
          </a:p>
        </p:txBody>
      </p:sp>
      <p:sp>
        <p:nvSpPr>
          <p:cNvPr id="506" name="Google Shape;506;p62"/>
          <p:cNvSpPr/>
          <p:nvPr/>
        </p:nvSpPr>
        <p:spPr>
          <a:xfrm>
            <a:off x="3097650" y="383925"/>
            <a:ext cx="2948700" cy="2948700"/>
          </a:xfrm>
          <a:prstGeom prst="ellipse">
            <a:avLst/>
          </a:prstGeom>
          <a:solidFill>
            <a:srgbClr val="F3F3F3"/>
          </a:solidFill>
          <a:ln cap="flat" cmpd="sng" w="38100">
            <a:solidFill>
              <a:schemeClr val="lt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62"/>
          <p:cNvSpPr/>
          <p:nvPr/>
        </p:nvSpPr>
        <p:spPr>
          <a:xfrm>
            <a:off x="3451200" y="509075"/>
            <a:ext cx="2241600" cy="2241600"/>
          </a:xfrm>
          <a:prstGeom prst="ellipse">
            <a:avLst/>
          </a:prstGeom>
          <a:solidFill>
            <a:srgbClr val="F3F3F3"/>
          </a:solidFill>
          <a:ln cap="flat" cmpd="sng" w="38100">
            <a:solidFill>
              <a:schemeClr val="lt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08" name="Google Shape;508;p62"/>
          <p:cNvSpPr/>
          <p:nvPr/>
        </p:nvSpPr>
        <p:spPr>
          <a:xfrm>
            <a:off x="3833100" y="599750"/>
            <a:ext cx="1477800" cy="1456500"/>
          </a:xfrm>
          <a:prstGeom prst="ellipse">
            <a:avLst/>
          </a:prstGeom>
          <a:solidFill>
            <a:srgbClr val="F3F3F3"/>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62"/>
          <p:cNvSpPr txBox="1"/>
          <p:nvPr/>
        </p:nvSpPr>
        <p:spPr>
          <a:xfrm>
            <a:off x="4047300" y="2750675"/>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People</a:t>
            </a:r>
            <a:endParaRPr>
              <a:latin typeface="Roboto"/>
              <a:ea typeface="Roboto"/>
              <a:cs typeface="Roboto"/>
              <a:sym typeface="Roboto"/>
            </a:endParaRPr>
          </a:p>
        </p:txBody>
      </p:sp>
      <p:sp>
        <p:nvSpPr>
          <p:cNvPr id="510" name="Google Shape;510;p62"/>
          <p:cNvSpPr txBox="1"/>
          <p:nvPr/>
        </p:nvSpPr>
        <p:spPr>
          <a:xfrm>
            <a:off x="4047300" y="341285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Land</a:t>
            </a:r>
            <a:endParaRPr>
              <a:latin typeface="Roboto"/>
              <a:ea typeface="Roboto"/>
              <a:cs typeface="Roboto"/>
              <a:sym typeface="Roboto"/>
            </a:endParaRPr>
          </a:p>
        </p:txBody>
      </p:sp>
      <p:sp>
        <p:nvSpPr>
          <p:cNvPr id="511" name="Google Shape;511;p62"/>
          <p:cNvSpPr txBox="1"/>
          <p:nvPr/>
        </p:nvSpPr>
        <p:spPr>
          <a:xfrm>
            <a:off x="3892050" y="1029200"/>
            <a:ext cx="13599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Jehovah</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King &amp; Priest)</a:t>
            </a:r>
            <a:endParaRPr>
              <a:latin typeface="Roboto"/>
              <a:ea typeface="Roboto"/>
              <a:cs typeface="Roboto"/>
              <a:sym typeface="Roboto"/>
            </a:endParaRPr>
          </a:p>
        </p:txBody>
      </p:sp>
      <p:sp>
        <p:nvSpPr>
          <p:cNvPr id="512" name="Google Shape;512;p62"/>
          <p:cNvSpPr txBox="1"/>
          <p:nvPr/>
        </p:nvSpPr>
        <p:spPr>
          <a:xfrm>
            <a:off x="4047300" y="2088500"/>
            <a:ext cx="1049400" cy="5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Kings &amp; Priests</a:t>
            </a:r>
            <a:endParaRPr>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Pattern</a:t>
            </a:r>
            <a:endParaRPr/>
          </a:p>
        </p:txBody>
      </p:sp>
      <p:pic>
        <p:nvPicPr>
          <p:cNvPr id="518" name="Google Shape;518;p63"/>
          <p:cNvPicPr preferRelativeResize="0"/>
          <p:nvPr/>
        </p:nvPicPr>
        <p:blipFill>
          <a:blip r:embed="rId3">
            <a:alphaModFix/>
          </a:blip>
          <a:stretch>
            <a:fillRect/>
          </a:stretch>
        </p:blipFill>
        <p:spPr>
          <a:xfrm>
            <a:off x="7713075" y="1581150"/>
            <a:ext cx="1255925" cy="799350"/>
          </a:xfrm>
          <a:prstGeom prst="rect">
            <a:avLst/>
          </a:prstGeom>
          <a:noFill/>
          <a:ln>
            <a:noFill/>
          </a:ln>
        </p:spPr>
      </p:pic>
      <p:sp>
        <p:nvSpPr>
          <p:cNvPr id="519" name="Google Shape;519;p63"/>
          <p:cNvSpPr/>
          <p:nvPr/>
        </p:nvSpPr>
        <p:spPr>
          <a:xfrm>
            <a:off x="649325" y="1814575"/>
            <a:ext cx="1947900" cy="799500"/>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Preaching to</a:t>
            </a:r>
            <a:endParaRPr>
              <a:solidFill>
                <a:srgbClr val="FFFFFF"/>
              </a:solidFill>
            </a:endParaRPr>
          </a:p>
          <a:p>
            <a:pPr indent="0" lvl="0" marL="0" rtl="0" algn="ctr">
              <a:spcBef>
                <a:spcPts val="0"/>
              </a:spcBef>
              <a:spcAft>
                <a:spcPts val="0"/>
              </a:spcAft>
              <a:buNone/>
            </a:pPr>
            <a:r>
              <a:rPr lang="en">
                <a:solidFill>
                  <a:srgbClr val="FFFFFF"/>
                </a:solidFill>
              </a:rPr>
              <a:t>Israel</a:t>
            </a:r>
            <a:endParaRPr>
              <a:solidFill>
                <a:srgbClr val="FFFFFF"/>
              </a:solidFill>
            </a:endParaRPr>
          </a:p>
        </p:txBody>
      </p:sp>
      <p:sp>
        <p:nvSpPr>
          <p:cNvPr id="520" name="Google Shape;520;p63"/>
          <p:cNvSpPr/>
          <p:nvPr/>
        </p:nvSpPr>
        <p:spPr>
          <a:xfrm>
            <a:off x="2986963" y="1814575"/>
            <a:ext cx="1947900" cy="799500"/>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Judgement of</a:t>
            </a:r>
            <a:endParaRPr>
              <a:solidFill>
                <a:srgbClr val="FFFFFF"/>
              </a:solidFill>
            </a:endParaRPr>
          </a:p>
          <a:p>
            <a:pPr indent="0" lvl="0" marL="0" rtl="0" algn="ctr">
              <a:spcBef>
                <a:spcPts val="0"/>
              </a:spcBef>
              <a:spcAft>
                <a:spcPts val="0"/>
              </a:spcAft>
              <a:buNone/>
            </a:pPr>
            <a:r>
              <a:rPr lang="en">
                <a:solidFill>
                  <a:srgbClr val="FFFFFF"/>
                </a:solidFill>
              </a:rPr>
              <a:t>Israel</a:t>
            </a:r>
            <a:endParaRPr>
              <a:solidFill>
                <a:srgbClr val="FFFFFF"/>
              </a:solidFill>
            </a:endParaRPr>
          </a:p>
        </p:txBody>
      </p:sp>
      <p:sp>
        <p:nvSpPr>
          <p:cNvPr id="521" name="Google Shape;521;p63"/>
          <p:cNvSpPr/>
          <p:nvPr/>
        </p:nvSpPr>
        <p:spPr>
          <a:xfrm>
            <a:off x="5350013" y="1814575"/>
            <a:ext cx="1947900" cy="799500"/>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Judgement of Nations</a:t>
            </a:r>
            <a:endParaRPr>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64"/>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Pattern</a:t>
            </a:r>
            <a:endParaRPr/>
          </a:p>
        </p:txBody>
      </p:sp>
      <p:pic>
        <p:nvPicPr>
          <p:cNvPr id="527" name="Google Shape;527;p64"/>
          <p:cNvPicPr preferRelativeResize="0"/>
          <p:nvPr/>
        </p:nvPicPr>
        <p:blipFill>
          <a:blip r:embed="rId3">
            <a:alphaModFix/>
          </a:blip>
          <a:stretch>
            <a:fillRect/>
          </a:stretch>
        </p:blipFill>
        <p:spPr>
          <a:xfrm>
            <a:off x="7713075" y="1581150"/>
            <a:ext cx="1255925" cy="799350"/>
          </a:xfrm>
          <a:prstGeom prst="rect">
            <a:avLst/>
          </a:prstGeom>
          <a:noFill/>
          <a:ln>
            <a:noFill/>
          </a:ln>
        </p:spPr>
      </p:pic>
      <p:sp>
        <p:nvSpPr>
          <p:cNvPr id="528" name="Google Shape;528;p64"/>
          <p:cNvSpPr txBox="1"/>
          <p:nvPr/>
        </p:nvSpPr>
        <p:spPr>
          <a:xfrm>
            <a:off x="7720825" y="2972200"/>
            <a:ext cx="1209600" cy="40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Promised Land</a:t>
            </a:r>
            <a:endParaRPr>
              <a:latin typeface="Roboto"/>
              <a:ea typeface="Roboto"/>
              <a:cs typeface="Roboto"/>
              <a:sym typeface="Roboto"/>
            </a:endParaRPr>
          </a:p>
        </p:txBody>
      </p:sp>
      <p:sp>
        <p:nvSpPr>
          <p:cNvPr id="529" name="Google Shape;529;p64"/>
          <p:cNvSpPr txBox="1"/>
          <p:nvPr/>
        </p:nvSpPr>
        <p:spPr>
          <a:xfrm>
            <a:off x="662625" y="2442845"/>
            <a:ext cx="1521000" cy="7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Moses Teaches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(Exodus)</a:t>
            </a:r>
            <a:endParaRPr>
              <a:latin typeface="Roboto"/>
              <a:ea typeface="Roboto"/>
              <a:cs typeface="Roboto"/>
              <a:sym typeface="Roboto"/>
            </a:endParaRPr>
          </a:p>
        </p:txBody>
      </p:sp>
      <p:sp>
        <p:nvSpPr>
          <p:cNvPr id="530" name="Google Shape;530;p64"/>
          <p:cNvSpPr/>
          <p:nvPr/>
        </p:nvSpPr>
        <p:spPr>
          <a:xfrm>
            <a:off x="649325" y="1814575"/>
            <a:ext cx="1947900" cy="799500"/>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Preaching to</a:t>
            </a:r>
            <a:endParaRPr>
              <a:solidFill>
                <a:srgbClr val="FFFFFF"/>
              </a:solidFill>
            </a:endParaRPr>
          </a:p>
          <a:p>
            <a:pPr indent="0" lvl="0" marL="0" rtl="0" algn="ctr">
              <a:spcBef>
                <a:spcPts val="0"/>
              </a:spcBef>
              <a:spcAft>
                <a:spcPts val="0"/>
              </a:spcAft>
              <a:buNone/>
            </a:pPr>
            <a:r>
              <a:rPr lang="en">
                <a:solidFill>
                  <a:srgbClr val="FFFFFF"/>
                </a:solidFill>
              </a:rPr>
              <a:t>Israel</a:t>
            </a:r>
            <a:endParaRPr>
              <a:solidFill>
                <a:srgbClr val="FFFFFF"/>
              </a:solidFill>
            </a:endParaRPr>
          </a:p>
        </p:txBody>
      </p:sp>
      <p:sp>
        <p:nvSpPr>
          <p:cNvPr id="531" name="Google Shape;531;p64"/>
          <p:cNvSpPr txBox="1"/>
          <p:nvPr/>
        </p:nvSpPr>
        <p:spPr>
          <a:xfrm>
            <a:off x="614600" y="888276"/>
            <a:ext cx="1521000" cy="10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Jesus Teaches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(The Gospels)</a:t>
            </a:r>
            <a:endParaRPr>
              <a:latin typeface="Roboto"/>
              <a:ea typeface="Roboto"/>
              <a:cs typeface="Roboto"/>
              <a:sym typeface="Roboto"/>
            </a:endParaRPr>
          </a:p>
        </p:txBody>
      </p:sp>
      <p:sp>
        <p:nvSpPr>
          <p:cNvPr id="532" name="Google Shape;532;p64"/>
          <p:cNvSpPr txBox="1"/>
          <p:nvPr/>
        </p:nvSpPr>
        <p:spPr>
          <a:xfrm>
            <a:off x="7672800" y="888275"/>
            <a:ext cx="1209600" cy="40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Millennium</a:t>
            </a:r>
            <a:endParaRPr>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Preaching to Israel</a:t>
            </a:r>
            <a:endParaRPr/>
          </a:p>
        </p:txBody>
      </p:sp>
      <p:sp>
        <p:nvSpPr>
          <p:cNvPr id="538" name="Google Shape;538;p6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Teaching from a mountain</a:t>
            </a:r>
            <a:endParaRPr/>
          </a:p>
          <a:p>
            <a:pPr indent="-342900" lvl="0" marL="457200" rtl="0" algn="l">
              <a:spcBef>
                <a:spcPts val="0"/>
              </a:spcBef>
              <a:spcAft>
                <a:spcPts val="0"/>
              </a:spcAft>
              <a:buSzPts val="1800"/>
              <a:buAutoNum type="arabicPeriod"/>
            </a:pPr>
            <a:r>
              <a:rPr lang="en"/>
              <a:t>The Blood of the Covenant</a:t>
            </a:r>
            <a:endParaRPr/>
          </a:p>
          <a:p>
            <a:pPr indent="-342900" lvl="0" marL="457200" rtl="0" algn="l">
              <a:spcBef>
                <a:spcPts val="0"/>
              </a:spcBef>
              <a:spcAft>
                <a:spcPts val="0"/>
              </a:spcAft>
              <a:buSzPts val="1800"/>
              <a:buAutoNum type="arabicPeriod"/>
            </a:pPr>
            <a:r>
              <a:rPr lang="en"/>
              <a:t>Ascension</a:t>
            </a:r>
            <a:r>
              <a:rPr lang="en"/>
              <a:t> into clouds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6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Teaching from a Mountain</a:t>
            </a:r>
            <a:endParaRPr/>
          </a:p>
        </p:txBody>
      </p:sp>
      <p:sp>
        <p:nvSpPr>
          <p:cNvPr id="544" name="Google Shape;544;p6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Moses Preaching:</a:t>
            </a:r>
            <a:endParaRPr/>
          </a:p>
          <a:p>
            <a:pPr indent="0" lvl="0" marL="0" rtl="0" algn="l">
              <a:spcBef>
                <a:spcPts val="1600"/>
              </a:spcBef>
              <a:spcAft>
                <a:spcPts val="0"/>
              </a:spcAft>
              <a:buNone/>
            </a:pPr>
            <a:r>
              <a:rPr lang="en"/>
              <a:t>“So Moses came and told the people all the words of the LORD and all the judgments..."</a:t>
            </a:r>
            <a:endParaRPr/>
          </a:p>
          <a:p>
            <a:pPr indent="0" lvl="0" marL="0" rtl="0" algn="l">
              <a:spcBef>
                <a:spcPts val="1600"/>
              </a:spcBef>
              <a:spcAft>
                <a:spcPts val="1600"/>
              </a:spcAft>
              <a:buNone/>
            </a:pPr>
            <a:r>
              <a:rPr lang="en"/>
              <a:t>[Exo 24:3]</a:t>
            </a:r>
            <a:endParaRPr/>
          </a:p>
        </p:txBody>
      </p:sp>
      <p:sp>
        <p:nvSpPr>
          <p:cNvPr id="545" name="Google Shape;545;p6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Jesus Preaching:</a:t>
            </a:r>
            <a:endParaRPr/>
          </a:p>
          <a:p>
            <a:pPr indent="0" lvl="0" marL="0" rtl="0" algn="l">
              <a:spcBef>
                <a:spcPts val="1600"/>
              </a:spcBef>
              <a:spcAft>
                <a:spcPts val="0"/>
              </a:spcAft>
              <a:buNone/>
            </a:pPr>
            <a:r>
              <a:rPr lang="en"/>
              <a:t>“And seeing the multitudes, He went up on a mountain, and when He was seated His disciples came to Him. Then He opened His mouth and taught them...”</a:t>
            </a:r>
            <a:endParaRPr/>
          </a:p>
          <a:p>
            <a:pPr indent="0" lvl="0" marL="0" rtl="0" algn="l">
              <a:spcBef>
                <a:spcPts val="1600"/>
              </a:spcBef>
              <a:spcAft>
                <a:spcPts val="0"/>
              </a:spcAft>
              <a:buNone/>
            </a:pPr>
            <a:r>
              <a:rPr lang="en"/>
              <a:t>[Mat 5:1-2] </a:t>
            </a:r>
            <a:endParaRPr/>
          </a:p>
          <a:p>
            <a:pPr indent="0" lvl="0" marL="0" rtl="0" algn="l">
              <a:spcBef>
                <a:spcPts val="1600"/>
              </a:spcBef>
              <a:spcAft>
                <a:spcPts val="16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6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Blood of the Covenant</a:t>
            </a:r>
            <a:endParaRPr/>
          </a:p>
        </p:txBody>
      </p:sp>
      <p:sp>
        <p:nvSpPr>
          <p:cNvPr id="551" name="Google Shape;551;p6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Moses makes a blood s</a:t>
            </a:r>
            <a:r>
              <a:rPr lang="en"/>
              <a:t>acrifice: </a:t>
            </a:r>
            <a:endParaRPr/>
          </a:p>
          <a:p>
            <a:pPr indent="-342900" lvl="0" marL="457200" rtl="0" algn="l">
              <a:spcBef>
                <a:spcPts val="1600"/>
              </a:spcBef>
              <a:spcAft>
                <a:spcPts val="0"/>
              </a:spcAft>
              <a:buSzPts val="1800"/>
              <a:buChar char="●"/>
            </a:pPr>
            <a:r>
              <a:rPr lang="en"/>
              <a:t>"This is the blood of the covenant” (Exodus 24:8)</a:t>
            </a:r>
            <a:endParaRPr/>
          </a:p>
          <a:p>
            <a:pPr indent="-342900" lvl="0" marL="457200" rtl="0" algn="l">
              <a:spcBef>
                <a:spcPts val="0"/>
              </a:spcBef>
              <a:spcAft>
                <a:spcPts val="0"/>
              </a:spcAft>
              <a:buSzPts val="1800"/>
              <a:buChar char="●"/>
            </a:pPr>
            <a:r>
              <a:rPr lang="en"/>
              <a:t>Blood s</a:t>
            </a:r>
            <a:r>
              <a:rPr lang="en"/>
              <a:t>prinkled</a:t>
            </a:r>
            <a:r>
              <a:rPr lang="en"/>
              <a:t> on the earthly altar (v6)</a:t>
            </a:r>
            <a:endParaRPr/>
          </a:p>
          <a:p>
            <a:pPr indent="-342900" lvl="0" marL="457200" rtl="0" algn="l">
              <a:spcBef>
                <a:spcPts val="0"/>
              </a:spcBef>
              <a:spcAft>
                <a:spcPts val="0"/>
              </a:spcAft>
              <a:buSzPts val="1800"/>
              <a:buChar char="●"/>
            </a:pPr>
            <a:r>
              <a:rPr lang="en"/>
              <a:t>Acceptance: Blood sprinkled on the people (v8)</a:t>
            </a:r>
            <a:endParaRPr/>
          </a:p>
          <a:p>
            <a:pPr indent="0" lvl="0" marL="0" rtl="0" algn="l">
              <a:spcBef>
                <a:spcPts val="1600"/>
              </a:spcBef>
              <a:spcAft>
                <a:spcPts val="1600"/>
              </a:spcAft>
              <a:buNone/>
            </a:pPr>
            <a:r>
              <a:t/>
            </a:r>
            <a:endParaRPr/>
          </a:p>
        </p:txBody>
      </p:sp>
      <p:sp>
        <p:nvSpPr>
          <p:cNvPr id="552" name="Google Shape;552;p6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Jesus </a:t>
            </a:r>
            <a:r>
              <a:rPr lang="en"/>
              <a:t>becomes</a:t>
            </a:r>
            <a:r>
              <a:rPr lang="en"/>
              <a:t> the sacrifice:</a:t>
            </a:r>
            <a:endParaRPr/>
          </a:p>
          <a:p>
            <a:pPr indent="-342900" lvl="0" marL="457200" rtl="0" algn="l">
              <a:spcBef>
                <a:spcPts val="1600"/>
              </a:spcBef>
              <a:spcAft>
                <a:spcPts val="0"/>
              </a:spcAft>
              <a:buSzPts val="1800"/>
              <a:buChar char="●"/>
            </a:pPr>
            <a:r>
              <a:rPr lang="en"/>
              <a:t>"For this is My blood of the new covenant” (Matthew 26:28)</a:t>
            </a:r>
            <a:endParaRPr/>
          </a:p>
          <a:p>
            <a:pPr indent="-342900" lvl="0" marL="457200" rtl="0" algn="l">
              <a:spcBef>
                <a:spcPts val="0"/>
              </a:spcBef>
              <a:spcAft>
                <a:spcPts val="0"/>
              </a:spcAft>
              <a:buSzPts val="1800"/>
              <a:buChar char="●"/>
            </a:pPr>
            <a:r>
              <a:rPr lang="en"/>
              <a:t>Rejection: “His b</a:t>
            </a:r>
            <a:r>
              <a:rPr lang="en"/>
              <a:t>lood be on us” (Mat 27:25)</a:t>
            </a:r>
            <a:endParaRPr/>
          </a:p>
          <a:p>
            <a:pPr indent="-342900" lvl="0" marL="457200" rtl="0" algn="l">
              <a:spcBef>
                <a:spcPts val="0"/>
              </a:spcBef>
              <a:spcAft>
                <a:spcPts val="0"/>
              </a:spcAft>
              <a:buSzPts val="1800"/>
              <a:buChar char="●"/>
            </a:pPr>
            <a:r>
              <a:rPr lang="en"/>
              <a:t>Blood sprinkled on the Heavenly altar (John 20:17, Heb 9)</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6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Ascension</a:t>
            </a:r>
            <a:r>
              <a:rPr lang="en"/>
              <a:t> into Clouds</a:t>
            </a:r>
            <a:endParaRPr/>
          </a:p>
        </p:txBody>
      </p:sp>
      <p:sp>
        <p:nvSpPr>
          <p:cNvPr id="558" name="Google Shape;558;p6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Moses and the elders:</a:t>
            </a:r>
            <a:endParaRPr/>
          </a:p>
          <a:p>
            <a:pPr indent="-342900" lvl="0" marL="457200" rtl="0" algn="l">
              <a:spcBef>
                <a:spcPts val="1600"/>
              </a:spcBef>
              <a:spcAft>
                <a:spcPts val="0"/>
              </a:spcAft>
              <a:buSzPts val="1800"/>
              <a:buChar char="●"/>
            </a:pPr>
            <a:r>
              <a:rPr lang="en"/>
              <a:t>See the God of Israel</a:t>
            </a:r>
            <a:br>
              <a:rPr lang="en"/>
            </a:br>
            <a:r>
              <a:rPr lang="en"/>
              <a:t>(Exo 24)</a:t>
            </a:r>
            <a:endParaRPr/>
          </a:p>
          <a:p>
            <a:pPr indent="-342900" lvl="0" marL="457200" rtl="0" algn="l">
              <a:spcBef>
                <a:spcPts val="0"/>
              </a:spcBef>
              <a:spcAft>
                <a:spcPts val="0"/>
              </a:spcAft>
              <a:buSzPts val="1800"/>
              <a:buChar char="●"/>
            </a:pPr>
            <a:r>
              <a:rPr lang="en"/>
              <a:t>Moses Ascends for 40 days</a:t>
            </a:r>
            <a:endParaRPr/>
          </a:p>
          <a:p>
            <a:pPr indent="-342900" lvl="0" marL="457200" rtl="0" algn="l">
              <a:spcBef>
                <a:spcPts val="0"/>
              </a:spcBef>
              <a:spcAft>
                <a:spcPts val="0"/>
              </a:spcAft>
              <a:buSzPts val="1800"/>
              <a:buChar char="●"/>
            </a:pPr>
            <a:r>
              <a:rPr lang="en"/>
              <a:t>Disappears into Clouds (v18)</a:t>
            </a:r>
            <a:endParaRPr/>
          </a:p>
        </p:txBody>
      </p:sp>
      <p:sp>
        <p:nvSpPr>
          <p:cNvPr id="559" name="Google Shape;559;p6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Jesus and the Disciples:</a:t>
            </a:r>
            <a:endParaRPr/>
          </a:p>
          <a:p>
            <a:pPr indent="-342900" lvl="0" marL="457200" rtl="0" algn="l">
              <a:spcBef>
                <a:spcPts val="1600"/>
              </a:spcBef>
              <a:spcAft>
                <a:spcPts val="0"/>
              </a:spcAft>
              <a:buSzPts val="1800"/>
              <a:buChar char="●"/>
            </a:pPr>
            <a:r>
              <a:rPr lang="en"/>
              <a:t>Taught for 40 days</a:t>
            </a:r>
            <a:br>
              <a:rPr lang="en"/>
            </a:br>
            <a:r>
              <a:rPr lang="en"/>
              <a:t>(Acts 1)</a:t>
            </a:r>
            <a:endParaRPr/>
          </a:p>
          <a:p>
            <a:pPr indent="-342900" lvl="0" marL="457200" rtl="0" algn="l">
              <a:spcBef>
                <a:spcPts val="0"/>
              </a:spcBef>
              <a:spcAft>
                <a:spcPts val="0"/>
              </a:spcAft>
              <a:buSzPts val="1800"/>
              <a:buChar char="●"/>
            </a:pPr>
            <a:r>
              <a:rPr lang="en"/>
              <a:t>Jesus Ascends</a:t>
            </a:r>
            <a:endParaRPr/>
          </a:p>
          <a:p>
            <a:pPr indent="-342900" lvl="0" marL="457200" rtl="0" algn="l">
              <a:spcBef>
                <a:spcPts val="0"/>
              </a:spcBef>
              <a:spcAft>
                <a:spcPts val="0"/>
              </a:spcAft>
              <a:buSzPts val="1800"/>
              <a:buChar char="●"/>
            </a:pPr>
            <a:r>
              <a:rPr lang="en"/>
              <a:t>Disappears into Clouds (v9)</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6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Pattern</a:t>
            </a:r>
            <a:endParaRPr/>
          </a:p>
        </p:txBody>
      </p:sp>
      <p:pic>
        <p:nvPicPr>
          <p:cNvPr id="565" name="Google Shape;565;p69"/>
          <p:cNvPicPr preferRelativeResize="0"/>
          <p:nvPr/>
        </p:nvPicPr>
        <p:blipFill>
          <a:blip r:embed="rId3">
            <a:alphaModFix/>
          </a:blip>
          <a:stretch>
            <a:fillRect/>
          </a:stretch>
        </p:blipFill>
        <p:spPr>
          <a:xfrm>
            <a:off x="7713075" y="1581150"/>
            <a:ext cx="1255925" cy="799350"/>
          </a:xfrm>
          <a:prstGeom prst="rect">
            <a:avLst/>
          </a:prstGeom>
          <a:noFill/>
          <a:ln>
            <a:noFill/>
          </a:ln>
        </p:spPr>
      </p:pic>
      <p:sp>
        <p:nvSpPr>
          <p:cNvPr id="566" name="Google Shape;566;p69"/>
          <p:cNvSpPr txBox="1"/>
          <p:nvPr/>
        </p:nvSpPr>
        <p:spPr>
          <a:xfrm>
            <a:off x="7720825" y="2972200"/>
            <a:ext cx="1209600" cy="40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Promised Land</a:t>
            </a:r>
            <a:endParaRPr>
              <a:latin typeface="Roboto"/>
              <a:ea typeface="Roboto"/>
              <a:cs typeface="Roboto"/>
              <a:sym typeface="Roboto"/>
            </a:endParaRPr>
          </a:p>
        </p:txBody>
      </p:sp>
      <p:sp>
        <p:nvSpPr>
          <p:cNvPr id="567" name="Google Shape;567;p69"/>
          <p:cNvSpPr txBox="1"/>
          <p:nvPr/>
        </p:nvSpPr>
        <p:spPr>
          <a:xfrm>
            <a:off x="662625" y="2442845"/>
            <a:ext cx="1521000" cy="7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Moses Teaches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(Exodus)</a:t>
            </a:r>
            <a:endParaRPr>
              <a:latin typeface="Roboto"/>
              <a:ea typeface="Roboto"/>
              <a:cs typeface="Roboto"/>
              <a:sym typeface="Roboto"/>
            </a:endParaRPr>
          </a:p>
        </p:txBody>
      </p:sp>
      <p:sp>
        <p:nvSpPr>
          <p:cNvPr id="568" name="Google Shape;568;p69"/>
          <p:cNvSpPr txBox="1"/>
          <p:nvPr/>
        </p:nvSpPr>
        <p:spPr>
          <a:xfrm>
            <a:off x="2995825" y="2442846"/>
            <a:ext cx="1521000" cy="7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Faithful Blessed</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(Exodus)</a:t>
            </a:r>
            <a:endParaRPr>
              <a:latin typeface="Roboto"/>
              <a:ea typeface="Roboto"/>
              <a:cs typeface="Roboto"/>
              <a:sym typeface="Roboto"/>
            </a:endParaRPr>
          </a:p>
        </p:txBody>
      </p:sp>
      <p:sp>
        <p:nvSpPr>
          <p:cNvPr id="569" name="Google Shape;569;p69"/>
          <p:cNvSpPr/>
          <p:nvPr/>
        </p:nvSpPr>
        <p:spPr>
          <a:xfrm>
            <a:off x="649325" y="1814575"/>
            <a:ext cx="1947900" cy="799500"/>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Preaching to</a:t>
            </a:r>
            <a:endParaRPr>
              <a:solidFill>
                <a:srgbClr val="FFFFFF"/>
              </a:solidFill>
            </a:endParaRPr>
          </a:p>
          <a:p>
            <a:pPr indent="0" lvl="0" marL="0" rtl="0" algn="ctr">
              <a:spcBef>
                <a:spcPts val="0"/>
              </a:spcBef>
              <a:spcAft>
                <a:spcPts val="0"/>
              </a:spcAft>
              <a:buNone/>
            </a:pPr>
            <a:r>
              <a:rPr lang="en">
                <a:solidFill>
                  <a:srgbClr val="FFFFFF"/>
                </a:solidFill>
              </a:rPr>
              <a:t>Israel</a:t>
            </a:r>
            <a:endParaRPr>
              <a:solidFill>
                <a:srgbClr val="FFFFFF"/>
              </a:solidFill>
            </a:endParaRPr>
          </a:p>
        </p:txBody>
      </p:sp>
      <p:sp>
        <p:nvSpPr>
          <p:cNvPr id="570" name="Google Shape;570;p69"/>
          <p:cNvSpPr/>
          <p:nvPr/>
        </p:nvSpPr>
        <p:spPr>
          <a:xfrm>
            <a:off x="2986963" y="1814575"/>
            <a:ext cx="1947900" cy="799500"/>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Judgement of</a:t>
            </a:r>
            <a:endParaRPr>
              <a:solidFill>
                <a:srgbClr val="FFFFFF"/>
              </a:solidFill>
            </a:endParaRPr>
          </a:p>
          <a:p>
            <a:pPr indent="0" lvl="0" marL="0" rtl="0" algn="ctr">
              <a:spcBef>
                <a:spcPts val="0"/>
              </a:spcBef>
              <a:spcAft>
                <a:spcPts val="0"/>
              </a:spcAft>
              <a:buNone/>
            </a:pPr>
            <a:r>
              <a:rPr lang="en">
                <a:solidFill>
                  <a:srgbClr val="FFFFFF"/>
                </a:solidFill>
              </a:rPr>
              <a:t>Israel</a:t>
            </a:r>
            <a:endParaRPr>
              <a:solidFill>
                <a:srgbClr val="FFFFFF"/>
              </a:solidFill>
            </a:endParaRPr>
          </a:p>
        </p:txBody>
      </p:sp>
      <p:sp>
        <p:nvSpPr>
          <p:cNvPr id="571" name="Google Shape;571;p69"/>
          <p:cNvSpPr txBox="1"/>
          <p:nvPr/>
        </p:nvSpPr>
        <p:spPr>
          <a:xfrm>
            <a:off x="614600" y="888276"/>
            <a:ext cx="1521000" cy="10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Jesus Teaches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(The Gospels)</a:t>
            </a:r>
            <a:endParaRPr>
              <a:latin typeface="Roboto"/>
              <a:ea typeface="Roboto"/>
              <a:cs typeface="Roboto"/>
              <a:sym typeface="Roboto"/>
            </a:endParaRPr>
          </a:p>
        </p:txBody>
      </p:sp>
      <p:sp>
        <p:nvSpPr>
          <p:cNvPr id="572" name="Google Shape;572;p69"/>
          <p:cNvSpPr txBox="1"/>
          <p:nvPr/>
        </p:nvSpPr>
        <p:spPr>
          <a:xfrm>
            <a:off x="2947800" y="888276"/>
            <a:ext cx="1521000" cy="10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Faithful Blessed</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(Acts)</a:t>
            </a:r>
            <a:endParaRPr>
              <a:latin typeface="Roboto"/>
              <a:ea typeface="Roboto"/>
              <a:cs typeface="Roboto"/>
              <a:sym typeface="Roboto"/>
            </a:endParaRPr>
          </a:p>
        </p:txBody>
      </p:sp>
      <p:sp>
        <p:nvSpPr>
          <p:cNvPr id="573" name="Google Shape;573;p69"/>
          <p:cNvSpPr txBox="1"/>
          <p:nvPr/>
        </p:nvSpPr>
        <p:spPr>
          <a:xfrm>
            <a:off x="7672800" y="888275"/>
            <a:ext cx="1209600" cy="40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Millennium</a:t>
            </a:r>
            <a:endParaRPr>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7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Judgement of Israel</a:t>
            </a:r>
            <a:endParaRPr/>
          </a:p>
        </p:txBody>
      </p:sp>
      <p:sp>
        <p:nvSpPr>
          <p:cNvPr id="579" name="Google Shape;579;p7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Covenant Written</a:t>
            </a:r>
            <a:endParaRPr/>
          </a:p>
          <a:p>
            <a:pPr indent="-342900" lvl="0" marL="457200" rtl="0" algn="l">
              <a:spcBef>
                <a:spcPts val="0"/>
              </a:spcBef>
              <a:spcAft>
                <a:spcPts val="0"/>
              </a:spcAft>
              <a:buSzPts val="1800"/>
              <a:buAutoNum type="arabicPeriod"/>
            </a:pPr>
            <a:r>
              <a:rPr lang="en"/>
              <a:t>The Blessing of the Faithful</a:t>
            </a:r>
            <a:endParaRPr/>
          </a:p>
          <a:p>
            <a:pPr indent="-342900" lvl="0" marL="457200" rtl="0" algn="l">
              <a:spcBef>
                <a:spcPts val="0"/>
              </a:spcBef>
              <a:spcAft>
                <a:spcPts val="0"/>
              </a:spcAft>
              <a:buSzPts val="1800"/>
              <a:buAutoNum type="arabicPeriod"/>
            </a:pPr>
            <a:r>
              <a:rPr lang="en"/>
              <a:t>The Punishment for Idolatry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7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Covenant Written</a:t>
            </a:r>
            <a:endParaRPr/>
          </a:p>
        </p:txBody>
      </p:sp>
      <p:sp>
        <p:nvSpPr>
          <p:cNvPr id="585" name="Google Shape;585;p7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Letter, written in stone:</a:t>
            </a:r>
            <a:endParaRPr/>
          </a:p>
          <a:p>
            <a:pPr indent="-342900" lvl="0" marL="457200" rtl="0" algn="l">
              <a:spcBef>
                <a:spcPts val="1600"/>
              </a:spcBef>
              <a:spcAft>
                <a:spcPts val="0"/>
              </a:spcAft>
              <a:buSzPts val="1800"/>
              <a:buChar char="●"/>
            </a:pPr>
            <a:r>
              <a:rPr lang="en"/>
              <a:t>Came down with Moses</a:t>
            </a:r>
            <a:br>
              <a:rPr lang="en"/>
            </a:br>
            <a:r>
              <a:rPr lang="en"/>
              <a:t>(Exo 32</a:t>
            </a:r>
            <a:r>
              <a:rPr lang="en"/>
              <a:t>:19</a:t>
            </a:r>
            <a:r>
              <a:rPr lang="en"/>
              <a:t>)</a:t>
            </a:r>
            <a:endParaRPr/>
          </a:p>
          <a:p>
            <a:pPr indent="-342900" lvl="0" marL="457200" rtl="0" algn="l">
              <a:spcBef>
                <a:spcPts val="0"/>
              </a:spcBef>
              <a:spcAft>
                <a:spcPts val="0"/>
              </a:spcAft>
              <a:buSzPts val="1800"/>
              <a:buChar char="●"/>
            </a:pPr>
            <a:r>
              <a:rPr lang="en"/>
              <a:t>The Letter judged</a:t>
            </a:r>
            <a:br>
              <a:rPr lang="en"/>
            </a:br>
            <a:r>
              <a:rPr lang="en"/>
              <a:t>(v27)</a:t>
            </a:r>
            <a:endParaRPr/>
          </a:p>
          <a:p>
            <a:pPr indent="-342900" lvl="0" marL="457200" rtl="0" algn="l">
              <a:spcBef>
                <a:spcPts val="0"/>
              </a:spcBef>
              <a:spcAft>
                <a:spcPts val="0"/>
              </a:spcAft>
              <a:buSzPts val="1800"/>
              <a:buChar char="●"/>
            </a:pPr>
            <a:r>
              <a:rPr lang="en"/>
              <a:t>Killed 3000 in Judgement</a:t>
            </a:r>
            <a:br>
              <a:rPr lang="en"/>
            </a:br>
            <a:r>
              <a:rPr lang="en"/>
              <a:t>(v28)</a:t>
            </a:r>
            <a:endParaRPr/>
          </a:p>
        </p:txBody>
      </p:sp>
      <p:sp>
        <p:nvSpPr>
          <p:cNvPr id="586" name="Google Shape;586;p7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Spirit, written in the heart:</a:t>
            </a:r>
            <a:endParaRPr/>
          </a:p>
          <a:p>
            <a:pPr indent="-342900" lvl="0" marL="457200" rtl="0" algn="l">
              <a:spcBef>
                <a:spcPts val="1600"/>
              </a:spcBef>
              <a:spcAft>
                <a:spcPts val="0"/>
              </a:spcAft>
              <a:buSzPts val="1800"/>
              <a:buChar char="●"/>
            </a:pPr>
            <a:r>
              <a:rPr lang="en"/>
              <a:t>Sent down from Jehovah</a:t>
            </a:r>
            <a:br>
              <a:rPr lang="en"/>
            </a:br>
            <a:r>
              <a:rPr lang="en"/>
              <a:t>(Acts 2:2-4)</a:t>
            </a:r>
            <a:endParaRPr/>
          </a:p>
          <a:p>
            <a:pPr indent="-342900" lvl="0" marL="457200" rtl="0" algn="l">
              <a:spcBef>
                <a:spcPts val="0"/>
              </a:spcBef>
              <a:spcAft>
                <a:spcPts val="0"/>
              </a:spcAft>
              <a:buSzPts val="1800"/>
              <a:buChar char="●"/>
            </a:pPr>
            <a:r>
              <a:rPr lang="en"/>
              <a:t>The Spirit “pricked”</a:t>
            </a:r>
            <a:br>
              <a:rPr lang="en"/>
            </a:br>
            <a:r>
              <a:rPr lang="en"/>
              <a:t>(v37)</a:t>
            </a:r>
            <a:endParaRPr/>
          </a:p>
          <a:p>
            <a:pPr indent="-342900" lvl="0" marL="457200" rtl="0" algn="l">
              <a:spcBef>
                <a:spcPts val="0"/>
              </a:spcBef>
              <a:spcAft>
                <a:spcPts val="0"/>
              </a:spcAft>
              <a:buSzPts val="1800"/>
              <a:buChar char="●"/>
            </a:pPr>
            <a:r>
              <a:rPr lang="en"/>
              <a:t>Saved 3000 by Faith</a:t>
            </a:r>
            <a:br>
              <a:rPr lang="en"/>
            </a:br>
            <a:r>
              <a:rPr lang="en"/>
              <a:t>(v41)</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rthotomeō in the Septuagint</a:t>
            </a:r>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In all your ways acknowledge Him, And He shall </a:t>
            </a:r>
            <a:r>
              <a:rPr i="1" lang="en"/>
              <a:t>direct</a:t>
            </a:r>
            <a:r>
              <a:rPr lang="en"/>
              <a:t> your paths.” </a:t>
            </a:r>
            <a:r>
              <a:rPr lang="en"/>
              <a:t>[Pro 3:6]</a:t>
            </a:r>
            <a:endParaRPr/>
          </a:p>
          <a:p>
            <a:pPr indent="0" lvl="0" marL="0" rtl="0" algn="l">
              <a:spcBef>
                <a:spcPts val="1600"/>
              </a:spcBef>
              <a:spcAft>
                <a:spcPts val="0"/>
              </a:spcAft>
              <a:buNone/>
            </a:pPr>
            <a:r>
              <a:rPr lang="en"/>
              <a:t>“The righteousness of the blameless will </a:t>
            </a:r>
            <a:r>
              <a:rPr i="1" lang="en"/>
              <a:t>direct</a:t>
            </a:r>
            <a:r>
              <a:rPr lang="en"/>
              <a:t> his way aright, But the wicked will fall by his own wickedness.” </a:t>
            </a:r>
            <a:r>
              <a:rPr lang="en"/>
              <a:t>[Pro 11:5]</a:t>
            </a:r>
            <a:endParaRPr/>
          </a:p>
          <a:p>
            <a:pPr indent="0" lvl="0" marL="0" rtl="0" algn="l">
              <a:spcBef>
                <a:spcPts val="160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7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Blessing of the Faithful</a:t>
            </a:r>
            <a:endParaRPr/>
          </a:p>
        </p:txBody>
      </p:sp>
      <p:sp>
        <p:nvSpPr>
          <p:cNvPr id="592" name="Google Shape;592;p7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Levites in Exodus:</a:t>
            </a:r>
            <a:endParaRPr/>
          </a:p>
          <a:p>
            <a:pPr indent="-342900" lvl="0" marL="457200" rtl="0" algn="l">
              <a:spcBef>
                <a:spcPts val="1600"/>
              </a:spcBef>
              <a:spcAft>
                <a:spcPts val="0"/>
              </a:spcAft>
              <a:buSzPts val="1800"/>
              <a:buChar char="●"/>
            </a:pPr>
            <a:r>
              <a:rPr lang="en"/>
              <a:t>Faith in Words of Jehovah</a:t>
            </a:r>
            <a:br>
              <a:rPr lang="en"/>
            </a:br>
            <a:r>
              <a:rPr lang="en"/>
              <a:t>(Exo 32:28)</a:t>
            </a:r>
            <a:endParaRPr/>
          </a:p>
          <a:p>
            <a:pPr indent="-342900" lvl="0" marL="457200" rtl="0" algn="l">
              <a:spcBef>
                <a:spcPts val="0"/>
              </a:spcBef>
              <a:spcAft>
                <a:spcPts val="0"/>
              </a:spcAft>
              <a:buSzPts val="1800"/>
              <a:buChar char="●"/>
            </a:pPr>
            <a:r>
              <a:rPr lang="en"/>
              <a:t>Blessing of Levi</a:t>
            </a:r>
            <a:br>
              <a:rPr lang="en"/>
            </a:br>
            <a:r>
              <a:rPr lang="en"/>
              <a:t>(Num 1:49-50)</a:t>
            </a:r>
            <a:endParaRPr/>
          </a:p>
          <a:p>
            <a:pPr indent="-342900" lvl="0" marL="457200" rtl="0" algn="l">
              <a:spcBef>
                <a:spcPts val="0"/>
              </a:spcBef>
              <a:spcAft>
                <a:spcPts val="0"/>
              </a:spcAft>
              <a:buSzPts val="1800"/>
              <a:buChar char="●"/>
            </a:pPr>
            <a:r>
              <a:rPr lang="en"/>
              <a:t>Cities of Refuge</a:t>
            </a:r>
            <a:endParaRPr/>
          </a:p>
        </p:txBody>
      </p:sp>
      <p:sp>
        <p:nvSpPr>
          <p:cNvPr id="593" name="Google Shape;593;p7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Faithful in Acts:</a:t>
            </a:r>
            <a:endParaRPr/>
          </a:p>
          <a:p>
            <a:pPr indent="-342900" lvl="0" marL="457200" rtl="0" algn="l">
              <a:spcBef>
                <a:spcPts val="1600"/>
              </a:spcBef>
              <a:spcAft>
                <a:spcPts val="0"/>
              </a:spcAft>
              <a:buSzPts val="1800"/>
              <a:buChar char="●"/>
            </a:pPr>
            <a:r>
              <a:rPr lang="en"/>
              <a:t>Faith in Jesus Christ</a:t>
            </a:r>
            <a:br>
              <a:rPr lang="en"/>
            </a:br>
            <a:r>
              <a:rPr lang="en"/>
              <a:t>(Rom 10:6-9)</a:t>
            </a:r>
            <a:endParaRPr/>
          </a:p>
          <a:p>
            <a:pPr indent="-342900" lvl="0" marL="457200" rtl="0" algn="l">
              <a:spcBef>
                <a:spcPts val="0"/>
              </a:spcBef>
              <a:spcAft>
                <a:spcPts val="0"/>
              </a:spcAft>
              <a:buSzPts val="1800"/>
              <a:buChar char="●"/>
            </a:pPr>
            <a:r>
              <a:rPr lang="en"/>
              <a:t>Blessing of Abraham</a:t>
            </a:r>
            <a:br>
              <a:rPr lang="en"/>
            </a:br>
            <a:r>
              <a:rPr lang="en"/>
              <a:t>(Gal 3:14)</a:t>
            </a:r>
            <a:endParaRPr/>
          </a:p>
          <a:p>
            <a:pPr indent="-342900" lvl="0" marL="457200" rtl="0" algn="l">
              <a:spcBef>
                <a:spcPts val="0"/>
              </a:spcBef>
              <a:spcAft>
                <a:spcPts val="0"/>
              </a:spcAft>
              <a:buSzPts val="1800"/>
              <a:buChar char="●"/>
            </a:pPr>
            <a:r>
              <a:rPr lang="en"/>
              <a:t>Jews and Gentiles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7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Cities of Refuge</a:t>
            </a:r>
            <a:endParaRPr/>
          </a:p>
        </p:txBody>
      </p:sp>
      <p:sp>
        <p:nvSpPr>
          <p:cNvPr id="599" name="Google Shape;599;p7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 20:9:</a:t>
            </a:r>
            <a:endParaRPr/>
          </a:p>
          <a:p>
            <a:pPr indent="0" lvl="0" marL="0" rtl="0" algn="l">
              <a:spcBef>
                <a:spcPts val="1600"/>
              </a:spcBef>
              <a:spcAft>
                <a:spcPts val="0"/>
              </a:spcAft>
              <a:buNone/>
            </a:pPr>
            <a:r>
              <a:rPr lang="en"/>
              <a:t>These were the cities appointed for all the children of Israel and for the stranger who dwelt among them, that whoever killed a person accidentally might flee there, and not die by the hand of the avenger of blood until he stood before the congregation.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00" name="Google Shape;600;p73"/>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Hebrews 6:14-20:</a:t>
            </a:r>
            <a:endParaRPr/>
          </a:p>
          <a:p>
            <a:pPr indent="0" lvl="0" marL="0" rtl="0" algn="l">
              <a:spcBef>
                <a:spcPts val="1600"/>
              </a:spcBef>
              <a:spcAft>
                <a:spcPts val="0"/>
              </a:spcAft>
              <a:buNone/>
            </a:pPr>
            <a:r>
              <a:rPr lang="en"/>
              <a:t>For when God made promise to Abraham, because he could swear by no greater, he sware by himself … we might have a strong consolation, who have </a:t>
            </a:r>
            <a:r>
              <a:rPr b="1" lang="en"/>
              <a:t>fled for refuge</a:t>
            </a:r>
            <a:r>
              <a:rPr lang="en"/>
              <a:t> to lay hold upon the hope set before us</a:t>
            </a:r>
            <a:endParaRPr/>
          </a:p>
          <a:p>
            <a:pPr indent="0" lvl="0" marL="0" rtl="0" algn="l">
              <a:spcBef>
                <a:spcPts val="1600"/>
              </a:spcBef>
              <a:spcAft>
                <a:spcPts val="16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7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Punishment for Idolatry</a:t>
            </a:r>
            <a:endParaRPr/>
          </a:p>
        </p:txBody>
      </p:sp>
      <p:sp>
        <p:nvSpPr>
          <p:cNvPr id="606" name="Google Shape;606;p7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Idolatry and Judgement in Exodus:</a:t>
            </a:r>
            <a:endParaRPr/>
          </a:p>
          <a:p>
            <a:pPr indent="-342900" lvl="0" marL="457200" rtl="0" algn="l">
              <a:spcBef>
                <a:spcPts val="1600"/>
              </a:spcBef>
              <a:spcAft>
                <a:spcPts val="0"/>
              </a:spcAft>
              <a:buSzPts val="1800"/>
              <a:buChar char="●"/>
            </a:pPr>
            <a:r>
              <a:rPr lang="en"/>
              <a:t>Rejection of Moses</a:t>
            </a:r>
            <a:br>
              <a:rPr lang="en"/>
            </a:br>
            <a:r>
              <a:rPr lang="en"/>
              <a:t>(Exo 32:1)</a:t>
            </a:r>
            <a:endParaRPr/>
          </a:p>
          <a:p>
            <a:pPr indent="-342900" lvl="0" marL="457200" rtl="0" algn="l">
              <a:spcBef>
                <a:spcPts val="0"/>
              </a:spcBef>
              <a:spcAft>
                <a:spcPts val="0"/>
              </a:spcAft>
              <a:buSzPts val="1800"/>
              <a:buChar char="●"/>
            </a:pPr>
            <a:r>
              <a:rPr lang="en"/>
              <a:t>Egyptian worship traditions</a:t>
            </a:r>
            <a:br>
              <a:rPr lang="en"/>
            </a:br>
            <a:r>
              <a:rPr lang="en"/>
              <a:t>(v4)</a:t>
            </a:r>
            <a:endParaRPr/>
          </a:p>
          <a:p>
            <a:pPr indent="-342900" lvl="0" marL="457200" rtl="0" algn="l">
              <a:spcBef>
                <a:spcPts val="0"/>
              </a:spcBef>
              <a:spcAft>
                <a:spcPts val="0"/>
              </a:spcAft>
              <a:buSzPts val="1800"/>
              <a:buChar char="●"/>
            </a:pPr>
            <a:r>
              <a:rPr lang="en"/>
              <a:t>Calf burned and destroyed</a:t>
            </a:r>
            <a:br>
              <a:rPr lang="en"/>
            </a:br>
            <a:r>
              <a:rPr lang="en"/>
              <a:t>(v20)</a:t>
            </a:r>
            <a:endParaRPr/>
          </a:p>
        </p:txBody>
      </p:sp>
      <p:sp>
        <p:nvSpPr>
          <p:cNvPr id="607" name="Google Shape;607;p7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Idolatry and Judgement in Acts:</a:t>
            </a:r>
            <a:endParaRPr/>
          </a:p>
          <a:p>
            <a:pPr indent="-342900" lvl="0" marL="457200" rtl="0" algn="l">
              <a:spcBef>
                <a:spcPts val="1600"/>
              </a:spcBef>
              <a:spcAft>
                <a:spcPts val="0"/>
              </a:spcAft>
              <a:buSzPts val="1800"/>
              <a:buChar char="●"/>
            </a:pPr>
            <a:r>
              <a:rPr lang="en"/>
              <a:t>Rejection of Messiah</a:t>
            </a:r>
            <a:br>
              <a:rPr lang="en"/>
            </a:br>
            <a:r>
              <a:rPr lang="en"/>
              <a:t>(Mark 8:31, Acts 2:22)</a:t>
            </a:r>
            <a:endParaRPr/>
          </a:p>
          <a:p>
            <a:pPr indent="-342900" lvl="0" marL="457200" rtl="0" algn="l">
              <a:spcBef>
                <a:spcPts val="0"/>
              </a:spcBef>
              <a:spcAft>
                <a:spcPts val="0"/>
              </a:spcAft>
              <a:buSzPts val="1800"/>
              <a:buChar char="●"/>
            </a:pPr>
            <a:r>
              <a:rPr lang="en"/>
              <a:t>Jewish worship traditions</a:t>
            </a:r>
            <a:br>
              <a:rPr lang="en"/>
            </a:br>
            <a:r>
              <a:rPr lang="en"/>
              <a:t>(Mark 7:9)</a:t>
            </a:r>
            <a:endParaRPr/>
          </a:p>
          <a:p>
            <a:pPr indent="-342900" lvl="0" marL="457200" rtl="0" algn="l">
              <a:spcBef>
                <a:spcPts val="0"/>
              </a:spcBef>
              <a:spcAft>
                <a:spcPts val="0"/>
              </a:spcAft>
              <a:buSzPts val="1800"/>
              <a:buChar char="●"/>
            </a:pPr>
            <a:r>
              <a:rPr lang="en"/>
              <a:t>Temple</a:t>
            </a:r>
            <a:r>
              <a:rPr lang="en"/>
              <a:t> burned and</a:t>
            </a:r>
            <a:r>
              <a:rPr lang="en"/>
              <a:t> destroyed</a:t>
            </a:r>
            <a:br>
              <a:rPr lang="en"/>
            </a:br>
            <a:r>
              <a:rPr lang="en"/>
              <a:t>(AD 70)</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7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prophet like Moses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Acts 3:22-23</a:t>
            </a:r>
            <a:endParaRPr/>
          </a:p>
        </p:txBody>
      </p:sp>
      <p:sp>
        <p:nvSpPr>
          <p:cNvPr id="613" name="Google Shape;613;p7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Moses truly said to the fathers, “The LORD your God will raise up for you a Prophet like me from your brethren. Him you shall hear in all things, whatever He says to you. And it shall be [that] every soul who will not hear that Prophet shall be utterly destroyed from among the people.”</a:t>
            </a:r>
            <a:endParaRPr/>
          </a:p>
          <a:p>
            <a:pPr indent="0" lvl="0" marL="0" rtl="0" algn="l">
              <a:spcBef>
                <a:spcPts val="1600"/>
              </a:spcBef>
              <a:spcAft>
                <a:spcPts val="1600"/>
              </a:spcAft>
              <a:buNone/>
            </a:pPr>
            <a:r>
              <a:rPr lang="en"/>
              <a:t>(Peter quotes Moses)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76"/>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Pattern</a:t>
            </a:r>
            <a:endParaRPr/>
          </a:p>
        </p:txBody>
      </p:sp>
      <p:pic>
        <p:nvPicPr>
          <p:cNvPr id="619" name="Google Shape;619;p76"/>
          <p:cNvPicPr preferRelativeResize="0"/>
          <p:nvPr/>
        </p:nvPicPr>
        <p:blipFill>
          <a:blip r:embed="rId3">
            <a:alphaModFix/>
          </a:blip>
          <a:stretch>
            <a:fillRect/>
          </a:stretch>
        </p:blipFill>
        <p:spPr>
          <a:xfrm>
            <a:off x="7713075" y="1581150"/>
            <a:ext cx="1255925" cy="799350"/>
          </a:xfrm>
          <a:prstGeom prst="rect">
            <a:avLst/>
          </a:prstGeom>
          <a:noFill/>
          <a:ln>
            <a:noFill/>
          </a:ln>
        </p:spPr>
      </p:pic>
      <p:sp>
        <p:nvSpPr>
          <p:cNvPr id="620" name="Google Shape;620;p76"/>
          <p:cNvSpPr txBox="1"/>
          <p:nvPr/>
        </p:nvSpPr>
        <p:spPr>
          <a:xfrm>
            <a:off x="7720825" y="2972200"/>
            <a:ext cx="1209600" cy="40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Promised Land</a:t>
            </a:r>
            <a:endParaRPr>
              <a:latin typeface="Roboto"/>
              <a:ea typeface="Roboto"/>
              <a:cs typeface="Roboto"/>
              <a:sym typeface="Roboto"/>
            </a:endParaRPr>
          </a:p>
        </p:txBody>
      </p:sp>
      <p:sp>
        <p:nvSpPr>
          <p:cNvPr id="621" name="Google Shape;621;p76"/>
          <p:cNvSpPr txBox="1"/>
          <p:nvPr/>
        </p:nvSpPr>
        <p:spPr>
          <a:xfrm>
            <a:off x="662625" y="2442845"/>
            <a:ext cx="1521000" cy="7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Moses Teaches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(Exodus)</a:t>
            </a:r>
            <a:endParaRPr>
              <a:latin typeface="Roboto"/>
              <a:ea typeface="Roboto"/>
              <a:cs typeface="Roboto"/>
              <a:sym typeface="Roboto"/>
            </a:endParaRPr>
          </a:p>
        </p:txBody>
      </p:sp>
      <p:sp>
        <p:nvSpPr>
          <p:cNvPr id="622" name="Google Shape;622;p76"/>
          <p:cNvSpPr txBox="1"/>
          <p:nvPr/>
        </p:nvSpPr>
        <p:spPr>
          <a:xfrm>
            <a:off x="2995825" y="2442846"/>
            <a:ext cx="1521000" cy="7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Faithful Blessed</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(Exodus)</a:t>
            </a:r>
            <a:endParaRPr>
              <a:latin typeface="Roboto"/>
              <a:ea typeface="Roboto"/>
              <a:cs typeface="Roboto"/>
              <a:sym typeface="Roboto"/>
            </a:endParaRPr>
          </a:p>
        </p:txBody>
      </p:sp>
      <p:sp>
        <p:nvSpPr>
          <p:cNvPr id="623" name="Google Shape;623;p76"/>
          <p:cNvSpPr txBox="1"/>
          <p:nvPr/>
        </p:nvSpPr>
        <p:spPr>
          <a:xfrm>
            <a:off x="5284825" y="2442850"/>
            <a:ext cx="1668000" cy="14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Kings &amp; Jericho</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(Numbers, Deuteronomy, Joshua)</a:t>
            </a:r>
            <a:endParaRPr>
              <a:latin typeface="Roboto"/>
              <a:ea typeface="Roboto"/>
              <a:cs typeface="Roboto"/>
              <a:sym typeface="Roboto"/>
            </a:endParaRPr>
          </a:p>
        </p:txBody>
      </p:sp>
      <p:sp>
        <p:nvSpPr>
          <p:cNvPr id="624" name="Google Shape;624;p76"/>
          <p:cNvSpPr/>
          <p:nvPr/>
        </p:nvSpPr>
        <p:spPr>
          <a:xfrm>
            <a:off x="649325" y="1814575"/>
            <a:ext cx="1947900" cy="799500"/>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Preaching to</a:t>
            </a:r>
            <a:endParaRPr>
              <a:solidFill>
                <a:srgbClr val="FFFFFF"/>
              </a:solidFill>
            </a:endParaRPr>
          </a:p>
          <a:p>
            <a:pPr indent="0" lvl="0" marL="0" rtl="0" algn="ctr">
              <a:spcBef>
                <a:spcPts val="0"/>
              </a:spcBef>
              <a:spcAft>
                <a:spcPts val="0"/>
              </a:spcAft>
              <a:buNone/>
            </a:pPr>
            <a:r>
              <a:rPr lang="en">
                <a:solidFill>
                  <a:srgbClr val="FFFFFF"/>
                </a:solidFill>
              </a:rPr>
              <a:t>Israel</a:t>
            </a:r>
            <a:endParaRPr>
              <a:solidFill>
                <a:srgbClr val="FFFFFF"/>
              </a:solidFill>
            </a:endParaRPr>
          </a:p>
        </p:txBody>
      </p:sp>
      <p:sp>
        <p:nvSpPr>
          <p:cNvPr id="625" name="Google Shape;625;p76"/>
          <p:cNvSpPr/>
          <p:nvPr/>
        </p:nvSpPr>
        <p:spPr>
          <a:xfrm>
            <a:off x="2986963" y="1814575"/>
            <a:ext cx="1947900" cy="799500"/>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Judgement of</a:t>
            </a:r>
            <a:endParaRPr>
              <a:solidFill>
                <a:srgbClr val="FFFFFF"/>
              </a:solidFill>
            </a:endParaRPr>
          </a:p>
          <a:p>
            <a:pPr indent="0" lvl="0" marL="0" rtl="0" algn="ctr">
              <a:spcBef>
                <a:spcPts val="0"/>
              </a:spcBef>
              <a:spcAft>
                <a:spcPts val="0"/>
              </a:spcAft>
              <a:buNone/>
            </a:pPr>
            <a:r>
              <a:rPr lang="en">
                <a:solidFill>
                  <a:srgbClr val="FFFFFF"/>
                </a:solidFill>
              </a:rPr>
              <a:t>Israel</a:t>
            </a:r>
            <a:endParaRPr>
              <a:solidFill>
                <a:srgbClr val="FFFFFF"/>
              </a:solidFill>
            </a:endParaRPr>
          </a:p>
        </p:txBody>
      </p:sp>
      <p:sp>
        <p:nvSpPr>
          <p:cNvPr id="626" name="Google Shape;626;p76"/>
          <p:cNvSpPr/>
          <p:nvPr/>
        </p:nvSpPr>
        <p:spPr>
          <a:xfrm>
            <a:off x="5350013" y="1814575"/>
            <a:ext cx="1947900" cy="799500"/>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Judgement of Nations</a:t>
            </a:r>
            <a:endParaRPr>
              <a:solidFill>
                <a:srgbClr val="FFFFFF"/>
              </a:solidFill>
            </a:endParaRPr>
          </a:p>
        </p:txBody>
      </p:sp>
      <p:sp>
        <p:nvSpPr>
          <p:cNvPr id="627" name="Google Shape;627;p76"/>
          <p:cNvSpPr txBox="1"/>
          <p:nvPr/>
        </p:nvSpPr>
        <p:spPr>
          <a:xfrm>
            <a:off x="614600" y="888276"/>
            <a:ext cx="1521000" cy="10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Jesus Teaches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(The Gospels)</a:t>
            </a:r>
            <a:endParaRPr>
              <a:latin typeface="Roboto"/>
              <a:ea typeface="Roboto"/>
              <a:cs typeface="Roboto"/>
              <a:sym typeface="Roboto"/>
            </a:endParaRPr>
          </a:p>
        </p:txBody>
      </p:sp>
      <p:sp>
        <p:nvSpPr>
          <p:cNvPr id="628" name="Google Shape;628;p76"/>
          <p:cNvSpPr txBox="1"/>
          <p:nvPr/>
        </p:nvSpPr>
        <p:spPr>
          <a:xfrm>
            <a:off x="2947800" y="888276"/>
            <a:ext cx="1521000" cy="10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Faithful Blessed</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(Acts)</a:t>
            </a:r>
            <a:endParaRPr>
              <a:latin typeface="Roboto"/>
              <a:ea typeface="Roboto"/>
              <a:cs typeface="Roboto"/>
              <a:sym typeface="Roboto"/>
            </a:endParaRPr>
          </a:p>
        </p:txBody>
      </p:sp>
      <p:sp>
        <p:nvSpPr>
          <p:cNvPr id="629" name="Google Shape;629;p76"/>
          <p:cNvSpPr txBox="1"/>
          <p:nvPr/>
        </p:nvSpPr>
        <p:spPr>
          <a:xfrm>
            <a:off x="5243550" y="888275"/>
            <a:ext cx="1654500" cy="92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Kings &amp; Babylon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(Revelation)</a:t>
            </a:r>
            <a:endParaRPr>
              <a:latin typeface="Roboto"/>
              <a:ea typeface="Roboto"/>
              <a:cs typeface="Roboto"/>
              <a:sym typeface="Roboto"/>
            </a:endParaRPr>
          </a:p>
        </p:txBody>
      </p:sp>
      <p:sp>
        <p:nvSpPr>
          <p:cNvPr id="630" name="Google Shape;630;p76"/>
          <p:cNvSpPr txBox="1"/>
          <p:nvPr/>
        </p:nvSpPr>
        <p:spPr>
          <a:xfrm>
            <a:off x="7672800" y="888275"/>
            <a:ext cx="1209600" cy="40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Millennium</a:t>
            </a:r>
            <a:endParaRPr>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7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Judgement of Nations</a:t>
            </a:r>
            <a:endParaRPr/>
          </a:p>
        </p:txBody>
      </p:sp>
      <p:sp>
        <p:nvSpPr>
          <p:cNvPr id="636" name="Google Shape;636;p7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Covenant Established</a:t>
            </a:r>
            <a:endParaRPr/>
          </a:p>
          <a:p>
            <a:pPr indent="-342900" lvl="0" marL="457200" rtl="0" algn="l">
              <a:spcBef>
                <a:spcPts val="0"/>
              </a:spcBef>
              <a:spcAft>
                <a:spcPts val="0"/>
              </a:spcAft>
              <a:buSzPts val="1800"/>
              <a:buAutoNum type="arabicPeriod"/>
            </a:pPr>
            <a:r>
              <a:rPr lang="en"/>
              <a:t>War in the Wilderness</a:t>
            </a:r>
            <a:endParaRPr/>
          </a:p>
          <a:p>
            <a:pPr indent="-342900" lvl="0" marL="457200" rtl="0" algn="l">
              <a:spcBef>
                <a:spcPts val="0"/>
              </a:spcBef>
              <a:spcAft>
                <a:spcPts val="0"/>
              </a:spcAft>
              <a:buSzPts val="1800"/>
              <a:buAutoNum type="arabicPeriod"/>
            </a:pPr>
            <a:r>
              <a:rPr lang="en"/>
              <a:t>A Great City Falls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7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Covenant Established</a:t>
            </a:r>
            <a:endParaRPr/>
          </a:p>
        </p:txBody>
      </p:sp>
      <p:sp>
        <p:nvSpPr>
          <p:cNvPr id="642" name="Google Shape;642;p7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Old Covenant:</a:t>
            </a:r>
            <a:endParaRPr sz="1800"/>
          </a:p>
          <a:p>
            <a:pPr indent="-342900" lvl="0" marL="457200" rtl="0" algn="l">
              <a:spcBef>
                <a:spcPts val="1600"/>
              </a:spcBef>
              <a:spcAft>
                <a:spcPts val="0"/>
              </a:spcAft>
              <a:buSzPts val="1800"/>
              <a:buChar char="●"/>
            </a:pPr>
            <a:r>
              <a:rPr lang="en" sz="1800"/>
              <a:t>Tablets of Testimony</a:t>
            </a:r>
            <a:br>
              <a:rPr lang="en" sz="1800"/>
            </a:br>
            <a:r>
              <a:rPr lang="en" sz="1800"/>
              <a:t>(Exodus 34:27-29)</a:t>
            </a:r>
            <a:endParaRPr sz="1800"/>
          </a:p>
          <a:p>
            <a:pPr indent="-342900" lvl="0" marL="457200" rtl="0" algn="l">
              <a:spcBef>
                <a:spcPts val="0"/>
              </a:spcBef>
              <a:spcAft>
                <a:spcPts val="0"/>
              </a:spcAft>
              <a:buSzPts val="1800"/>
              <a:buChar char="●"/>
            </a:pPr>
            <a:r>
              <a:rPr lang="en" sz="1800"/>
              <a:t>Moses Glorified, face shines </a:t>
            </a:r>
            <a:br>
              <a:rPr lang="en" sz="1800"/>
            </a:br>
            <a:r>
              <a:rPr lang="en" sz="1800"/>
              <a:t>(v30)</a:t>
            </a:r>
            <a:endParaRPr sz="1800"/>
          </a:p>
          <a:p>
            <a:pPr indent="-342900" lvl="0" marL="457200" rtl="0" algn="l">
              <a:spcBef>
                <a:spcPts val="0"/>
              </a:spcBef>
              <a:spcAft>
                <a:spcPts val="0"/>
              </a:spcAft>
              <a:buSzPts val="1800"/>
              <a:buChar char="●"/>
            </a:pPr>
            <a:r>
              <a:rPr lang="en" sz="1800"/>
              <a:t>Israel Numbered </a:t>
            </a:r>
            <a:br>
              <a:rPr lang="en" sz="1800"/>
            </a:br>
            <a:r>
              <a:rPr lang="en" sz="1800"/>
              <a:t>(Numbers 1)</a:t>
            </a:r>
            <a:endParaRPr sz="1800"/>
          </a:p>
        </p:txBody>
      </p:sp>
      <p:sp>
        <p:nvSpPr>
          <p:cNvPr id="643" name="Google Shape;643;p7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New Covenant:</a:t>
            </a:r>
            <a:endParaRPr sz="1800"/>
          </a:p>
          <a:p>
            <a:pPr indent="-342900" lvl="0" marL="457200" rtl="0" algn="l">
              <a:spcBef>
                <a:spcPts val="1600"/>
              </a:spcBef>
              <a:spcAft>
                <a:spcPts val="0"/>
              </a:spcAft>
              <a:buSzPts val="1800"/>
              <a:buChar char="●"/>
            </a:pPr>
            <a:r>
              <a:rPr lang="en" sz="1800"/>
              <a:t>Testimony of Jesus Christ</a:t>
            </a:r>
            <a:br>
              <a:rPr lang="en" sz="1800"/>
            </a:br>
            <a:r>
              <a:rPr lang="en" sz="1800"/>
              <a:t>(Revelation 1:2)</a:t>
            </a:r>
            <a:endParaRPr sz="1800"/>
          </a:p>
          <a:p>
            <a:pPr indent="-342900" lvl="0" marL="457200" rtl="0" algn="l">
              <a:spcBef>
                <a:spcPts val="0"/>
              </a:spcBef>
              <a:spcAft>
                <a:spcPts val="0"/>
              </a:spcAft>
              <a:buSzPts val="1800"/>
              <a:buChar char="●"/>
            </a:pPr>
            <a:r>
              <a:rPr lang="en" sz="1800"/>
              <a:t>Son of Man Glorified, eyes of fire (v13-16) </a:t>
            </a:r>
            <a:endParaRPr sz="1800"/>
          </a:p>
          <a:p>
            <a:pPr indent="-342900" lvl="0" marL="457200" rtl="0" algn="l">
              <a:spcBef>
                <a:spcPts val="0"/>
              </a:spcBef>
              <a:spcAft>
                <a:spcPts val="0"/>
              </a:spcAft>
              <a:buSzPts val="1800"/>
              <a:buChar char="●"/>
            </a:pPr>
            <a:r>
              <a:rPr lang="en" sz="1800"/>
              <a:t>144,000 from the tribes of Israel</a:t>
            </a:r>
            <a:br>
              <a:rPr lang="en" sz="1800"/>
            </a:br>
            <a:r>
              <a:rPr lang="en" sz="1800"/>
              <a:t>(Revelation 7)</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7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Battle in the Wilderness</a:t>
            </a:r>
            <a:endParaRPr/>
          </a:p>
        </p:txBody>
      </p:sp>
      <p:sp>
        <p:nvSpPr>
          <p:cNvPr id="649" name="Google Shape;649;p7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Moses:</a:t>
            </a:r>
            <a:endParaRPr sz="1800"/>
          </a:p>
          <a:p>
            <a:pPr indent="-342900" lvl="0" marL="457200" rtl="0" algn="l">
              <a:spcBef>
                <a:spcPts val="1600"/>
              </a:spcBef>
              <a:spcAft>
                <a:spcPts val="0"/>
              </a:spcAft>
              <a:buSzPts val="1800"/>
              <a:buChar char="●"/>
            </a:pPr>
            <a:r>
              <a:rPr lang="en" sz="1800"/>
              <a:t>Israel moves into the Wilderness</a:t>
            </a:r>
            <a:br>
              <a:rPr lang="en" sz="1800"/>
            </a:br>
            <a:r>
              <a:rPr lang="en" sz="1800"/>
              <a:t>(Deuteronomy 1:6-8)</a:t>
            </a:r>
            <a:endParaRPr sz="1800"/>
          </a:p>
          <a:p>
            <a:pPr indent="-342900" lvl="0" marL="457200" rtl="0" algn="l">
              <a:spcBef>
                <a:spcPts val="0"/>
              </a:spcBef>
              <a:spcAft>
                <a:spcPts val="0"/>
              </a:spcAft>
              <a:buSzPts val="1800"/>
              <a:buChar char="●"/>
            </a:pPr>
            <a:r>
              <a:rPr lang="en"/>
              <a:t>War </a:t>
            </a:r>
            <a:r>
              <a:rPr lang="en" sz="1800"/>
              <a:t>with </a:t>
            </a:r>
            <a:r>
              <a:rPr lang="en"/>
              <a:t>Kings</a:t>
            </a:r>
            <a:br>
              <a:rPr lang="en" sz="1800"/>
            </a:br>
            <a:r>
              <a:rPr lang="en" sz="1800"/>
              <a:t>(Deuteronomy)</a:t>
            </a:r>
            <a:endParaRPr sz="1800"/>
          </a:p>
          <a:p>
            <a:pPr indent="-342900" lvl="0" marL="457200" rtl="0" algn="l">
              <a:spcBef>
                <a:spcPts val="0"/>
              </a:spcBef>
              <a:spcAft>
                <a:spcPts val="0"/>
              </a:spcAft>
              <a:buSzPts val="1800"/>
              <a:buChar char="●"/>
            </a:pPr>
            <a:r>
              <a:rPr lang="en" sz="1800"/>
              <a:t>The Song of Moses</a:t>
            </a:r>
            <a:br>
              <a:rPr lang="en" sz="1800"/>
            </a:br>
            <a:r>
              <a:rPr lang="en" sz="1800"/>
              <a:t>(Deuteronomy 32)</a:t>
            </a:r>
            <a:endParaRPr sz="1800"/>
          </a:p>
        </p:txBody>
      </p:sp>
      <p:sp>
        <p:nvSpPr>
          <p:cNvPr id="650" name="Google Shape;650;p7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Lamb:</a:t>
            </a:r>
            <a:endParaRPr sz="1800"/>
          </a:p>
          <a:p>
            <a:pPr indent="-342900" lvl="0" marL="457200" rtl="0" algn="l">
              <a:spcBef>
                <a:spcPts val="1600"/>
              </a:spcBef>
              <a:spcAft>
                <a:spcPts val="0"/>
              </a:spcAft>
              <a:buSzPts val="1800"/>
              <a:buChar char="●"/>
            </a:pPr>
            <a:r>
              <a:rPr lang="en" sz="1800"/>
              <a:t>The Woman in the Wilderness (Revelation 12)</a:t>
            </a:r>
            <a:endParaRPr sz="1800"/>
          </a:p>
          <a:p>
            <a:pPr indent="-342900" lvl="0" marL="457200" rtl="0" algn="l">
              <a:spcBef>
                <a:spcPts val="0"/>
              </a:spcBef>
              <a:spcAft>
                <a:spcPts val="0"/>
              </a:spcAft>
              <a:buSzPts val="1800"/>
              <a:buChar char="●"/>
            </a:pPr>
            <a:r>
              <a:rPr lang="en" sz="1800"/>
              <a:t>War with dragon &amp; beast</a:t>
            </a:r>
            <a:br>
              <a:rPr lang="en" sz="1800"/>
            </a:br>
            <a:r>
              <a:rPr lang="en" sz="1800"/>
              <a:t>(Revelation 13-14)</a:t>
            </a:r>
            <a:endParaRPr sz="1800"/>
          </a:p>
          <a:p>
            <a:pPr indent="-342900" lvl="0" marL="457200" rtl="0" algn="l">
              <a:spcBef>
                <a:spcPts val="0"/>
              </a:spcBef>
              <a:spcAft>
                <a:spcPts val="0"/>
              </a:spcAft>
              <a:buSzPts val="1800"/>
              <a:buChar char="●"/>
            </a:pPr>
            <a:r>
              <a:rPr lang="en" sz="1800"/>
              <a:t>Song of Moses &amp; The Lamb</a:t>
            </a:r>
            <a:br>
              <a:rPr lang="en" sz="1800"/>
            </a:br>
            <a:r>
              <a:rPr lang="en" sz="1800"/>
              <a:t>(Revelation 15)</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8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Great City Falls</a:t>
            </a:r>
            <a:endParaRPr/>
          </a:p>
        </p:txBody>
      </p:sp>
      <p:sp>
        <p:nvSpPr>
          <p:cNvPr id="656" name="Google Shape;656;p8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Jericho Falls (Joshua 6):</a:t>
            </a:r>
            <a:endParaRPr/>
          </a:p>
          <a:p>
            <a:pPr indent="-342900" lvl="0" marL="457200" rtl="0" algn="l">
              <a:spcBef>
                <a:spcPts val="1600"/>
              </a:spcBef>
              <a:spcAft>
                <a:spcPts val="0"/>
              </a:spcAft>
              <a:buSzPts val="1800"/>
              <a:buChar char="●"/>
            </a:pPr>
            <a:r>
              <a:rPr lang="en"/>
              <a:t>Captain of Lord’s host (5:15)</a:t>
            </a:r>
            <a:endParaRPr/>
          </a:p>
          <a:p>
            <a:pPr indent="-342900" lvl="0" marL="457200" rtl="0" algn="l">
              <a:spcBef>
                <a:spcPts val="0"/>
              </a:spcBef>
              <a:spcAft>
                <a:spcPts val="0"/>
              </a:spcAft>
              <a:buSzPts val="1800"/>
              <a:buChar char="●"/>
            </a:pPr>
            <a:r>
              <a:rPr lang="en"/>
              <a:t>Great treasures in city (v24)</a:t>
            </a:r>
            <a:endParaRPr/>
          </a:p>
          <a:p>
            <a:pPr indent="-342900" lvl="0" marL="457200" rtl="0" algn="l">
              <a:spcBef>
                <a:spcPts val="0"/>
              </a:spcBef>
              <a:spcAft>
                <a:spcPts val="0"/>
              </a:spcAft>
              <a:buSzPts val="1800"/>
              <a:buChar char="●"/>
            </a:pPr>
            <a:r>
              <a:rPr lang="en"/>
              <a:t>Jericho</a:t>
            </a:r>
            <a:r>
              <a:rPr lang="en"/>
              <a:t> falls and burned (v24)</a:t>
            </a:r>
            <a:endParaRPr/>
          </a:p>
          <a:p>
            <a:pPr indent="0" lvl="0" marL="457200" rtl="0" algn="l">
              <a:spcBef>
                <a:spcPts val="1600"/>
              </a:spcBef>
              <a:spcAft>
                <a:spcPts val="1600"/>
              </a:spcAft>
              <a:buNone/>
            </a:pPr>
            <a:r>
              <a:t/>
            </a:r>
            <a:endParaRPr/>
          </a:p>
        </p:txBody>
      </p:sp>
      <p:sp>
        <p:nvSpPr>
          <p:cNvPr id="657" name="Google Shape;657;p8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Babylon Falls (Revelation 18):</a:t>
            </a:r>
            <a:endParaRPr/>
          </a:p>
          <a:p>
            <a:pPr indent="-342900" lvl="0" marL="457200" rtl="0" algn="l">
              <a:spcBef>
                <a:spcPts val="1600"/>
              </a:spcBef>
              <a:spcAft>
                <a:spcPts val="0"/>
              </a:spcAft>
              <a:buSzPts val="1800"/>
              <a:buChar char="●"/>
            </a:pPr>
            <a:r>
              <a:rPr lang="en"/>
              <a:t>Angel from heaven (v1)</a:t>
            </a:r>
            <a:endParaRPr/>
          </a:p>
          <a:p>
            <a:pPr indent="-342900" lvl="0" marL="457200" rtl="0" algn="l">
              <a:spcBef>
                <a:spcPts val="0"/>
              </a:spcBef>
              <a:spcAft>
                <a:spcPts val="0"/>
              </a:spcAft>
              <a:buSzPts val="1800"/>
              <a:buChar char="●"/>
            </a:pPr>
            <a:r>
              <a:rPr lang="en"/>
              <a:t>Great treasures in the city (v16)</a:t>
            </a:r>
            <a:endParaRPr/>
          </a:p>
          <a:p>
            <a:pPr indent="-342900" lvl="0" marL="457200" rtl="0" algn="l">
              <a:spcBef>
                <a:spcPts val="0"/>
              </a:spcBef>
              <a:spcAft>
                <a:spcPts val="0"/>
              </a:spcAft>
              <a:buSzPts val="1800"/>
              <a:buChar char="●"/>
            </a:pPr>
            <a:r>
              <a:rPr lang="en"/>
              <a:t>Babylon falls and burned (v18)</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8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Pattern in the Old and New Testaments</a:t>
            </a:r>
            <a:endParaRPr/>
          </a:p>
        </p:txBody>
      </p:sp>
      <p:cxnSp>
        <p:nvCxnSpPr>
          <p:cNvPr id="663" name="Google Shape;663;p81"/>
          <p:cNvCxnSpPr/>
          <p:nvPr/>
        </p:nvCxnSpPr>
        <p:spPr>
          <a:xfrm>
            <a:off x="22800" y="2970200"/>
            <a:ext cx="1347300" cy="0"/>
          </a:xfrm>
          <a:prstGeom prst="straightConnector1">
            <a:avLst/>
          </a:prstGeom>
          <a:noFill/>
          <a:ln cap="flat" cmpd="sng" w="38100">
            <a:solidFill>
              <a:schemeClr val="dk2"/>
            </a:solidFill>
            <a:prstDash val="solid"/>
            <a:round/>
            <a:headEnd len="med" w="med" type="none"/>
            <a:tailEnd len="med" w="med" type="stealth"/>
          </a:ln>
        </p:spPr>
      </p:cxnSp>
      <p:cxnSp>
        <p:nvCxnSpPr>
          <p:cNvPr id="664" name="Google Shape;664;p81"/>
          <p:cNvCxnSpPr/>
          <p:nvPr/>
        </p:nvCxnSpPr>
        <p:spPr>
          <a:xfrm flipH="1" rot="10800000">
            <a:off x="1366575" y="1245200"/>
            <a:ext cx="996000" cy="1725000"/>
          </a:xfrm>
          <a:prstGeom prst="straightConnector1">
            <a:avLst/>
          </a:prstGeom>
          <a:noFill/>
          <a:ln cap="flat" cmpd="sng" w="38100">
            <a:solidFill>
              <a:schemeClr val="dk2"/>
            </a:solidFill>
            <a:prstDash val="solid"/>
            <a:round/>
            <a:headEnd len="med" w="med" type="none"/>
            <a:tailEnd len="med" w="med" type="stealth"/>
          </a:ln>
        </p:spPr>
      </p:cxnSp>
      <p:cxnSp>
        <p:nvCxnSpPr>
          <p:cNvPr id="665" name="Google Shape;665;p81"/>
          <p:cNvCxnSpPr/>
          <p:nvPr/>
        </p:nvCxnSpPr>
        <p:spPr>
          <a:xfrm rot="10800000">
            <a:off x="2362575" y="1245200"/>
            <a:ext cx="996000" cy="1725000"/>
          </a:xfrm>
          <a:prstGeom prst="straightConnector1">
            <a:avLst/>
          </a:prstGeom>
          <a:noFill/>
          <a:ln cap="flat" cmpd="sng" w="38100">
            <a:solidFill>
              <a:schemeClr val="dk2"/>
            </a:solidFill>
            <a:prstDash val="solid"/>
            <a:round/>
            <a:headEnd len="med" w="med" type="stealth"/>
            <a:tailEnd len="med" w="med" type="none"/>
          </a:ln>
        </p:spPr>
      </p:cxnSp>
      <p:cxnSp>
        <p:nvCxnSpPr>
          <p:cNvPr id="666" name="Google Shape;666;p81"/>
          <p:cNvCxnSpPr/>
          <p:nvPr/>
        </p:nvCxnSpPr>
        <p:spPr>
          <a:xfrm>
            <a:off x="3358575" y="2970200"/>
            <a:ext cx="1125000" cy="0"/>
          </a:xfrm>
          <a:prstGeom prst="straightConnector1">
            <a:avLst/>
          </a:prstGeom>
          <a:noFill/>
          <a:ln cap="flat" cmpd="sng" w="38100">
            <a:solidFill>
              <a:schemeClr val="dk2"/>
            </a:solidFill>
            <a:prstDash val="solid"/>
            <a:round/>
            <a:headEnd len="med" w="med" type="none"/>
            <a:tailEnd len="med" w="med" type="none"/>
          </a:ln>
        </p:spPr>
      </p:cxnSp>
      <p:cxnSp>
        <p:nvCxnSpPr>
          <p:cNvPr id="667" name="Google Shape;667;p81"/>
          <p:cNvCxnSpPr/>
          <p:nvPr/>
        </p:nvCxnSpPr>
        <p:spPr>
          <a:xfrm flipH="1" rot="10800000">
            <a:off x="4482375" y="1245200"/>
            <a:ext cx="996000" cy="1725000"/>
          </a:xfrm>
          <a:prstGeom prst="straightConnector1">
            <a:avLst/>
          </a:prstGeom>
          <a:noFill/>
          <a:ln cap="flat" cmpd="sng" w="38100">
            <a:solidFill>
              <a:schemeClr val="dk2"/>
            </a:solidFill>
            <a:prstDash val="solid"/>
            <a:round/>
            <a:headEnd len="med" w="med" type="none"/>
            <a:tailEnd len="med" w="med" type="stealth"/>
          </a:ln>
        </p:spPr>
      </p:cxnSp>
      <p:cxnSp>
        <p:nvCxnSpPr>
          <p:cNvPr id="668" name="Google Shape;668;p81"/>
          <p:cNvCxnSpPr/>
          <p:nvPr/>
        </p:nvCxnSpPr>
        <p:spPr>
          <a:xfrm rot="10800000">
            <a:off x="5478375" y="1245200"/>
            <a:ext cx="996000" cy="1725000"/>
          </a:xfrm>
          <a:prstGeom prst="straightConnector1">
            <a:avLst/>
          </a:prstGeom>
          <a:noFill/>
          <a:ln cap="flat" cmpd="sng" w="38100">
            <a:solidFill>
              <a:schemeClr val="dk2"/>
            </a:solidFill>
            <a:prstDash val="solid"/>
            <a:round/>
            <a:headEnd len="med" w="med" type="stealth"/>
            <a:tailEnd len="med" w="med" type="none"/>
          </a:ln>
        </p:spPr>
      </p:cxnSp>
      <p:cxnSp>
        <p:nvCxnSpPr>
          <p:cNvPr id="669" name="Google Shape;669;p81"/>
          <p:cNvCxnSpPr/>
          <p:nvPr/>
        </p:nvCxnSpPr>
        <p:spPr>
          <a:xfrm>
            <a:off x="6451175" y="2970200"/>
            <a:ext cx="1650600" cy="0"/>
          </a:xfrm>
          <a:prstGeom prst="straightConnector1">
            <a:avLst/>
          </a:prstGeom>
          <a:noFill/>
          <a:ln cap="flat" cmpd="sng" w="38100">
            <a:solidFill>
              <a:schemeClr val="dk2"/>
            </a:solidFill>
            <a:prstDash val="solid"/>
            <a:round/>
            <a:headEnd len="med" w="med" type="none"/>
            <a:tailEnd len="med" w="med" type="stealth"/>
          </a:ln>
        </p:spPr>
      </p:cxnSp>
      <p:sp>
        <p:nvSpPr>
          <p:cNvPr id="670" name="Google Shape;670;p81"/>
          <p:cNvSpPr txBox="1"/>
          <p:nvPr/>
        </p:nvSpPr>
        <p:spPr>
          <a:xfrm>
            <a:off x="3358550" y="1875650"/>
            <a:ext cx="11025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Judgement of Israel</a:t>
            </a:r>
            <a:endParaRPr>
              <a:latin typeface="Roboto"/>
              <a:ea typeface="Roboto"/>
              <a:cs typeface="Roboto"/>
              <a:sym typeface="Roboto"/>
            </a:endParaRPr>
          </a:p>
        </p:txBody>
      </p:sp>
      <p:sp>
        <p:nvSpPr>
          <p:cNvPr id="671" name="Google Shape;671;p81"/>
          <p:cNvSpPr txBox="1"/>
          <p:nvPr/>
        </p:nvSpPr>
        <p:spPr>
          <a:xfrm>
            <a:off x="6481875" y="1875650"/>
            <a:ext cx="14025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Judgement of Nations</a:t>
            </a:r>
            <a:endParaRPr>
              <a:latin typeface="Roboto"/>
              <a:ea typeface="Roboto"/>
              <a:cs typeface="Roboto"/>
              <a:sym typeface="Roboto"/>
            </a:endParaRPr>
          </a:p>
        </p:txBody>
      </p:sp>
      <p:sp>
        <p:nvSpPr>
          <p:cNvPr id="672" name="Google Shape;672;p81"/>
          <p:cNvSpPr txBox="1"/>
          <p:nvPr/>
        </p:nvSpPr>
        <p:spPr>
          <a:xfrm>
            <a:off x="73500" y="1951700"/>
            <a:ext cx="12093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Preaching to Israel</a:t>
            </a:r>
            <a:endParaRPr>
              <a:latin typeface="Roboto"/>
              <a:ea typeface="Roboto"/>
              <a:cs typeface="Roboto"/>
              <a:sym typeface="Roboto"/>
            </a:endParaRPr>
          </a:p>
        </p:txBody>
      </p:sp>
      <p:sp>
        <p:nvSpPr>
          <p:cNvPr id="673" name="Google Shape;673;p81"/>
          <p:cNvSpPr txBox="1"/>
          <p:nvPr/>
        </p:nvSpPr>
        <p:spPr>
          <a:xfrm rot="-5400000">
            <a:off x="943725" y="413550"/>
            <a:ext cx="1207200" cy="43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Christ Ascends</a:t>
            </a:r>
            <a:endParaRPr sz="1200">
              <a:latin typeface="Roboto"/>
              <a:ea typeface="Roboto"/>
              <a:cs typeface="Roboto"/>
              <a:sym typeface="Roboto"/>
            </a:endParaRPr>
          </a:p>
        </p:txBody>
      </p:sp>
      <p:sp>
        <p:nvSpPr>
          <p:cNvPr id="674" name="Google Shape;674;p81"/>
          <p:cNvSpPr txBox="1"/>
          <p:nvPr/>
        </p:nvSpPr>
        <p:spPr>
          <a:xfrm rot="-5400000">
            <a:off x="1708325" y="477300"/>
            <a:ext cx="1207200" cy="31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Spirit Given</a:t>
            </a:r>
            <a:endParaRPr sz="1200">
              <a:latin typeface="Roboto"/>
              <a:ea typeface="Roboto"/>
              <a:cs typeface="Roboto"/>
              <a:sym typeface="Roboto"/>
            </a:endParaRPr>
          </a:p>
        </p:txBody>
      </p:sp>
      <p:sp>
        <p:nvSpPr>
          <p:cNvPr id="675" name="Google Shape;675;p81"/>
          <p:cNvSpPr txBox="1"/>
          <p:nvPr/>
        </p:nvSpPr>
        <p:spPr>
          <a:xfrm rot="-5400000">
            <a:off x="-278700" y="392700"/>
            <a:ext cx="1207200" cy="48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Jesus  Teaches</a:t>
            </a:r>
            <a:endParaRPr sz="1200">
              <a:latin typeface="Roboto"/>
              <a:ea typeface="Roboto"/>
              <a:cs typeface="Roboto"/>
              <a:sym typeface="Roboto"/>
            </a:endParaRPr>
          </a:p>
        </p:txBody>
      </p:sp>
      <p:sp>
        <p:nvSpPr>
          <p:cNvPr id="676" name="Google Shape;676;p81"/>
          <p:cNvSpPr txBox="1"/>
          <p:nvPr/>
        </p:nvSpPr>
        <p:spPr>
          <a:xfrm rot="-5400000">
            <a:off x="300300" y="386250"/>
            <a:ext cx="1207200" cy="49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Blood of</a:t>
            </a:r>
            <a:endParaRPr sz="1200">
              <a:latin typeface="Roboto"/>
              <a:ea typeface="Roboto"/>
              <a:cs typeface="Roboto"/>
              <a:sym typeface="Roboto"/>
            </a:endParaRPr>
          </a:p>
          <a:p>
            <a:pPr indent="0" lvl="0" marL="0" rtl="0" algn="r">
              <a:spcBef>
                <a:spcPts val="0"/>
              </a:spcBef>
              <a:spcAft>
                <a:spcPts val="0"/>
              </a:spcAft>
              <a:buNone/>
            </a:pPr>
            <a:r>
              <a:rPr lang="en" sz="1200">
                <a:latin typeface="Roboto"/>
                <a:ea typeface="Roboto"/>
                <a:cs typeface="Roboto"/>
                <a:sym typeface="Roboto"/>
              </a:rPr>
              <a:t>Christ</a:t>
            </a:r>
            <a:endParaRPr sz="1200">
              <a:latin typeface="Roboto"/>
              <a:ea typeface="Roboto"/>
              <a:cs typeface="Roboto"/>
              <a:sym typeface="Roboto"/>
            </a:endParaRPr>
          </a:p>
        </p:txBody>
      </p:sp>
      <p:sp>
        <p:nvSpPr>
          <p:cNvPr id="677" name="Google Shape;677;p81"/>
          <p:cNvSpPr txBox="1"/>
          <p:nvPr/>
        </p:nvSpPr>
        <p:spPr>
          <a:xfrm rot="-5400000">
            <a:off x="2984075" y="364550"/>
            <a:ext cx="1207200" cy="47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Faithful </a:t>
            </a:r>
            <a:endParaRPr sz="1200">
              <a:latin typeface="Roboto"/>
              <a:ea typeface="Roboto"/>
              <a:cs typeface="Roboto"/>
              <a:sym typeface="Roboto"/>
            </a:endParaRPr>
          </a:p>
          <a:p>
            <a:pPr indent="0" lvl="0" marL="0" rtl="0" algn="r">
              <a:spcBef>
                <a:spcPts val="0"/>
              </a:spcBef>
              <a:spcAft>
                <a:spcPts val="0"/>
              </a:spcAft>
              <a:buNone/>
            </a:pPr>
            <a:r>
              <a:rPr lang="en" sz="1200">
                <a:latin typeface="Roboto"/>
                <a:ea typeface="Roboto"/>
                <a:cs typeface="Roboto"/>
                <a:sym typeface="Roboto"/>
              </a:rPr>
              <a:t>Jew &amp; Gentile</a:t>
            </a:r>
            <a:endParaRPr sz="1200">
              <a:latin typeface="Roboto"/>
              <a:ea typeface="Roboto"/>
              <a:cs typeface="Roboto"/>
              <a:sym typeface="Roboto"/>
            </a:endParaRPr>
          </a:p>
        </p:txBody>
      </p:sp>
      <p:sp>
        <p:nvSpPr>
          <p:cNvPr id="678" name="Google Shape;678;p81"/>
          <p:cNvSpPr txBox="1"/>
          <p:nvPr/>
        </p:nvSpPr>
        <p:spPr>
          <a:xfrm rot="-5400000">
            <a:off x="3518150" y="446900"/>
            <a:ext cx="1207200" cy="31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Temple Burned</a:t>
            </a:r>
            <a:endParaRPr sz="1200">
              <a:latin typeface="Roboto"/>
              <a:ea typeface="Roboto"/>
              <a:cs typeface="Roboto"/>
              <a:sym typeface="Roboto"/>
            </a:endParaRPr>
          </a:p>
        </p:txBody>
      </p:sp>
      <p:sp>
        <p:nvSpPr>
          <p:cNvPr id="679" name="Google Shape;679;p81"/>
          <p:cNvSpPr txBox="1"/>
          <p:nvPr/>
        </p:nvSpPr>
        <p:spPr>
          <a:xfrm rot="-5400000">
            <a:off x="6871825" y="446900"/>
            <a:ext cx="1207200" cy="31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Babylon Falls</a:t>
            </a:r>
            <a:endParaRPr sz="1200">
              <a:latin typeface="Roboto"/>
              <a:ea typeface="Roboto"/>
              <a:cs typeface="Roboto"/>
              <a:sym typeface="Roboto"/>
            </a:endParaRPr>
          </a:p>
        </p:txBody>
      </p:sp>
      <p:sp>
        <p:nvSpPr>
          <p:cNvPr id="680" name="Google Shape;680;p81"/>
          <p:cNvSpPr txBox="1"/>
          <p:nvPr/>
        </p:nvSpPr>
        <p:spPr>
          <a:xfrm rot="-5400000">
            <a:off x="1026225" y="3455250"/>
            <a:ext cx="12072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Moses Ascends</a:t>
            </a:r>
            <a:endParaRPr sz="1200">
              <a:latin typeface="Roboto"/>
              <a:ea typeface="Roboto"/>
              <a:cs typeface="Roboto"/>
              <a:sym typeface="Roboto"/>
            </a:endParaRPr>
          </a:p>
        </p:txBody>
      </p:sp>
      <p:sp>
        <p:nvSpPr>
          <p:cNvPr id="681" name="Google Shape;681;p81"/>
          <p:cNvSpPr txBox="1"/>
          <p:nvPr/>
        </p:nvSpPr>
        <p:spPr>
          <a:xfrm rot="-5400000">
            <a:off x="1784525" y="3525300"/>
            <a:ext cx="120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Law Written</a:t>
            </a:r>
            <a:endParaRPr sz="1200">
              <a:latin typeface="Roboto"/>
              <a:ea typeface="Roboto"/>
              <a:cs typeface="Roboto"/>
              <a:sym typeface="Roboto"/>
            </a:endParaRPr>
          </a:p>
        </p:txBody>
      </p:sp>
      <p:sp>
        <p:nvSpPr>
          <p:cNvPr id="682" name="Google Shape;682;p81"/>
          <p:cNvSpPr txBox="1"/>
          <p:nvPr/>
        </p:nvSpPr>
        <p:spPr>
          <a:xfrm rot="-5400000">
            <a:off x="-278700" y="3440700"/>
            <a:ext cx="12072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Moses Teaches</a:t>
            </a:r>
            <a:endParaRPr sz="1200">
              <a:latin typeface="Roboto"/>
              <a:ea typeface="Roboto"/>
              <a:cs typeface="Roboto"/>
              <a:sym typeface="Roboto"/>
            </a:endParaRPr>
          </a:p>
        </p:txBody>
      </p:sp>
      <p:sp>
        <p:nvSpPr>
          <p:cNvPr id="683" name="Google Shape;683;p81"/>
          <p:cNvSpPr txBox="1"/>
          <p:nvPr/>
        </p:nvSpPr>
        <p:spPr>
          <a:xfrm rot="-5400000">
            <a:off x="209250" y="3525300"/>
            <a:ext cx="120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Blood of Animals</a:t>
            </a:r>
            <a:endParaRPr sz="1200">
              <a:latin typeface="Roboto"/>
              <a:ea typeface="Roboto"/>
              <a:cs typeface="Roboto"/>
              <a:sym typeface="Roboto"/>
            </a:endParaRPr>
          </a:p>
        </p:txBody>
      </p:sp>
      <p:sp>
        <p:nvSpPr>
          <p:cNvPr id="684" name="Google Shape;684;p81"/>
          <p:cNvSpPr txBox="1"/>
          <p:nvPr/>
        </p:nvSpPr>
        <p:spPr>
          <a:xfrm rot="-5400000">
            <a:off x="3011000" y="3442950"/>
            <a:ext cx="1207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Faithful Levites</a:t>
            </a:r>
            <a:endParaRPr sz="1200">
              <a:latin typeface="Roboto"/>
              <a:ea typeface="Roboto"/>
              <a:cs typeface="Roboto"/>
              <a:sym typeface="Roboto"/>
            </a:endParaRPr>
          </a:p>
        </p:txBody>
      </p:sp>
      <p:sp>
        <p:nvSpPr>
          <p:cNvPr id="685" name="Google Shape;685;p81"/>
          <p:cNvSpPr txBox="1"/>
          <p:nvPr/>
        </p:nvSpPr>
        <p:spPr>
          <a:xfrm rot="-5400000">
            <a:off x="3498775" y="3494900"/>
            <a:ext cx="120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Calf Burned</a:t>
            </a:r>
            <a:endParaRPr sz="1200">
              <a:latin typeface="Roboto"/>
              <a:ea typeface="Roboto"/>
              <a:cs typeface="Roboto"/>
              <a:sym typeface="Roboto"/>
            </a:endParaRPr>
          </a:p>
        </p:txBody>
      </p:sp>
      <p:sp>
        <p:nvSpPr>
          <p:cNvPr id="686" name="Google Shape;686;p81"/>
          <p:cNvSpPr txBox="1"/>
          <p:nvPr/>
        </p:nvSpPr>
        <p:spPr>
          <a:xfrm rot="-5400000">
            <a:off x="6948025" y="3494900"/>
            <a:ext cx="120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Jericho Falls</a:t>
            </a:r>
            <a:endParaRPr sz="1200">
              <a:latin typeface="Roboto"/>
              <a:ea typeface="Roboto"/>
              <a:cs typeface="Roboto"/>
              <a:sym typeface="Roboto"/>
            </a:endParaRPr>
          </a:p>
        </p:txBody>
      </p:sp>
      <p:sp>
        <p:nvSpPr>
          <p:cNvPr id="687" name="Google Shape;687;p81"/>
          <p:cNvSpPr txBox="1"/>
          <p:nvPr/>
        </p:nvSpPr>
        <p:spPr>
          <a:xfrm rot="-5400000">
            <a:off x="4226107" y="3401600"/>
            <a:ext cx="12072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Moses Ascends</a:t>
            </a:r>
            <a:endParaRPr sz="1200">
              <a:latin typeface="Roboto"/>
              <a:ea typeface="Roboto"/>
              <a:cs typeface="Roboto"/>
              <a:sym typeface="Roboto"/>
            </a:endParaRPr>
          </a:p>
        </p:txBody>
      </p:sp>
      <p:sp>
        <p:nvSpPr>
          <p:cNvPr id="688" name="Google Shape;688;p81"/>
          <p:cNvSpPr txBox="1"/>
          <p:nvPr/>
        </p:nvSpPr>
        <p:spPr>
          <a:xfrm rot="-5400000">
            <a:off x="5408031" y="3420500"/>
            <a:ext cx="12072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Moses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Glorious</a:t>
            </a:r>
            <a:endParaRPr sz="1200">
              <a:latin typeface="Roboto"/>
              <a:ea typeface="Roboto"/>
              <a:cs typeface="Roboto"/>
              <a:sym typeface="Roboto"/>
            </a:endParaRPr>
          </a:p>
        </p:txBody>
      </p:sp>
      <p:sp>
        <p:nvSpPr>
          <p:cNvPr id="689" name="Google Shape;689;p81"/>
          <p:cNvSpPr txBox="1"/>
          <p:nvPr/>
        </p:nvSpPr>
        <p:spPr>
          <a:xfrm rot="-5400000">
            <a:off x="5408031" y="371450"/>
            <a:ext cx="1207200" cy="46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Son of Man </a:t>
            </a:r>
            <a:r>
              <a:rPr lang="en" sz="1200">
                <a:latin typeface="Roboto"/>
                <a:ea typeface="Roboto"/>
                <a:cs typeface="Roboto"/>
                <a:sym typeface="Roboto"/>
              </a:rPr>
              <a:t>Glorious</a:t>
            </a:r>
            <a:endParaRPr sz="1200">
              <a:latin typeface="Roboto"/>
              <a:ea typeface="Roboto"/>
              <a:cs typeface="Roboto"/>
              <a:sym typeface="Roboto"/>
            </a:endParaRPr>
          </a:p>
        </p:txBody>
      </p:sp>
      <p:sp>
        <p:nvSpPr>
          <p:cNvPr id="690" name="Google Shape;690;p81"/>
          <p:cNvSpPr txBox="1"/>
          <p:nvPr/>
        </p:nvSpPr>
        <p:spPr>
          <a:xfrm rot="-5400000">
            <a:off x="6356699" y="366900"/>
            <a:ext cx="1207200" cy="53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Woman in Wilderness</a:t>
            </a:r>
            <a:endParaRPr sz="1200">
              <a:latin typeface="Roboto"/>
              <a:ea typeface="Roboto"/>
              <a:cs typeface="Roboto"/>
              <a:sym typeface="Roboto"/>
            </a:endParaRPr>
          </a:p>
        </p:txBody>
      </p:sp>
      <p:sp>
        <p:nvSpPr>
          <p:cNvPr id="691" name="Google Shape;691;p81"/>
          <p:cNvSpPr txBox="1"/>
          <p:nvPr/>
        </p:nvSpPr>
        <p:spPr>
          <a:xfrm rot="-5400000">
            <a:off x="6356688" y="3406250"/>
            <a:ext cx="12072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Israel in Wilderness</a:t>
            </a:r>
            <a:endParaRPr sz="1200">
              <a:latin typeface="Roboto"/>
              <a:ea typeface="Roboto"/>
              <a:cs typeface="Roboto"/>
              <a:sym typeface="Roboto"/>
            </a:endParaRPr>
          </a:p>
        </p:txBody>
      </p:sp>
      <p:pic>
        <p:nvPicPr>
          <p:cNvPr id="692" name="Google Shape;692;p81"/>
          <p:cNvPicPr preferRelativeResize="0"/>
          <p:nvPr/>
        </p:nvPicPr>
        <p:blipFill>
          <a:blip r:embed="rId3">
            <a:alphaModFix/>
          </a:blip>
          <a:stretch>
            <a:fillRect/>
          </a:stretch>
        </p:blipFill>
        <p:spPr>
          <a:xfrm>
            <a:off x="8203150" y="2663750"/>
            <a:ext cx="723530" cy="46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Division or Direction?</a:t>
            </a:r>
            <a:endParaRPr/>
          </a:p>
        </p:txBody>
      </p:sp>
      <p:sp>
        <p:nvSpPr>
          <p:cNvPr id="102" name="Google Shape;102;p19"/>
          <p:cNvSpPr txBox="1"/>
          <p:nvPr>
            <p:ph idx="4294967295" type="body"/>
          </p:nvPr>
        </p:nvSpPr>
        <p:spPr>
          <a:xfrm>
            <a:off x="813025" y="1786975"/>
            <a:ext cx="7518000" cy="283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1600"/>
              </a:spcAft>
              <a:buClr>
                <a:schemeClr val="dk1"/>
              </a:buClr>
              <a:buSzPts val="1100"/>
              <a:buFont typeface="Arial"/>
              <a:buNone/>
            </a:pPr>
            <a:r>
              <a:rPr lang="en" sz="2400"/>
              <a:t>Acknowledge Him -&gt; Rightly Directed -&gt; Unashamed</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8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Kingdom Pattern in the Old and New Testaments</a:t>
            </a:r>
            <a:endParaRPr/>
          </a:p>
        </p:txBody>
      </p:sp>
      <p:cxnSp>
        <p:nvCxnSpPr>
          <p:cNvPr id="698" name="Google Shape;698;p82"/>
          <p:cNvCxnSpPr/>
          <p:nvPr/>
        </p:nvCxnSpPr>
        <p:spPr>
          <a:xfrm>
            <a:off x="22800" y="2970200"/>
            <a:ext cx="1347300" cy="0"/>
          </a:xfrm>
          <a:prstGeom prst="straightConnector1">
            <a:avLst/>
          </a:prstGeom>
          <a:noFill/>
          <a:ln cap="flat" cmpd="sng" w="38100">
            <a:solidFill>
              <a:schemeClr val="dk2"/>
            </a:solidFill>
            <a:prstDash val="solid"/>
            <a:round/>
            <a:headEnd len="med" w="med" type="none"/>
            <a:tailEnd len="med" w="med" type="stealth"/>
          </a:ln>
        </p:spPr>
      </p:cxnSp>
      <p:cxnSp>
        <p:nvCxnSpPr>
          <p:cNvPr id="699" name="Google Shape;699;p82"/>
          <p:cNvCxnSpPr/>
          <p:nvPr/>
        </p:nvCxnSpPr>
        <p:spPr>
          <a:xfrm flipH="1" rot="10800000">
            <a:off x="1366575" y="1245200"/>
            <a:ext cx="996000" cy="1725000"/>
          </a:xfrm>
          <a:prstGeom prst="straightConnector1">
            <a:avLst/>
          </a:prstGeom>
          <a:noFill/>
          <a:ln cap="flat" cmpd="sng" w="38100">
            <a:solidFill>
              <a:schemeClr val="dk2"/>
            </a:solidFill>
            <a:prstDash val="solid"/>
            <a:round/>
            <a:headEnd len="med" w="med" type="none"/>
            <a:tailEnd len="med" w="med" type="stealth"/>
          </a:ln>
        </p:spPr>
      </p:cxnSp>
      <p:cxnSp>
        <p:nvCxnSpPr>
          <p:cNvPr id="700" name="Google Shape;700;p82"/>
          <p:cNvCxnSpPr/>
          <p:nvPr/>
        </p:nvCxnSpPr>
        <p:spPr>
          <a:xfrm rot="10800000">
            <a:off x="2362575" y="1245200"/>
            <a:ext cx="996000" cy="1725000"/>
          </a:xfrm>
          <a:prstGeom prst="straightConnector1">
            <a:avLst/>
          </a:prstGeom>
          <a:noFill/>
          <a:ln cap="flat" cmpd="sng" w="38100">
            <a:solidFill>
              <a:schemeClr val="dk2"/>
            </a:solidFill>
            <a:prstDash val="solid"/>
            <a:round/>
            <a:headEnd len="med" w="med" type="stealth"/>
            <a:tailEnd len="med" w="med" type="none"/>
          </a:ln>
        </p:spPr>
      </p:cxnSp>
      <p:cxnSp>
        <p:nvCxnSpPr>
          <p:cNvPr id="701" name="Google Shape;701;p82"/>
          <p:cNvCxnSpPr/>
          <p:nvPr/>
        </p:nvCxnSpPr>
        <p:spPr>
          <a:xfrm>
            <a:off x="3358575" y="2970200"/>
            <a:ext cx="1125000" cy="0"/>
          </a:xfrm>
          <a:prstGeom prst="straightConnector1">
            <a:avLst/>
          </a:prstGeom>
          <a:noFill/>
          <a:ln cap="flat" cmpd="sng" w="38100">
            <a:solidFill>
              <a:schemeClr val="dk2"/>
            </a:solidFill>
            <a:prstDash val="solid"/>
            <a:round/>
            <a:headEnd len="med" w="med" type="none"/>
            <a:tailEnd len="med" w="med" type="none"/>
          </a:ln>
        </p:spPr>
      </p:cxnSp>
      <p:cxnSp>
        <p:nvCxnSpPr>
          <p:cNvPr id="702" name="Google Shape;702;p82"/>
          <p:cNvCxnSpPr/>
          <p:nvPr/>
        </p:nvCxnSpPr>
        <p:spPr>
          <a:xfrm flipH="1" rot="10800000">
            <a:off x="4482375" y="1245200"/>
            <a:ext cx="996000" cy="1725000"/>
          </a:xfrm>
          <a:prstGeom prst="straightConnector1">
            <a:avLst/>
          </a:prstGeom>
          <a:noFill/>
          <a:ln cap="flat" cmpd="sng" w="38100">
            <a:solidFill>
              <a:schemeClr val="dk2"/>
            </a:solidFill>
            <a:prstDash val="solid"/>
            <a:round/>
            <a:headEnd len="med" w="med" type="none"/>
            <a:tailEnd len="med" w="med" type="stealth"/>
          </a:ln>
        </p:spPr>
      </p:cxnSp>
      <p:cxnSp>
        <p:nvCxnSpPr>
          <p:cNvPr id="703" name="Google Shape;703;p82"/>
          <p:cNvCxnSpPr/>
          <p:nvPr/>
        </p:nvCxnSpPr>
        <p:spPr>
          <a:xfrm rot="10800000">
            <a:off x="5478375" y="1245200"/>
            <a:ext cx="996000" cy="1725000"/>
          </a:xfrm>
          <a:prstGeom prst="straightConnector1">
            <a:avLst/>
          </a:prstGeom>
          <a:noFill/>
          <a:ln cap="flat" cmpd="sng" w="38100">
            <a:solidFill>
              <a:schemeClr val="dk2"/>
            </a:solidFill>
            <a:prstDash val="solid"/>
            <a:round/>
            <a:headEnd len="med" w="med" type="stealth"/>
            <a:tailEnd len="med" w="med" type="none"/>
          </a:ln>
        </p:spPr>
      </p:cxnSp>
      <p:sp>
        <p:nvSpPr>
          <p:cNvPr id="704" name="Google Shape;704;p82"/>
          <p:cNvSpPr txBox="1"/>
          <p:nvPr/>
        </p:nvSpPr>
        <p:spPr>
          <a:xfrm>
            <a:off x="3358550" y="1875650"/>
            <a:ext cx="11025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Judgement of Israel</a:t>
            </a:r>
            <a:endParaRPr>
              <a:latin typeface="Roboto"/>
              <a:ea typeface="Roboto"/>
              <a:cs typeface="Roboto"/>
              <a:sym typeface="Roboto"/>
            </a:endParaRPr>
          </a:p>
        </p:txBody>
      </p:sp>
      <p:sp>
        <p:nvSpPr>
          <p:cNvPr id="705" name="Google Shape;705;p82"/>
          <p:cNvSpPr txBox="1"/>
          <p:nvPr/>
        </p:nvSpPr>
        <p:spPr>
          <a:xfrm>
            <a:off x="6481875" y="1875650"/>
            <a:ext cx="21114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Judgement of Nations</a:t>
            </a:r>
            <a:endParaRPr>
              <a:latin typeface="Roboto"/>
              <a:ea typeface="Roboto"/>
              <a:cs typeface="Roboto"/>
              <a:sym typeface="Roboto"/>
            </a:endParaRPr>
          </a:p>
        </p:txBody>
      </p:sp>
      <p:sp>
        <p:nvSpPr>
          <p:cNvPr id="706" name="Google Shape;706;p82"/>
          <p:cNvSpPr txBox="1"/>
          <p:nvPr/>
        </p:nvSpPr>
        <p:spPr>
          <a:xfrm>
            <a:off x="73500" y="1951700"/>
            <a:ext cx="12093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Preaching to Israel</a:t>
            </a:r>
            <a:endParaRPr>
              <a:latin typeface="Roboto"/>
              <a:ea typeface="Roboto"/>
              <a:cs typeface="Roboto"/>
              <a:sym typeface="Roboto"/>
            </a:endParaRPr>
          </a:p>
        </p:txBody>
      </p:sp>
      <p:sp>
        <p:nvSpPr>
          <p:cNvPr id="707" name="Google Shape;707;p82"/>
          <p:cNvSpPr txBox="1"/>
          <p:nvPr/>
        </p:nvSpPr>
        <p:spPr>
          <a:xfrm>
            <a:off x="3251750" y="3519275"/>
            <a:ext cx="12093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Exodus</a:t>
            </a:r>
            <a:endParaRPr>
              <a:latin typeface="Roboto"/>
              <a:ea typeface="Roboto"/>
              <a:cs typeface="Roboto"/>
              <a:sym typeface="Roboto"/>
            </a:endParaRPr>
          </a:p>
        </p:txBody>
      </p:sp>
      <p:sp>
        <p:nvSpPr>
          <p:cNvPr id="708" name="Google Shape;708;p82"/>
          <p:cNvSpPr txBox="1"/>
          <p:nvPr/>
        </p:nvSpPr>
        <p:spPr>
          <a:xfrm>
            <a:off x="6755975" y="3424500"/>
            <a:ext cx="1462800" cy="6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Numbers, Deuteronomy</a:t>
            </a:r>
            <a:endParaRPr>
              <a:latin typeface="Roboto"/>
              <a:ea typeface="Roboto"/>
              <a:cs typeface="Roboto"/>
              <a:sym typeface="Roboto"/>
            </a:endParaRPr>
          </a:p>
        </p:txBody>
      </p:sp>
      <p:sp>
        <p:nvSpPr>
          <p:cNvPr id="709" name="Google Shape;709;p82"/>
          <p:cNvSpPr txBox="1"/>
          <p:nvPr/>
        </p:nvSpPr>
        <p:spPr>
          <a:xfrm>
            <a:off x="8167375" y="3519275"/>
            <a:ext cx="841500" cy="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Joshua</a:t>
            </a:r>
            <a:endParaRPr>
              <a:latin typeface="Roboto"/>
              <a:ea typeface="Roboto"/>
              <a:cs typeface="Roboto"/>
              <a:sym typeface="Roboto"/>
            </a:endParaRPr>
          </a:p>
        </p:txBody>
      </p:sp>
      <p:sp>
        <p:nvSpPr>
          <p:cNvPr id="710" name="Google Shape;710;p82"/>
          <p:cNvSpPr txBox="1"/>
          <p:nvPr/>
        </p:nvSpPr>
        <p:spPr>
          <a:xfrm>
            <a:off x="551475" y="525050"/>
            <a:ext cx="1209300" cy="3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Gospels</a:t>
            </a:r>
            <a:endParaRPr>
              <a:latin typeface="Roboto"/>
              <a:ea typeface="Roboto"/>
              <a:cs typeface="Roboto"/>
              <a:sym typeface="Roboto"/>
            </a:endParaRPr>
          </a:p>
        </p:txBody>
      </p:sp>
      <p:cxnSp>
        <p:nvCxnSpPr>
          <p:cNvPr id="711" name="Google Shape;711;p82"/>
          <p:cNvCxnSpPr/>
          <p:nvPr/>
        </p:nvCxnSpPr>
        <p:spPr>
          <a:xfrm>
            <a:off x="6472850" y="3056275"/>
            <a:ext cx="0" cy="1279800"/>
          </a:xfrm>
          <a:prstGeom prst="straightConnector1">
            <a:avLst/>
          </a:prstGeom>
          <a:noFill/>
          <a:ln cap="flat" cmpd="sng" w="38100">
            <a:solidFill>
              <a:schemeClr val="dk2"/>
            </a:solidFill>
            <a:prstDash val="dot"/>
            <a:round/>
            <a:headEnd len="med" w="med" type="none"/>
            <a:tailEnd len="med" w="med" type="none"/>
          </a:ln>
        </p:spPr>
      </p:cxnSp>
      <p:cxnSp>
        <p:nvCxnSpPr>
          <p:cNvPr id="712" name="Google Shape;712;p82"/>
          <p:cNvCxnSpPr/>
          <p:nvPr/>
        </p:nvCxnSpPr>
        <p:spPr>
          <a:xfrm>
            <a:off x="2362575" y="51352"/>
            <a:ext cx="0" cy="1138500"/>
          </a:xfrm>
          <a:prstGeom prst="straightConnector1">
            <a:avLst/>
          </a:prstGeom>
          <a:noFill/>
          <a:ln cap="flat" cmpd="sng" w="38100">
            <a:solidFill>
              <a:schemeClr val="dk2"/>
            </a:solidFill>
            <a:prstDash val="dot"/>
            <a:round/>
            <a:headEnd len="med" w="med" type="none"/>
            <a:tailEnd len="med" w="med" type="none"/>
          </a:ln>
        </p:spPr>
      </p:cxnSp>
      <p:cxnSp>
        <p:nvCxnSpPr>
          <p:cNvPr id="713" name="Google Shape;713;p82"/>
          <p:cNvCxnSpPr/>
          <p:nvPr/>
        </p:nvCxnSpPr>
        <p:spPr>
          <a:xfrm>
            <a:off x="5478375" y="51352"/>
            <a:ext cx="0" cy="1138500"/>
          </a:xfrm>
          <a:prstGeom prst="straightConnector1">
            <a:avLst/>
          </a:prstGeom>
          <a:noFill/>
          <a:ln cap="flat" cmpd="sng" w="38100">
            <a:solidFill>
              <a:schemeClr val="dk2"/>
            </a:solidFill>
            <a:prstDash val="dot"/>
            <a:round/>
            <a:headEnd len="med" w="med" type="none"/>
            <a:tailEnd len="med" w="med" type="none"/>
          </a:ln>
        </p:spPr>
      </p:cxnSp>
      <p:sp>
        <p:nvSpPr>
          <p:cNvPr id="714" name="Google Shape;714;p82"/>
          <p:cNvSpPr txBox="1"/>
          <p:nvPr/>
        </p:nvSpPr>
        <p:spPr>
          <a:xfrm>
            <a:off x="3315825" y="525050"/>
            <a:ext cx="1209300" cy="3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Acts</a:t>
            </a:r>
            <a:endParaRPr>
              <a:latin typeface="Roboto"/>
              <a:ea typeface="Roboto"/>
              <a:cs typeface="Roboto"/>
              <a:sym typeface="Roboto"/>
            </a:endParaRPr>
          </a:p>
        </p:txBody>
      </p:sp>
      <p:sp>
        <p:nvSpPr>
          <p:cNvPr id="715" name="Google Shape;715;p82"/>
          <p:cNvSpPr txBox="1"/>
          <p:nvPr/>
        </p:nvSpPr>
        <p:spPr>
          <a:xfrm>
            <a:off x="6882725" y="525050"/>
            <a:ext cx="1209300" cy="3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Revelation</a:t>
            </a:r>
            <a:endParaRPr>
              <a:latin typeface="Roboto"/>
              <a:ea typeface="Roboto"/>
              <a:cs typeface="Roboto"/>
              <a:sym typeface="Roboto"/>
            </a:endParaRPr>
          </a:p>
        </p:txBody>
      </p:sp>
      <p:cxnSp>
        <p:nvCxnSpPr>
          <p:cNvPr id="716" name="Google Shape;716;p82"/>
          <p:cNvCxnSpPr/>
          <p:nvPr/>
        </p:nvCxnSpPr>
        <p:spPr>
          <a:xfrm>
            <a:off x="6451175" y="2970200"/>
            <a:ext cx="1650600" cy="0"/>
          </a:xfrm>
          <a:prstGeom prst="straightConnector1">
            <a:avLst/>
          </a:prstGeom>
          <a:noFill/>
          <a:ln cap="flat" cmpd="sng" w="38100">
            <a:solidFill>
              <a:schemeClr val="dk2"/>
            </a:solidFill>
            <a:prstDash val="solid"/>
            <a:round/>
            <a:headEnd len="med" w="med" type="none"/>
            <a:tailEnd len="med" w="med" type="stealth"/>
          </a:ln>
        </p:spPr>
      </p:cxnSp>
      <p:pic>
        <p:nvPicPr>
          <p:cNvPr id="717" name="Google Shape;717;p82"/>
          <p:cNvPicPr preferRelativeResize="0"/>
          <p:nvPr/>
        </p:nvPicPr>
        <p:blipFill>
          <a:blip r:embed="rId3">
            <a:alphaModFix/>
          </a:blip>
          <a:stretch>
            <a:fillRect/>
          </a:stretch>
        </p:blipFill>
        <p:spPr>
          <a:xfrm>
            <a:off x="8203150" y="2663750"/>
            <a:ext cx="723530" cy="4605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8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Moses in the Mountain (Exodus 33:19-34:8)</a:t>
            </a:r>
            <a:endParaRPr/>
          </a:p>
        </p:txBody>
      </p:sp>
      <p:cxnSp>
        <p:nvCxnSpPr>
          <p:cNvPr id="723" name="Google Shape;723;p83"/>
          <p:cNvCxnSpPr/>
          <p:nvPr/>
        </p:nvCxnSpPr>
        <p:spPr>
          <a:xfrm>
            <a:off x="22800" y="2970200"/>
            <a:ext cx="1347300" cy="0"/>
          </a:xfrm>
          <a:prstGeom prst="straightConnector1">
            <a:avLst/>
          </a:prstGeom>
          <a:noFill/>
          <a:ln cap="flat" cmpd="sng" w="38100">
            <a:solidFill>
              <a:schemeClr val="dk2"/>
            </a:solidFill>
            <a:prstDash val="solid"/>
            <a:round/>
            <a:headEnd len="med" w="med" type="none"/>
            <a:tailEnd len="med" w="med" type="stealth"/>
          </a:ln>
        </p:spPr>
      </p:cxnSp>
      <p:cxnSp>
        <p:nvCxnSpPr>
          <p:cNvPr id="724" name="Google Shape;724;p83"/>
          <p:cNvCxnSpPr/>
          <p:nvPr/>
        </p:nvCxnSpPr>
        <p:spPr>
          <a:xfrm flipH="1" rot="10800000">
            <a:off x="1366575" y="1245200"/>
            <a:ext cx="996000" cy="1725000"/>
          </a:xfrm>
          <a:prstGeom prst="straightConnector1">
            <a:avLst/>
          </a:prstGeom>
          <a:noFill/>
          <a:ln cap="flat" cmpd="sng" w="38100">
            <a:solidFill>
              <a:schemeClr val="dk2"/>
            </a:solidFill>
            <a:prstDash val="solid"/>
            <a:round/>
            <a:headEnd len="med" w="med" type="none"/>
            <a:tailEnd len="med" w="med" type="stealth"/>
          </a:ln>
        </p:spPr>
      </p:cxnSp>
      <p:cxnSp>
        <p:nvCxnSpPr>
          <p:cNvPr id="725" name="Google Shape;725;p83"/>
          <p:cNvCxnSpPr/>
          <p:nvPr/>
        </p:nvCxnSpPr>
        <p:spPr>
          <a:xfrm rot="10800000">
            <a:off x="2362575" y="1245200"/>
            <a:ext cx="996000" cy="1725000"/>
          </a:xfrm>
          <a:prstGeom prst="straightConnector1">
            <a:avLst/>
          </a:prstGeom>
          <a:noFill/>
          <a:ln cap="flat" cmpd="sng" w="38100">
            <a:solidFill>
              <a:schemeClr val="dk2"/>
            </a:solidFill>
            <a:prstDash val="solid"/>
            <a:round/>
            <a:headEnd len="med" w="med" type="stealth"/>
            <a:tailEnd len="med" w="med" type="none"/>
          </a:ln>
        </p:spPr>
      </p:cxnSp>
      <p:cxnSp>
        <p:nvCxnSpPr>
          <p:cNvPr id="726" name="Google Shape;726;p83"/>
          <p:cNvCxnSpPr/>
          <p:nvPr/>
        </p:nvCxnSpPr>
        <p:spPr>
          <a:xfrm>
            <a:off x="3358575" y="2970200"/>
            <a:ext cx="1125000" cy="0"/>
          </a:xfrm>
          <a:prstGeom prst="straightConnector1">
            <a:avLst/>
          </a:prstGeom>
          <a:noFill/>
          <a:ln cap="flat" cmpd="sng" w="38100">
            <a:solidFill>
              <a:schemeClr val="dk2"/>
            </a:solidFill>
            <a:prstDash val="solid"/>
            <a:round/>
            <a:headEnd len="med" w="med" type="none"/>
            <a:tailEnd len="med" w="med" type="none"/>
          </a:ln>
        </p:spPr>
      </p:cxnSp>
      <p:cxnSp>
        <p:nvCxnSpPr>
          <p:cNvPr id="727" name="Google Shape;727;p83"/>
          <p:cNvCxnSpPr/>
          <p:nvPr/>
        </p:nvCxnSpPr>
        <p:spPr>
          <a:xfrm flipH="1" rot="10800000">
            <a:off x="4482375" y="1245200"/>
            <a:ext cx="996000" cy="1725000"/>
          </a:xfrm>
          <a:prstGeom prst="straightConnector1">
            <a:avLst/>
          </a:prstGeom>
          <a:noFill/>
          <a:ln cap="flat" cmpd="sng" w="38100">
            <a:solidFill>
              <a:schemeClr val="dk2"/>
            </a:solidFill>
            <a:prstDash val="solid"/>
            <a:round/>
            <a:headEnd len="med" w="med" type="none"/>
            <a:tailEnd len="med" w="med" type="stealth"/>
          </a:ln>
        </p:spPr>
      </p:cxnSp>
      <p:cxnSp>
        <p:nvCxnSpPr>
          <p:cNvPr id="728" name="Google Shape;728;p83"/>
          <p:cNvCxnSpPr/>
          <p:nvPr/>
        </p:nvCxnSpPr>
        <p:spPr>
          <a:xfrm rot="10800000">
            <a:off x="5478375" y="1245200"/>
            <a:ext cx="996000" cy="1725000"/>
          </a:xfrm>
          <a:prstGeom prst="straightConnector1">
            <a:avLst/>
          </a:prstGeom>
          <a:noFill/>
          <a:ln cap="flat" cmpd="sng" w="38100">
            <a:solidFill>
              <a:schemeClr val="dk2"/>
            </a:solidFill>
            <a:prstDash val="solid"/>
            <a:round/>
            <a:headEnd len="med" w="med" type="stealth"/>
            <a:tailEnd len="med" w="med" type="none"/>
          </a:ln>
        </p:spPr>
      </p:cxnSp>
      <p:sp>
        <p:nvSpPr>
          <p:cNvPr id="729" name="Google Shape;729;p83"/>
          <p:cNvSpPr txBox="1"/>
          <p:nvPr/>
        </p:nvSpPr>
        <p:spPr>
          <a:xfrm>
            <a:off x="3358550" y="1875650"/>
            <a:ext cx="11025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Judgement of Israel</a:t>
            </a:r>
            <a:endParaRPr>
              <a:latin typeface="Roboto"/>
              <a:ea typeface="Roboto"/>
              <a:cs typeface="Roboto"/>
              <a:sym typeface="Roboto"/>
            </a:endParaRPr>
          </a:p>
        </p:txBody>
      </p:sp>
      <p:sp>
        <p:nvSpPr>
          <p:cNvPr id="730" name="Google Shape;730;p83"/>
          <p:cNvSpPr txBox="1"/>
          <p:nvPr/>
        </p:nvSpPr>
        <p:spPr>
          <a:xfrm>
            <a:off x="6481875" y="1875650"/>
            <a:ext cx="21114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Judgement of Nations</a:t>
            </a:r>
            <a:endParaRPr>
              <a:latin typeface="Roboto"/>
              <a:ea typeface="Roboto"/>
              <a:cs typeface="Roboto"/>
              <a:sym typeface="Roboto"/>
            </a:endParaRPr>
          </a:p>
        </p:txBody>
      </p:sp>
      <p:sp>
        <p:nvSpPr>
          <p:cNvPr id="731" name="Google Shape;731;p83"/>
          <p:cNvSpPr txBox="1"/>
          <p:nvPr/>
        </p:nvSpPr>
        <p:spPr>
          <a:xfrm>
            <a:off x="73500" y="1951700"/>
            <a:ext cx="12093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Preaching to Israel</a:t>
            </a:r>
            <a:endParaRPr>
              <a:latin typeface="Roboto"/>
              <a:ea typeface="Roboto"/>
              <a:cs typeface="Roboto"/>
              <a:sym typeface="Roboto"/>
            </a:endParaRPr>
          </a:p>
        </p:txBody>
      </p:sp>
      <p:sp>
        <p:nvSpPr>
          <p:cNvPr id="732" name="Google Shape;732;p83"/>
          <p:cNvSpPr txBox="1"/>
          <p:nvPr/>
        </p:nvSpPr>
        <p:spPr>
          <a:xfrm>
            <a:off x="3251750" y="3519275"/>
            <a:ext cx="1209300" cy="5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Exodus</a:t>
            </a:r>
            <a:endParaRPr>
              <a:latin typeface="Roboto"/>
              <a:ea typeface="Roboto"/>
              <a:cs typeface="Roboto"/>
              <a:sym typeface="Roboto"/>
            </a:endParaRPr>
          </a:p>
        </p:txBody>
      </p:sp>
      <p:sp>
        <p:nvSpPr>
          <p:cNvPr id="733" name="Google Shape;733;p83"/>
          <p:cNvSpPr txBox="1"/>
          <p:nvPr/>
        </p:nvSpPr>
        <p:spPr>
          <a:xfrm>
            <a:off x="6755975" y="3424500"/>
            <a:ext cx="1462800" cy="6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Numbers, Deuteronomy</a:t>
            </a:r>
            <a:endParaRPr>
              <a:latin typeface="Roboto"/>
              <a:ea typeface="Roboto"/>
              <a:cs typeface="Roboto"/>
              <a:sym typeface="Roboto"/>
            </a:endParaRPr>
          </a:p>
        </p:txBody>
      </p:sp>
      <p:sp>
        <p:nvSpPr>
          <p:cNvPr id="734" name="Google Shape;734;p83"/>
          <p:cNvSpPr txBox="1"/>
          <p:nvPr/>
        </p:nvSpPr>
        <p:spPr>
          <a:xfrm>
            <a:off x="8167375" y="3519275"/>
            <a:ext cx="841500" cy="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Joshua</a:t>
            </a:r>
            <a:endParaRPr>
              <a:latin typeface="Roboto"/>
              <a:ea typeface="Roboto"/>
              <a:cs typeface="Roboto"/>
              <a:sym typeface="Roboto"/>
            </a:endParaRPr>
          </a:p>
        </p:txBody>
      </p:sp>
      <p:sp>
        <p:nvSpPr>
          <p:cNvPr id="735" name="Google Shape;735;p83"/>
          <p:cNvSpPr txBox="1"/>
          <p:nvPr/>
        </p:nvSpPr>
        <p:spPr>
          <a:xfrm>
            <a:off x="551475" y="525050"/>
            <a:ext cx="1209300" cy="3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Gospels</a:t>
            </a:r>
            <a:endParaRPr>
              <a:latin typeface="Roboto"/>
              <a:ea typeface="Roboto"/>
              <a:cs typeface="Roboto"/>
              <a:sym typeface="Roboto"/>
            </a:endParaRPr>
          </a:p>
        </p:txBody>
      </p:sp>
      <p:cxnSp>
        <p:nvCxnSpPr>
          <p:cNvPr id="736" name="Google Shape;736;p83"/>
          <p:cNvCxnSpPr/>
          <p:nvPr/>
        </p:nvCxnSpPr>
        <p:spPr>
          <a:xfrm>
            <a:off x="6472850" y="3056275"/>
            <a:ext cx="0" cy="1279800"/>
          </a:xfrm>
          <a:prstGeom prst="straightConnector1">
            <a:avLst/>
          </a:prstGeom>
          <a:noFill/>
          <a:ln cap="flat" cmpd="sng" w="38100">
            <a:solidFill>
              <a:schemeClr val="dk2"/>
            </a:solidFill>
            <a:prstDash val="dot"/>
            <a:round/>
            <a:headEnd len="med" w="med" type="none"/>
            <a:tailEnd len="med" w="med" type="none"/>
          </a:ln>
        </p:spPr>
      </p:cxnSp>
      <p:cxnSp>
        <p:nvCxnSpPr>
          <p:cNvPr id="737" name="Google Shape;737;p83"/>
          <p:cNvCxnSpPr/>
          <p:nvPr/>
        </p:nvCxnSpPr>
        <p:spPr>
          <a:xfrm>
            <a:off x="2362575" y="51352"/>
            <a:ext cx="0" cy="1138500"/>
          </a:xfrm>
          <a:prstGeom prst="straightConnector1">
            <a:avLst/>
          </a:prstGeom>
          <a:noFill/>
          <a:ln cap="flat" cmpd="sng" w="38100">
            <a:solidFill>
              <a:schemeClr val="dk2"/>
            </a:solidFill>
            <a:prstDash val="dot"/>
            <a:round/>
            <a:headEnd len="med" w="med" type="none"/>
            <a:tailEnd len="med" w="med" type="none"/>
          </a:ln>
        </p:spPr>
      </p:cxnSp>
      <p:cxnSp>
        <p:nvCxnSpPr>
          <p:cNvPr id="738" name="Google Shape;738;p83"/>
          <p:cNvCxnSpPr/>
          <p:nvPr/>
        </p:nvCxnSpPr>
        <p:spPr>
          <a:xfrm>
            <a:off x="5478375" y="51352"/>
            <a:ext cx="0" cy="1138500"/>
          </a:xfrm>
          <a:prstGeom prst="straightConnector1">
            <a:avLst/>
          </a:prstGeom>
          <a:noFill/>
          <a:ln cap="flat" cmpd="sng" w="38100">
            <a:solidFill>
              <a:schemeClr val="dk2"/>
            </a:solidFill>
            <a:prstDash val="dot"/>
            <a:round/>
            <a:headEnd len="med" w="med" type="none"/>
            <a:tailEnd len="med" w="med" type="none"/>
          </a:ln>
        </p:spPr>
      </p:cxnSp>
      <p:sp>
        <p:nvSpPr>
          <p:cNvPr id="739" name="Google Shape;739;p83"/>
          <p:cNvSpPr txBox="1"/>
          <p:nvPr/>
        </p:nvSpPr>
        <p:spPr>
          <a:xfrm>
            <a:off x="3315825" y="525050"/>
            <a:ext cx="1209300" cy="3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Acts</a:t>
            </a:r>
            <a:endParaRPr>
              <a:latin typeface="Roboto"/>
              <a:ea typeface="Roboto"/>
              <a:cs typeface="Roboto"/>
              <a:sym typeface="Roboto"/>
            </a:endParaRPr>
          </a:p>
        </p:txBody>
      </p:sp>
      <p:sp>
        <p:nvSpPr>
          <p:cNvPr id="740" name="Google Shape;740;p83"/>
          <p:cNvSpPr txBox="1"/>
          <p:nvPr/>
        </p:nvSpPr>
        <p:spPr>
          <a:xfrm>
            <a:off x="6882725" y="525050"/>
            <a:ext cx="1209300" cy="3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Revelation</a:t>
            </a:r>
            <a:endParaRPr>
              <a:latin typeface="Roboto"/>
              <a:ea typeface="Roboto"/>
              <a:cs typeface="Roboto"/>
              <a:sym typeface="Roboto"/>
            </a:endParaRPr>
          </a:p>
        </p:txBody>
      </p:sp>
      <p:sp>
        <p:nvSpPr>
          <p:cNvPr id="741" name="Google Shape;741;p83"/>
          <p:cNvSpPr/>
          <p:nvPr/>
        </p:nvSpPr>
        <p:spPr>
          <a:xfrm>
            <a:off x="5155425" y="1818500"/>
            <a:ext cx="645900" cy="645900"/>
          </a:xfrm>
          <a:prstGeom prst="ellipse">
            <a:avLst/>
          </a:prstGeom>
          <a:solidFill>
            <a:srgbClr val="FF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t>
            </a:r>
            <a:endParaRPr b="1" sz="1800"/>
          </a:p>
        </p:txBody>
      </p:sp>
      <p:cxnSp>
        <p:nvCxnSpPr>
          <p:cNvPr id="742" name="Google Shape;742;p83"/>
          <p:cNvCxnSpPr/>
          <p:nvPr/>
        </p:nvCxnSpPr>
        <p:spPr>
          <a:xfrm>
            <a:off x="6451175" y="2970200"/>
            <a:ext cx="1650600" cy="0"/>
          </a:xfrm>
          <a:prstGeom prst="straightConnector1">
            <a:avLst/>
          </a:prstGeom>
          <a:noFill/>
          <a:ln cap="flat" cmpd="sng" w="38100">
            <a:solidFill>
              <a:schemeClr val="dk2"/>
            </a:solidFill>
            <a:prstDash val="solid"/>
            <a:round/>
            <a:headEnd len="med" w="med" type="none"/>
            <a:tailEnd len="med" w="med" type="stealth"/>
          </a:ln>
        </p:spPr>
      </p:cxnSp>
      <p:pic>
        <p:nvPicPr>
          <p:cNvPr id="743" name="Google Shape;743;p83"/>
          <p:cNvPicPr preferRelativeResize="0"/>
          <p:nvPr/>
        </p:nvPicPr>
        <p:blipFill>
          <a:blip r:embed="rId3">
            <a:alphaModFix/>
          </a:blip>
          <a:stretch>
            <a:fillRect/>
          </a:stretch>
        </p:blipFill>
        <p:spPr>
          <a:xfrm>
            <a:off x="8203150" y="2663750"/>
            <a:ext cx="723530" cy="4605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8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special </a:t>
            </a:r>
            <a:r>
              <a:rPr lang="en"/>
              <a:t>ascension</a:t>
            </a:r>
            <a:r>
              <a:rPr lang="en"/>
              <a:t> of Christ?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Eph 4:8-10</a:t>
            </a:r>
            <a:endParaRPr/>
          </a:p>
        </p:txBody>
      </p:sp>
      <p:sp>
        <p:nvSpPr>
          <p:cNvPr id="749" name="Google Shape;749;p8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He says: "When He ascended on high, He led captivity captive, And gave gifts to men." </a:t>
            </a:r>
            <a:endParaRPr/>
          </a:p>
          <a:p>
            <a:pPr indent="0" lvl="0" marL="0" rtl="0" algn="l">
              <a:spcBef>
                <a:spcPts val="1600"/>
              </a:spcBef>
              <a:spcAft>
                <a:spcPts val="1600"/>
              </a:spcAft>
              <a:buNone/>
            </a:pPr>
            <a:r>
              <a:rPr lang="en"/>
              <a:t>(Now this, "He ascended"--what does it mean but that He also first descended into the lower parts of the earth? He who descended is also the One who ascended far above all the heavens, that He might fill all things.)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85"/>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Ascensions of Christ</a:t>
            </a:r>
            <a:endParaRPr/>
          </a:p>
        </p:txBody>
      </p:sp>
      <p:sp>
        <p:nvSpPr>
          <p:cNvPr id="755" name="Google Shape;755;p85"/>
          <p:cNvSpPr txBox="1"/>
          <p:nvPr/>
        </p:nvSpPr>
        <p:spPr>
          <a:xfrm>
            <a:off x="3009000" y="3760150"/>
            <a:ext cx="1563000" cy="4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Judgement of Israel</a:t>
            </a:r>
            <a:endParaRPr>
              <a:latin typeface="Roboto"/>
              <a:ea typeface="Roboto"/>
              <a:cs typeface="Roboto"/>
              <a:sym typeface="Roboto"/>
            </a:endParaRPr>
          </a:p>
        </p:txBody>
      </p:sp>
      <p:sp>
        <p:nvSpPr>
          <p:cNvPr id="756" name="Google Shape;756;p85"/>
          <p:cNvSpPr txBox="1"/>
          <p:nvPr/>
        </p:nvSpPr>
        <p:spPr>
          <a:xfrm>
            <a:off x="1077325" y="2369550"/>
            <a:ext cx="12072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Christ Ascends on High</a:t>
            </a:r>
            <a:endParaRPr>
              <a:latin typeface="Roboto"/>
              <a:ea typeface="Roboto"/>
              <a:cs typeface="Roboto"/>
              <a:sym typeface="Roboto"/>
            </a:endParaRPr>
          </a:p>
        </p:txBody>
      </p:sp>
      <p:sp>
        <p:nvSpPr>
          <p:cNvPr id="757" name="Google Shape;757;p85"/>
          <p:cNvSpPr txBox="1"/>
          <p:nvPr/>
        </p:nvSpPr>
        <p:spPr>
          <a:xfrm>
            <a:off x="73500" y="3676325"/>
            <a:ext cx="17835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Preaching to Israel</a:t>
            </a:r>
            <a:endParaRPr>
              <a:latin typeface="Roboto"/>
              <a:ea typeface="Roboto"/>
              <a:cs typeface="Roboto"/>
              <a:sym typeface="Roboto"/>
            </a:endParaRPr>
          </a:p>
        </p:txBody>
      </p:sp>
      <p:sp>
        <p:nvSpPr>
          <p:cNvPr id="758" name="Google Shape;758;p85"/>
          <p:cNvSpPr txBox="1"/>
          <p:nvPr/>
        </p:nvSpPr>
        <p:spPr>
          <a:xfrm>
            <a:off x="3493382" y="2919000"/>
            <a:ext cx="12072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Gifts Given</a:t>
            </a:r>
            <a:endParaRPr>
              <a:latin typeface="Roboto"/>
              <a:ea typeface="Roboto"/>
              <a:cs typeface="Roboto"/>
              <a:sym typeface="Roboto"/>
            </a:endParaRPr>
          </a:p>
        </p:txBody>
      </p:sp>
      <p:grpSp>
        <p:nvGrpSpPr>
          <p:cNvPr id="759" name="Google Shape;759;p85"/>
          <p:cNvGrpSpPr/>
          <p:nvPr/>
        </p:nvGrpSpPr>
        <p:grpSpPr>
          <a:xfrm>
            <a:off x="22800" y="2388100"/>
            <a:ext cx="3680600" cy="1725100"/>
            <a:chOff x="22800" y="1168900"/>
            <a:chExt cx="3680600" cy="1725100"/>
          </a:xfrm>
        </p:grpSpPr>
        <p:cxnSp>
          <p:nvCxnSpPr>
            <p:cNvPr id="760" name="Google Shape;760;p85"/>
            <p:cNvCxnSpPr/>
            <p:nvPr/>
          </p:nvCxnSpPr>
          <p:spPr>
            <a:xfrm>
              <a:off x="22800" y="2894000"/>
              <a:ext cx="1884900" cy="0"/>
            </a:xfrm>
            <a:prstGeom prst="straightConnector1">
              <a:avLst/>
            </a:prstGeom>
            <a:noFill/>
            <a:ln cap="flat" cmpd="sng" w="38100">
              <a:solidFill>
                <a:schemeClr val="dk2"/>
              </a:solidFill>
              <a:prstDash val="solid"/>
              <a:round/>
              <a:headEnd len="med" w="med" type="none"/>
              <a:tailEnd len="med" w="med" type="stealth"/>
            </a:ln>
          </p:spPr>
        </p:cxnSp>
        <p:cxnSp>
          <p:nvCxnSpPr>
            <p:cNvPr id="761" name="Google Shape;761;p85"/>
            <p:cNvCxnSpPr/>
            <p:nvPr/>
          </p:nvCxnSpPr>
          <p:spPr>
            <a:xfrm flipH="1" rot="10800000">
              <a:off x="1899975" y="1169000"/>
              <a:ext cx="996000" cy="1725000"/>
            </a:xfrm>
            <a:prstGeom prst="straightConnector1">
              <a:avLst/>
            </a:prstGeom>
            <a:noFill/>
            <a:ln cap="flat" cmpd="sng" w="38100">
              <a:solidFill>
                <a:schemeClr val="dk2"/>
              </a:solidFill>
              <a:prstDash val="solid"/>
              <a:round/>
              <a:headEnd len="med" w="med" type="none"/>
              <a:tailEnd len="med" w="med" type="stealth"/>
            </a:ln>
          </p:spPr>
        </p:cxnSp>
        <p:cxnSp>
          <p:nvCxnSpPr>
            <p:cNvPr id="762" name="Google Shape;762;p85"/>
            <p:cNvCxnSpPr/>
            <p:nvPr/>
          </p:nvCxnSpPr>
          <p:spPr>
            <a:xfrm rot="10800000">
              <a:off x="2896100" y="1168900"/>
              <a:ext cx="807300" cy="1398600"/>
            </a:xfrm>
            <a:prstGeom prst="straightConnector1">
              <a:avLst/>
            </a:prstGeom>
            <a:noFill/>
            <a:ln cap="flat" cmpd="sng" w="38100">
              <a:solidFill>
                <a:schemeClr val="dk2"/>
              </a:solidFill>
              <a:prstDash val="solid"/>
              <a:round/>
              <a:headEnd len="med" w="med" type="stealth"/>
              <a:tailEnd len="med" w="med" type="none"/>
            </a:ln>
          </p:spPr>
        </p:cxn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Google Shape;767;p86"/>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Ascensions of Christ</a:t>
            </a:r>
            <a:endParaRPr/>
          </a:p>
        </p:txBody>
      </p:sp>
      <p:cxnSp>
        <p:nvCxnSpPr>
          <p:cNvPr id="768" name="Google Shape;768;p86"/>
          <p:cNvCxnSpPr/>
          <p:nvPr/>
        </p:nvCxnSpPr>
        <p:spPr>
          <a:xfrm flipH="1" rot="10800000">
            <a:off x="5244375" y="681410"/>
            <a:ext cx="996000" cy="1725000"/>
          </a:xfrm>
          <a:prstGeom prst="straightConnector1">
            <a:avLst/>
          </a:prstGeom>
          <a:noFill/>
          <a:ln cap="flat" cmpd="sng" w="38100">
            <a:solidFill>
              <a:schemeClr val="dk2"/>
            </a:solidFill>
            <a:prstDash val="solid"/>
            <a:round/>
            <a:headEnd len="med" w="med" type="none"/>
            <a:tailEnd len="med" w="med" type="stealth"/>
          </a:ln>
        </p:spPr>
      </p:cxnSp>
      <p:cxnSp>
        <p:nvCxnSpPr>
          <p:cNvPr id="769" name="Google Shape;769;p86"/>
          <p:cNvCxnSpPr>
            <a:stCxn id="770" idx="0"/>
          </p:cNvCxnSpPr>
          <p:nvPr/>
        </p:nvCxnSpPr>
        <p:spPr>
          <a:xfrm rot="10800000">
            <a:off x="6228625" y="630558"/>
            <a:ext cx="1818600" cy="3129600"/>
          </a:xfrm>
          <a:prstGeom prst="straightConnector1">
            <a:avLst/>
          </a:prstGeom>
          <a:noFill/>
          <a:ln cap="flat" cmpd="sng" w="38100">
            <a:solidFill>
              <a:schemeClr val="dk2"/>
            </a:solidFill>
            <a:prstDash val="solid"/>
            <a:round/>
            <a:headEnd len="med" w="med" type="stealth"/>
            <a:tailEnd len="med" w="med" type="none"/>
          </a:ln>
        </p:spPr>
      </p:cxnSp>
      <p:sp>
        <p:nvSpPr>
          <p:cNvPr id="771" name="Google Shape;771;p86"/>
          <p:cNvSpPr txBox="1"/>
          <p:nvPr/>
        </p:nvSpPr>
        <p:spPr>
          <a:xfrm>
            <a:off x="3009000" y="3760150"/>
            <a:ext cx="1563000" cy="4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Judgement of Israel</a:t>
            </a:r>
            <a:endParaRPr>
              <a:latin typeface="Roboto"/>
              <a:ea typeface="Roboto"/>
              <a:cs typeface="Roboto"/>
              <a:sym typeface="Roboto"/>
            </a:endParaRPr>
          </a:p>
        </p:txBody>
      </p:sp>
      <p:sp>
        <p:nvSpPr>
          <p:cNvPr id="770" name="Google Shape;770;p86"/>
          <p:cNvSpPr txBox="1"/>
          <p:nvPr/>
        </p:nvSpPr>
        <p:spPr>
          <a:xfrm>
            <a:off x="7104775" y="3760158"/>
            <a:ext cx="1884900" cy="4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Judgement of Nations</a:t>
            </a:r>
            <a:endParaRPr>
              <a:latin typeface="Roboto"/>
              <a:ea typeface="Roboto"/>
              <a:cs typeface="Roboto"/>
              <a:sym typeface="Roboto"/>
            </a:endParaRPr>
          </a:p>
        </p:txBody>
      </p:sp>
      <p:sp>
        <p:nvSpPr>
          <p:cNvPr id="772" name="Google Shape;772;p86"/>
          <p:cNvSpPr txBox="1"/>
          <p:nvPr/>
        </p:nvSpPr>
        <p:spPr>
          <a:xfrm>
            <a:off x="1077325" y="2369550"/>
            <a:ext cx="12072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Christ Ascends on High</a:t>
            </a:r>
            <a:endParaRPr>
              <a:latin typeface="Roboto"/>
              <a:ea typeface="Roboto"/>
              <a:cs typeface="Roboto"/>
              <a:sym typeface="Roboto"/>
            </a:endParaRPr>
          </a:p>
        </p:txBody>
      </p:sp>
      <p:sp>
        <p:nvSpPr>
          <p:cNvPr id="773" name="Google Shape;773;p86"/>
          <p:cNvSpPr/>
          <p:nvPr/>
        </p:nvSpPr>
        <p:spPr>
          <a:xfrm>
            <a:off x="5630200" y="75975"/>
            <a:ext cx="1289700" cy="635700"/>
          </a:xfrm>
          <a:prstGeom prst="ellipse">
            <a:avLst/>
          </a:prstGeom>
          <a:solidFill>
            <a:srgbClr val="FF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Glory!</a:t>
            </a:r>
            <a:endParaRPr/>
          </a:p>
        </p:txBody>
      </p:sp>
      <p:sp>
        <p:nvSpPr>
          <p:cNvPr id="774" name="Google Shape;774;p86"/>
          <p:cNvSpPr txBox="1"/>
          <p:nvPr/>
        </p:nvSpPr>
        <p:spPr>
          <a:xfrm>
            <a:off x="73500" y="3676325"/>
            <a:ext cx="1783500" cy="31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Preaching to Israel</a:t>
            </a:r>
            <a:endParaRPr>
              <a:latin typeface="Roboto"/>
              <a:ea typeface="Roboto"/>
              <a:cs typeface="Roboto"/>
              <a:sym typeface="Roboto"/>
            </a:endParaRPr>
          </a:p>
        </p:txBody>
      </p:sp>
      <p:sp>
        <p:nvSpPr>
          <p:cNvPr id="775" name="Google Shape;775;p86"/>
          <p:cNvSpPr txBox="1"/>
          <p:nvPr/>
        </p:nvSpPr>
        <p:spPr>
          <a:xfrm>
            <a:off x="4422995" y="712150"/>
            <a:ext cx="1207200" cy="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Christ Ascends Far Above all Heavens</a:t>
            </a:r>
            <a:endParaRPr>
              <a:latin typeface="Roboto"/>
              <a:ea typeface="Roboto"/>
              <a:cs typeface="Roboto"/>
              <a:sym typeface="Roboto"/>
            </a:endParaRPr>
          </a:p>
        </p:txBody>
      </p:sp>
      <p:sp>
        <p:nvSpPr>
          <p:cNvPr id="776" name="Google Shape;776;p86"/>
          <p:cNvSpPr txBox="1"/>
          <p:nvPr/>
        </p:nvSpPr>
        <p:spPr>
          <a:xfrm>
            <a:off x="3493382" y="2919000"/>
            <a:ext cx="12072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Gifts Given</a:t>
            </a:r>
            <a:endParaRPr>
              <a:latin typeface="Roboto"/>
              <a:ea typeface="Roboto"/>
              <a:cs typeface="Roboto"/>
              <a:sym typeface="Roboto"/>
            </a:endParaRPr>
          </a:p>
        </p:txBody>
      </p:sp>
      <p:grpSp>
        <p:nvGrpSpPr>
          <p:cNvPr id="777" name="Google Shape;777;p86"/>
          <p:cNvGrpSpPr/>
          <p:nvPr/>
        </p:nvGrpSpPr>
        <p:grpSpPr>
          <a:xfrm>
            <a:off x="22800" y="2388100"/>
            <a:ext cx="3680600" cy="1725100"/>
            <a:chOff x="22800" y="1168900"/>
            <a:chExt cx="3680600" cy="1725100"/>
          </a:xfrm>
        </p:grpSpPr>
        <p:cxnSp>
          <p:nvCxnSpPr>
            <p:cNvPr id="778" name="Google Shape;778;p86"/>
            <p:cNvCxnSpPr/>
            <p:nvPr/>
          </p:nvCxnSpPr>
          <p:spPr>
            <a:xfrm>
              <a:off x="22800" y="2894000"/>
              <a:ext cx="1884900" cy="0"/>
            </a:xfrm>
            <a:prstGeom prst="straightConnector1">
              <a:avLst/>
            </a:prstGeom>
            <a:noFill/>
            <a:ln cap="flat" cmpd="sng" w="38100">
              <a:solidFill>
                <a:schemeClr val="dk2"/>
              </a:solidFill>
              <a:prstDash val="solid"/>
              <a:round/>
              <a:headEnd len="med" w="med" type="none"/>
              <a:tailEnd len="med" w="med" type="stealth"/>
            </a:ln>
          </p:spPr>
        </p:cxnSp>
        <p:cxnSp>
          <p:nvCxnSpPr>
            <p:cNvPr id="779" name="Google Shape;779;p86"/>
            <p:cNvCxnSpPr/>
            <p:nvPr/>
          </p:nvCxnSpPr>
          <p:spPr>
            <a:xfrm flipH="1" rot="10800000">
              <a:off x="1899975" y="1169000"/>
              <a:ext cx="996000" cy="1725000"/>
            </a:xfrm>
            <a:prstGeom prst="straightConnector1">
              <a:avLst/>
            </a:prstGeom>
            <a:noFill/>
            <a:ln cap="flat" cmpd="sng" w="38100">
              <a:solidFill>
                <a:schemeClr val="dk2"/>
              </a:solidFill>
              <a:prstDash val="solid"/>
              <a:round/>
              <a:headEnd len="med" w="med" type="none"/>
              <a:tailEnd len="med" w="med" type="stealth"/>
            </a:ln>
          </p:spPr>
        </p:cxnSp>
        <p:cxnSp>
          <p:nvCxnSpPr>
            <p:cNvPr id="780" name="Google Shape;780;p86"/>
            <p:cNvCxnSpPr/>
            <p:nvPr/>
          </p:nvCxnSpPr>
          <p:spPr>
            <a:xfrm rot="10800000">
              <a:off x="2896100" y="1168900"/>
              <a:ext cx="807300" cy="1398600"/>
            </a:xfrm>
            <a:prstGeom prst="straightConnector1">
              <a:avLst/>
            </a:prstGeom>
            <a:noFill/>
            <a:ln cap="flat" cmpd="sng" w="38100">
              <a:solidFill>
                <a:schemeClr val="dk2"/>
              </a:solidFill>
              <a:prstDash val="solid"/>
              <a:round/>
              <a:headEnd len="med" w="med" type="stealth"/>
              <a:tailEnd len="med" w="med" type="none"/>
            </a:ln>
          </p:spPr>
        </p:cxnSp>
      </p:grpSp>
      <p:sp>
        <p:nvSpPr>
          <p:cNvPr id="781" name="Google Shape;781;p86"/>
          <p:cNvSpPr/>
          <p:nvPr/>
        </p:nvSpPr>
        <p:spPr>
          <a:xfrm>
            <a:off x="3703400" y="1717750"/>
            <a:ext cx="11184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t>
            </a:r>
            <a:endParaRPr b="1" sz="4800">
              <a:solidFill>
                <a:srgbClr val="FFFFFF"/>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8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the Second Ascents</a:t>
            </a:r>
            <a:endParaRPr/>
          </a:p>
        </p:txBody>
      </p:sp>
      <p:sp>
        <p:nvSpPr>
          <p:cNvPr id="787" name="Google Shape;787;p8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Moses (Exodus 34)</a:t>
            </a:r>
            <a:endParaRPr/>
          </a:p>
          <a:p>
            <a:pPr indent="-342900" lvl="0" marL="457200" rtl="0" algn="l">
              <a:spcBef>
                <a:spcPts val="1600"/>
              </a:spcBef>
              <a:spcAft>
                <a:spcPts val="0"/>
              </a:spcAft>
              <a:buSzPts val="1800"/>
              <a:buChar char="●"/>
            </a:pPr>
            <a:r>
              <a:rPr lang="en"/>
              <a:t>The cleared mountain, holy space (v3)</a:t>
            </a:r>
            <a:endParaRPr/>
          </a:p>
          <a:p>
            <a:pPr indent="-342900" lvl="0" marL="457200" rtl="0" algn="l">
              <a:spcBef>
                <a:spcPts val="0"/>
              </a:spcBef>
              <a:spcAft>
                <a:spcPts val="0"/>
              </a:spcAft>
              <a:buSzPts val="1800"/>
              <a:buChar char="●"/>
            </a:pPr>
            <a:r>
              <a:rPr lang="en"/>
              <a:t>Moses in the presence of Jehovah (v2)</a:t>
            </a:r>
            <a:endParaRPr/>
          </a:p>
          <a:p>
            <a:pPr indent="-342900" lvl="0" marL="457200" rtl="0" algn="l">
              <a:spcBef>
                <a:spcPts val="0"/>
              </a:spcBef>
              <a:spcAft>
                <a:spcPts val="0"/>
              </a:spcAft>
              <a:buSzPts val="1800"/>
              <a:buChar char="●"/>
            </a:pPr>
            <a:r>
              <a:rPr lang="en"/>
              <a:t>Moses covered, can’t see (33:22)</a:t>
            </a:r>
            <a:endParaRPr/>
          </a:p>
          <a:p>
            <a:pPr indent="-342900" lvl="0" marL="457200" rtl="0" algn="l">
              <a:spcBef>
                <a:spcPts val="0"/>
              </a:spcBef>
              <a:spcAft>
                <a:spcPts val="0"/>
              </a:spcAft>
              <a:buSzPts val="1800"/>
              <a:buChar char="●"/>
            </a:pPr>
            <a:r>
              <a:rPr lang="en"/>
              <a:t>No other creature allowed (v3)</a:t>
            </a:r>
            <a:endParaRPr/>
          </a:p>
          <a:p>
            <a:pPr indent="-342900" lvl="0" marL="457200" rtl="0" algn="l">
              <a:spcBef>
                <a:spcPts val="0"/>
              </a:spcBef>
              <a:spcAft>
                <a:spcPts val="0"/>
              </a:spcAft>
              <a:buSzPts val="1800"/>
              <a:buChar char="●"/>
            </a:pPr>
            <a:r>
              <a:rPr lang="en"/>
              <a:t>Grace, goodness, glory (v5)</a:t>
            </a:r>
            <a:endParaRPr/>
          </a:p>
          <a:p>
            <a:pPr indent="0" lvl="0" marL="457200" rtl="0" algn="l">
              <a:spcBef>
                <a:spcPts val="1600"/>
              </a:spcBef>
              <a:spcAft>
                <a:spcPts val="1600"/>
              </a:spcAft>
              <a:buNone/>
            </a:pPr>
            <a:r>
              <a:t/>
            </a:r>
            <a:endParaRPr/>
          </a:p>
        </p:txBody>
      </p:sp>
      <p:sp>
        <p:nvSpPr>
          <p:cNvPr id="788" name="Google Shape;788;p8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 (Eph 1-2)</a:t>
            </a:r>
            <a:endParaRPr/>
          </a:p>
          <a:p>
            <a:pPr indent="-342900" lvl="0" marL="457200" rtl="0" algn="l">
              <a:spcBef>
                <a:spcPts val="1600"/>
              </a:spcBef>
              <a:spcAft>
                <a:spcPts val="0"/>
              </a:spcAft>
              <a:buSzPts val="1800"/>
              <a:buChar char="●"/>
            </a:pPr>
            <a:r>
              <a:rPr lang="en"/>
              <a:t>Far above all; all things under His feet (1:21)</a:t>
            </a:r>
            <a:endParaRPr/>
          </a:p>
          <a:p>
            <a:pPr indent="-342900" lvl="0" marL="457200" rtl="0" algn="l">
              <a:spcBef>
                <a:spcPts val="0"/>
              </a:spcBef>
              <a:spcAft>
                <a:spcPts val="0"/>
              </a:spcAft>
              <a:buSzPts val="1800"/>
              <a:buChar char="●"/>
            </a:pPr>
            <a:r>
              <a:rPr lang="en"/>
              <a:t>Christ at the right hand of the Father (1:20)</a:t>
            </a:r>
            <a:endParaRPr/>
          </a:p>
          <a:p>
            <a:pPr indent="-342900" lvl="0" marL="457200" rtl="0" algn="l">
              <a:spcBef>
                <a:spcPts val="0"/>
              </a:spcBef>
              <a:spcAft>
                <a:spcPts val="0"/>
              </a:spcAft>
              <a:buSzPts val="1800"/>
              <a:buChar char="●"/>
            </a:pPr>
            <a:r>
              <a:rPr lang="en"/>
              <a:t>Eyes enlightened to see (1:18)</a:t>
            </a:r>
            <a:endParaRPr/>
          </a:p>
          <a:p>
            <a:pPr indent="-342900" lvl="0" marL="457200" rtl="0" algn="l">
              <a:spcBef>
                <a:spcPts val="0"/>
              </a:spcBef>
              <a:spcAft>
                <a:spcPts val="0"/>
              </a:spcAft>
              <a:buSzPts val="1800"/>
              <a:buChar char="●"/>
            </a:pPr>
            <a:r>
              <a:rPr lang="en"/>
              <a:t>“Raised </a:t>
            </a:r>
            <a:r>
              <a:rPr i="1" lang="en"/>
              <a:t>us</a:t>
            </a:r>
            <a:r>
              <a:rPr lang="en"/>
              <a:t> up together”  (2:6)</a:t>
            </a:r>
            <a:endParaRPr/>
          </a:p>
          <a:p>
            <a:pPr indent="-342900" lvl="0" marL="457200" rtl="0" algn="l">
              <a:spcBef>
                <a:spcPts val="0"/>
              </a:spcBef>
              <a:spcAft>
                <a:spcPts val="0"/>
              </a:spcAft>
              <a:buSzPts val="1800"/>
              <a:buChar char="●"/>
            </a:pPr>
            <a:r>
              <a:rPr lang="en"/>
              <a:t>Exceeding riches of grace (2:7)</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8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Division</a:t>
            </a:r>
            <a:endParaRPr/>
          </a:p>
        </p:txBody>
      </p:sp>
      <p:sp>
        <p:nvSpPr>
          <p:cNvPr id="794" name="Google Shape;794;p88"/>
          <p:cNvSpPr txBox="1"/>
          <p:nvPr/>
        </p:nvSpPr>
        <p:spPr>
          <a:xfrm>
            <a:off x="0" y="2678075"/>
            <a:ext cx="45720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Old</a:t>
            </a:r>
            <a:endParaRPr sz="3600">
              <a:latin typeface="Roboto"/>
              <a:ea typeface="Roboto"/>
              <a:cs typeface="Roboto"/>
              <a:sym typeface="Roboto"/>
            </a:endParaRPr>
          </a:p>
          <a:p>
            <a:pPr indent="0" lvl="0" marL="0" rtl="0" algn="ctr">
              <a:spcBef>
                <a:spcPts val="0"/>
              </a:spcBef>
              <a:spcAft>
                <a:spcPts val="0"/>
              </a:spcAft>
              <a:buNone/>
            </a:pPr>
            <a:r>
              <a:rPr lang="en" sz="3600">
                <a:latin typeface="Roboto"/>
                <a:ea typeface="Roboto"/>
                <a:cs typeface="Roboto"/>
                <a:sym typeface="Roboto"/>
              </a:rPr>
              <a:t>Testament</a:t>
            </a:r>
            <a:endParaRPr sz="3600">
              <a:latin typeface="Roboto"/>
              <a:ea typeface="Roboto"/>
              <a:cs typeface="Roboto"/>
              <a:sym typeface="Roboto"/>
            </a:endParaRPr>
          </a:p>
        </p:txBody>
      </p:sp>
      <p:sp>
        <p:nvSpPr>
          <p:cNvPr id="795" name="Google Shape;795;p88"/>
          <p:cNvSpPr txBox="1"/>
          <p:nvPr/>
        </p:nvSpPr>
        <p:spPr>
          <a:xfrm>
            <a:off x="4572000" y="2678075"/>
            <a:ext cx="45720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New</a:t>
            </a:r>
            <a:endParaRPr sz="3600">
              <a:latin typeface="Roboto"/>
              <a:ea typeface="Roboto"/>
              <a:cs typeface="Roboto"/>
              <a:sym typeface="Roboto"/>
            </a:endParaRPr>
          </a:p>
          <a:p>
            <a:pPr indent="0" lvl="0" marL="0" rtl="0" algn="ctr">
              <a:spcBef>
                <a:spcPts val="0"/>
              </a:spcBef>
              <a:spcAft>
                <a:spcPts val="0"/>
              </a:spcAft>
              <a:buNone/>
            </a:pPr>
            <a:r>
              <a:rPr lang="en" sz="3600">
                <a:latin typeface="Roboto"/>
                <a:ea typeface="Roboto"/>
                <a:cs typeface="Roboto"/>
                <a:sym typeface="Roboto"/>
              </a:rPr>
              <a:t>Testament</a:t>
            </a:r>
            <a:endParaRPr sz="3600">
              <a:latin typeface="Roboto"/>
              <a:ea typeface="Roboto"/>
              <a:cs typeface="Roboto"/>
              <a:sym typeface="Roboto"/>
            </a:endParaRPr>
          </a:p>
        </p:txBody>
      </p:sp>
      <p:cxnSp>
        <p:nvCxnSpPr>
          <p:cNvPr id="796" name="Google Shape;796;p88"/>
          <p:cNvCxnSpPr/>
          <p:nvPr/>
        </p:nvCxnSpPr>
        <p:spPr>
          <a:xfrm>
            <a:off x="4572000" y="1677750"/>
            <a:ext cx="0" cy="30009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8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Direction</a:t>
            </a:r>
            <a:endParaRPr/>
          </a:p>
        </p:txBody>
      </p:sp>
      <p:sp>
        <p:nvSpPr>
          <p:cNvPr id="802" name="Google Shape;802;p89"/>
          <p:cNvSpPr txBox="1"/>
          <p:nvPr/>
        </p:nvSpPr>
        <p:spPr>
          <a:xfrm>
            <a:off x="0" y="2678075"/>
            <a:ext cx="45720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Old</a:t>
            </a:r>
            <a:endParaRPr sz="3600">
              <a:latin typeface="Roboto"/>
              <a:ea typeface="Roboto"/>
              <a:cs typeface="Roboto"/>
              <a:sym typeface="Roboto"/>
            </a:endParaRPr>
          </a:p>
          <a:p>
            <a:pPr indent="0" lvl="0" marL="0" rtl="0" algn="ctr">
              <a:spcBef>
                <a:spcPts val="0"/>
              </a:spcBef>
              <a:spcAft>
                <a:spcPts val="0"/>
              </a:spcAft>
              <a:buNone/>
            </a:pPr>
            <a:r>
              <a:rPr lang="en" sz="3600">
                <a:latin typeface="Roboto"/>
                <a:ea typeface="Roboto"/>
                <a:cs typeface="Roboto"/>
                <a:sym typeface="Roboto"/>
              </a:rPr>
              <a:t>Testament</a:t>
            </a:r>
            <a:endParaRPr sz="3600">
              <a:latin typeface="Roboto"/>
              <a:ea typeface="Roboto"/>
              <a:cs typeface="Roboto"/>
              <a:sym typeface="Roboto"/>
            </a:endParaRPr>
          </a:p>
        </p:txBody>
      </p:sp>
      <p:sp>
        <p:nvSpPr>
          <p:cNvPr id="803" name="Google Shape;803;p89"/>
          <p:cNvSpPr txBox="1"/>
          <p:nvPr/>
        </p:nvSpPr>
        <p:spPr>
          <a:xfrm>
            <a:off x="4572000" y="2678075"/>
            <a:ext cx="45720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New</a:t>
            </a:r>
            <a:endParaRPr sz="3600">
              <a:latin typeface="Roboto"/>
              <a:ea typeface="Roboto"/>
              <a:cs typeface="Roboto"/>
              <a:sym typeface="Roboto"/>
            </a:endParaRPr>
          </a:p>
          <a:p>
            <a:pPr indent="0" lvl="0" marL="0" rtl="0" algn="ctr">
              <a:spcBef>
                <a:spcPts val="0"/>
              </a:spcBef>
              <a:spcAft>
                <a:spcPts val="0"/>
              </a:spcAft>
              <a:buNone/>
            </a:pPr>
            <a:r>
              <a:rPr lang="en" sz="3600">
                <a:latin typeface="Roboto"/>
                <a:ea typeface="Roboto"/>
                <a:cs typeface="Roboto"/>
                <a:sym typeface="Roboto"/>
              </a:rPr>
              <a:t>Testament</a:t>
            </a:r>
            <a:endParaRPr sz="3600">
              <a:latin typeface="Roboto"/>
              <a:ea typeface="Roboto"/>
              <a:cs typeface="Roboto"/>
              <a:sym typeface="Roboto"/>
            </a:endParaRPr>
          </a:p>
        </p:txBody>
      </p:sp>
      <p:cxnSp>
        <p:nvCxnSpPr>
          <p:cNvPr id="804" name="Google Shape;804;p89"/>
          <p:cNvCxnSpPr/>
          <p:nvPr/>
        </p:nvCxnSpPr>
        <p:spPr>
          <a:xfrm>
            <a:off x="3693925" y="2945900"/>
            <a:ext cx="1756200" cy="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9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Direction</a:t>
            </a:r>
            <a:endParaRPr/>
          </a:p>
        </p:txBody>
      </p:sp>
      <p:sp>
        <p:nvSpPr>
          <p:cNvPr id="810" name="Google Shape;810;p90"/>
          <p:cNvSpPr txBox="1"/>
          <p:nvPr/>
        </p:nvSpPr>
        <p:spPr>
          <a:xfrm>
            <a:off x="0" y="2678075"/>
            <a:ext cx="45720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Old</a:t>
            </a:r>
            <a:endParaRPr sz="3600">
              <a:latin typeface="Roboto"/>
              <a:ea typeface="Roboto"/>
              <a:cs typeface="Roboto"/>
              <a:sym typeface="Roboto"/>
            </a:endParaRPr>
          </a:p>
          <a:p>
            <a:pPr indent="0" lvl="0" marL="0" rtl="0" algn="ctr">
              <a:spcBef>
                <a:spcPts val="0"/>
              </a:spcBef>
              <a:spcAft>
                <a:spcPts val="0"/>
              </a:spcAft>
              <a:buNone/>
            </a:pPr>
            <a:r>
              <a:rPr lang="en" sz="3600">
                <a:latin typeface="Roboto"/>
                <a:ea typeface="Roboto"/>
                <a:cs typeface="Roboto"/>
                <a:sym typeface="Roboto"/>
              </a:rPr>
              <a:t>Testament</a:t>
            </a:r>
            <a:endParaRPr sz="3600">
              <a:latin typeface="Roboto"/>
              <a:ea typeface="Roboto"/>
              <a:cs typeface="Roboto"/>
              <a:sym typeface="Roboto"/>
            </a:endParaRPr>
          </a:p>
        </p:txBody>
      </p:sp>
      <p:sp>
        <p:nvSpPr>
          <p:cNvPr id="811" name="Google Shape;811;p90"/>
          <p:cNvSpPr txBox="1"/>
          <p:nvPr/>
        </p:nvSpPr>
        <p:spPr>
          <a:xfrm>
            <a:off x="4572000" y="2678075"/>
            <a:ext cx="4572000" cy="46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New</a:t>
            </a:r>
            <a:endParaRPr sz="3600">
              <a:latin typeface="Roboto"/>
              <a:ea typeface="Roboto"/>
              <a:cs typeface="Roboto"/>
              <a:sym typeface="Roboto"/>
            </a:endParaRPr>
          </a:p>
          <a:p>
            <a:pPr indent="0" lvl="0" marL="0" rtl="0" algn="ctr">
              <a:spcBef>
                <a:spcPts val="0"/>
              </a:spcBef>
              <a:spcAft>
                <a:spcPts val="0"/>
              </a:spcAft>
              <a:buNone/>
            </a:pPr>
            <a:r>
              <a:rPr lang="en" sz="3600">
                <a:latin typeface="Roboto"/>
                <a:ea typeface="Roboto"/>
                <a:cs typeface="Roboto"/>
                <a:sym typeface="Roboto"/>
              </a:rPr>
              <a:t>Testament</a:t>
            </a:r>
            <a:endParaRPr sz="3600">
              <a:latin typeface="Roboto"/>
              <a:ea typeface="Roboto"/>
              <a:cs typeface="Roboto"/>
              <a:sym typeface="Roboto"/>
            </a:endParaRPr>
          </a:p>
        </p:txBody>
      </p:sp>
      <p:cxnSp>
        <p:nvCxnSpPr>
          <p:cNvPr id="812" name="Google Shape;812;p90"/>
          <p:cNvCxnSpPr/>
          <p:nvPr/>
        </p:nvCxnSpPr>
        <p:spPr>
          <a:xfrm>
            <a:off x="3693925" y="2945900"/>
            <a:ext cx="1756200" cy="0"/>
          </a:xfrm>
          <a:prstGeom prst="straightConnector1">
            <a:avLst/>
          </a:prstGeom>
          <a:noFill/>
          <a:ln cap="flat" cmpd="sng" w="76200">
            <a:solidFill>
              <a:schemeClr val="dk2"/>
            </a:solidFill>
            <a:prstDash val="solid"/>
            <a:round/>
            <a:headEnd len="med" w="med" type="none"/>
            <a:tailEnd len="med" w="med" type="stealth"/>
          </a:ln>
        </p:spPr>
      </p:cxnSp>
      <p:sp>
        <p:nvSpPr>
          <p:cNvPr id="813" name="Google Shape;813;p90"/>
          <p:cNvSpPr/>
          <p:nvPr/>
        </p:nvSpPr>
        <p:spPr>
          <a:xfrm>
            <a:off x="1721913" y="1467451"/>
            <a:ext cx="1128168" cy="867780"/>
          </a:xfrm>
          <a:prstGeom prst="cloud">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Glory</a:t>
            </a:r>
            <a:endParaRPr b="1"/>
          </a:p>
        </p:txBody>
      </p:sp>
      <p:sp>
        <p:nvSpPr>
          <p:cNvPr id="814" name="Google Shape;814;p90"/>
          <p:cNvSpPr/>
          <p:nvPr/>
        </p:nvSpPr>
        <p:spPr>
          <a:xfrm>
            <a:off x="5998750" y="287951"/>
            <a:ext cx="1978884" cy="1978884"/>
          </a:xfrm>
          <a:prstGeom prst="irregularSeal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Glory</a:t>
            </a:r>
            <a:endParaRPr b="1" sz="18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9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Paul’s Prayer [Eph 1:17-18]</a:t>
            </a:r>
            <a:endParaRPr/>
          </a:p>
        </p:txBody>
      </p:sp>
      <p:sp>
        <p:nvSpPr>
          <p:cNvPr id="820" name="Google Shape;820;p91"/>
          <p:cNvSpPr txBox="1"/>
          <p:nvPr/>
        </p:nvSpPr>
        <p:spPr>
          <a:xfrm>
            <a:off x="1320000" y="802650"/>
            <a:ext cx="6504000" cy="27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“that the God of our Lord Jesus Christ, the </a:t>
            </a:r>
            <a:r>
              <a:rPr i="1" lang="en" sz="2400">
                <a:latin typeface="Roboto"/>
                <a:ea typeface="Roboto"/>
                <a:cs typeface="Roboto"/>
                <a:sym typeface="Roboto"/>
              </a:rPr>
              <a:t>Father of glory</a:t>
            </a:r>
            <a:r>
              <a:rPr lang="en" sz="2400">
                <a:latin typeface="Roboto"/>
                <a:ea typeface="Roboto"/>
                <a:cs typeface="Roboto"/>
                <a:sym typeface="Roboto"/>
              </a:rPr>
              <a:t>, may give to you the spirit of wisdom and revelation in the knowledge of Him, the </a:t>
            </a:r>
            <a:r>
              <a:rPr i="1" lang="en" sz="2400">
                <a:latin typeface="Roboto"/>
                <a:ea typeface="Roboto"/>
                <a:cs typeface="Roboto"/>
                <a:sym typeface="Roboto"/>
              </a:rPr>
              <a:t>eyes </a:t>
            </a:r>
            <a:r>
              <a:rPr lang="en" sz="2400">
                <a:latin typeface="Roboto"/>
                <a:ea typeface="Roboto"/>
                <a:cs typeface="Roboto"/>
                <a:sym typeface="Roboto"/>
              </a:rPr>
              <a:t>of your understanding being </a:t>
            </a:r>
            <a:r>
              <a:rPr i="1" lang="en" sz="2400">
                <a:latin typeface="Roboto"/>
                <a:ea typeface="Roboto"/>
                <a:cs typeface="Roboto"/>
                <a:sym typeface="Roboto"/>
              </a:rPr>
              <a:t>enlightened</a:t>
            </a:r>
            <a:r>
              <a:rPr lang="en" sz="2400">
                <a:latin typeface="Roboto"/>
                <a:ea typeface="Roboto"/>
                <a:cs typeface="Roboto"/>
                <a:sym typeface="Roboto"/>
              </a:rPr>
              <a:t>; that you may know what is the </a:t>
            </a:r>
            <a:r>
              <a:rPr i="1" lang="en" sz="2400">
                <a:latin typeface="Roboto"/>
                <a:ea typeface="Roboto"/>
                <a:cs typeface="Roboto"/>
                <a:sym typeface="Roboto"/>
              </a:rPr>
              <a:t>hope </a:t>
            </a:r>
            <a:r>
              <a:rPr lang="en" sz="2400">
                <a:latin typeface="Roboto"/>
                <a:ea typeface="Roboto"/>
                <a:cs typeface="Roboto"/>
                <a:sym typeface="Roboto"/>
              </a:rPr>
              <a:t>of His calling, what are the </a:t>
            </a:r>
            <a:r>
              <a:rPr i="1" lang="en" sz="2400">
                <a:latin typeface="Roboto"/>
                <a:ea typeface="Roboto"/>
                <a:cs typeface="Roboto"/>
                <a:sym typeface="Roboto"/>
              </a:rPr>
              <a:t>riches </a:t>
            </a:r>
            <a:r>
              <a:rPr lang="en" sz="2400">
                <a:latin typeface="Roboto"/>
                <a:ea typeface="Roboto"/>
                <a:cs typeface="Roboto"/>
                <a:sym typeface="Roboto"/>
              </a:rPr>
              <a:t>of the </a:t>
            </a:r>
            <a:r>
              <a:rPr i="1" lang="en" sz="2400">
                <a:latin typeface="Roboto"/>
                <a:ea typeface="Roboto"/>
                <a:cs typeface="Roboto"/>
                <a:sym typeface="Roboto"/>
              </a:rPr>
              <a:t>glory </a:t>
            </a:r>
            <a:r>
              <a:rPr lang="en" sz="2400">
                <a:latin typeface="Roboto"/>
                <a:ea typeface="Roboto"/>
                <a:cs typeface="Roboto"/>
                <a:sym typeface="Roboto"/>
              </a:rPr>
              <a:t>of His inheritance in the saints”</a:t>
            </a:r>
            <a:endParaRPr sz="2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Scriptures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Jhn 5:39-40</a:t>
            </a:r>
            <a:endParaRPr/>
          </a:p>
        </p:txBody>
      </p:sp>
      <p:sp>
        <p:nvSpPr>
          <p:cNvPr id="108" name="Google Shape;108;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search the Scriptures, for in them you think you have eternal life; and these are they which testify of Me. But you are not willing to come to Me that you may have life.”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Jhn 5:45-47</a:t>
            </a:r>
            <a:endParaRPr/>
          </a:p>
        </p:txBody>
      </p:sp>
      <p:sp>
        <p:nvSpPr>
          <p:cNvPr id="114" name="Google Shape;114;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 not think that I shall accuse you to the Father; there is [one] who accuses you--Moses, in whom you trust. For if you believed Moses, you would believe Me; for he wrote about Me. But if you do not believe his writings, how will you believe My words?"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