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57" r:id="rId4"/>
    <p:sldId id="259" r:id="rId5"/>
    <p:sldId id="261" r:id="rId6"/>
    <p:sldId id="260" r:id="rId7"/>
    <p:sldId id="262" r:id="rId8"/>
    <p:sldId id="263" r:id="rId9"/>
    <p:sldId id="268" r:id="rId10"/>
    <p:sldId id="269" r:id="rId11"/>
    <p:sldId id="270" r:id="rId12"/>
    <p:sldId id="271" r:id="rId13"/>
    <p:sldId id="272" r:id="rId14"/>
    <p:sldId id="273" r:id="rId15"/>
    <p:sldId id="274" r:id="rId16"/>
    <p:sldId id="265" r:id="rId17"/>
    <p:sldId id="275" r:id="rId18"/>
    <p:sldId id="276" r:id="rId19"/>
    <p:sldId id="277" r:id="rId20"/>
    <p:sldId id="279" r:id="rId21"/>
    <p:sldId id="293" r:id="rId22"/>
    <p:sldId id="280" r:id="rId23"/>
    <p:sldId id="264" r:id="rId24"/>
    <p:sldId id="281" r:id="rId25"/>
    <p:sldId id="282" r:id="rId26"/>
    <p:sldId id="284" r:id="rId27"/>
    <p:sldId id="286" r:id="rId28"/>
    <p:sldId id="294" r:id="rId29"/>
    <p:sldId id="288" r:id="rId30"/>
    <p:sldId id="266" r:id="rId31"/>
    <p:sldId id="289" r:id="rId32"/>
    <p:sldId id="290" r:id="rId33"/>
    <p:sldId id="295" r:id="rId34"/>
    <p:sldId id="296" r:id="rId35"/>
    <p:sldId id="297" r:id="rId36"/>
    <p:sldId id="292" r:id="rId37"/>
    <p:sldId id="26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970" autoAdjust="0"/>
  </p:normalViewPr>
  <p:slideViewPr>
    <p:cSldViewPr>
      <p:cViewPr varScale="1">
        <p:scale>
          <a:sx n="83" d="100"/>
          <a:sy n="83" d="100"/>
        </p:scale>
        <p:origin x="-52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CB992-D0B7-4CF4-BBAE-11D7E3C891CA}" type="datetimeFigureOut">
              <a:rPr lang="en-US" smtClean="0"/>
              <a:t>9/20/2014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A4D452-108C-47F3-BF7B-19C87D349197}" type="slidenum">
              <a:rPr lang="en-US" smtClean="0"/>
              <a:t>‹#›</a:t>
            </a:fld>
            <a:endParaRPr lang="en-US"/>
          </a:p>
        </p:txBody>
      </p:sp>
    </p:spTree>
    <p:extLst>
      <p:ext uri="{BB962C8B-B14F-4D97-AF65-F5344CB8AC3E}">
        <p14:creationId xmlns:p14="http://schemas.microsoft.com/office/powerpoint/2010/main" val="99745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Jesus tells lame to get up and walk</a:t>
            </a:r>
          </a:p>
          <a:p>
            <a:pPr marL="171450" indent="-171450">
              <a:buFontTx/>
              <a:buChar char="-"/>
            </a:pPr>
            <a:r>
              <a:rPr lang="en-US" dirty="0" smtClean="0"/>
              <a:t>Took</a:t>
            </a:r>
            <a:r>
              <a:rPr lang="en-US" baseline="0" dirty="0" smtClean="0"/>
              <a:t> place on Sabbath</a:t>
            </a:r>
          </a:p>
          <a:p>
            <a:pPr marL="171450" indent="-171450">
              <a:buFontTx/>
              <a:buChar char="-"/>
            </a:pPr>
            <a:r>
              <a:rPr lang="en-US" baseline="0" dirty="0" smtClean="0"/>
              <a:t>Jews accused Him of breaking the Sabbath: first by healing, second by commanding to carry mat</a:t>
            </a:r>
          </a:p>
          <a:p>
            <a:pPr marL="171450" indent="-171450">
              <a:buFontTx/>
              <a:buChar char="-"/>
            </a:pPr>
            <a:r>
              <a:rPr lang="en-US" baseline="0" dirty="0" smtClean="0"/>
              <a:t>Jesus doesn’t enter a dialog</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9</a:t>
            </a:fld>
            <a:endParaRPr lang="en-US"/>
          </a:p>
        </p:txBody>
      </p:sp>
    </p:spTree>
    <p:extLst>
      <p:ext uri="{BB962C8B-B14F-4D97-AF65-F5344CB8AC3E}">
        <p14:creationId xmlns:p14="http://schemas.microsoft.com/office/powerpoint/2010/main" val="1554598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authority in proclaiming the kingdom that He shared with His disciples was in anticipation of the future realization of that kingdom on earth, when they would rule together in that kingdom. </a:t>
            </a:r>
          </a:p>
          <a:p>
            <a:pPr marL="171450" indent="-171450">
              <a:buFontTx/>
              <a:buChar char="-"/>
            </a:pPr>
            <a:r>
              <a:rPr lang="en-US" dirty="0" smtClean="0"/>
              <a:t>This emphasis on purpose is not to minimize the importance of redemption in any way. In fact, the regeneration and the new world that Jesus speaks of here is completely impossible without redemption.</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19</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 Ephesians, Paul brings redemption and purpose together when he is summarizing God's plan for the fullness of time.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20</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21</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Redemption, forgiveness, and grace all come together according to the Father's purpose. To present the good news without His purpose is to present an incomplete gospel.</a:t>
            </a:r>
          </a:p>
          <a:p>
            <a:pPr marL="171450" indent="-171450">
              <a:buFontTx/>
              <a:buChar char="-"/>
            </a:pPr>
            <a:r>
              <a:rPr lang="en-US" dirty="0" smtClean="0"/>
              <a:t>Just as Christ invited His disciples to follow Him in His earthly ministry, He is inviting us to be a part of what He is doing in His heavenly ministry. </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22</a:t>
            </a:fld>
            <a:endParaRPr lang="en-US"/>
          </a:p>
        </p:txBody>
      </p:sp>
    </p:spTree>
    <p:extLst>
      <p:ext uri="{BB962C8B-B14F-4D97-AF65-F5344CB8AC3E}">
        <p14:creationId xmlns:p14="http://schemas.microsoft.com/office/powerpoint/2010/main" val="603523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book of Acts is a record of works done in the name of Jesus.</a:t>
            </a:r>
          </a:p>
          <a:p>
            <a:pPr marL="171450" indent="-171450">
              <a:buFontTx/>
              <a:buChar char="-"/>
            </a:pPr>
            <a:r>
              <a:rPr lang="en-US" dirty="0" smtClean="0"/>
              <a:t>We read about preaching, healing, and deliverance, all done "in His name".</a:t>
            </a:r>
          </a:p>
          <a:p>
            <a:pPr marL="171450" indent="-171450">
              <a:buFontTx/>
              <a:buChar char="-"/>
            </a:pPr>
            <a:r>
              <a:rPr lang="en-US" dirty="0" smtClean="0"/>
              <a:t>It is the outworking of the authority Christ gave His disciples for proclaiming the good news of the kingdom.</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23</a:t>
            </a:fld>
            <a:endParaRPr lang="en-US"/>
          </a:p>
        </p:txBody>
      </p:sp>
    </p:spTree>
    <p:extLst>
      <p:ext uri="{BB962C8B-B14F-4D97-AF65-F5344CB8AC3E}">
        <p14:creationId xmlns:p14="http://schemas.microsoft.com/office/powerpoint/2010/main" val="3678222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term exorcist was applied to those who followed a formulaic approach to casting out </a:t>
            </a:r>
            <a:r>
              <a:rPr lang="en-US" dirty="0" err="1" smtClean="0"/>
              <a:t>deamons</a:t>
            </a:r>
            <a:r>
              <a:rPr lang="en-US" dirty="0" smtClean="0"/>
              <a:t> as a profession.</a:t>
            </a:r>
          </a:p>
          <a:p>
            <a:pPr marL="171450" indent="-171450">
              <a:buFontTx/>
              <a:buChar char="-"/>
            </a:pPr>
            <a:r>
              <a:rPr lang="en-US" dirty="0" smtClean="0"/>
              <a:t>Typically this would be done by either finding out the name of the evil spirit and commanding it to leave by name, or invoking the name of a higher power to command it to leave.</a:t>
            </a:r>
          </a:p>
          <a:p>
            <a:pPr marL="171450" indent="-171450">
              <a:buFontTx/>
              <a:buChar char="-"/>
            </a:pPr>
            <a:r>
              <a:rPr lang="en-US" dirty="0" smtClean="0"/>
              <a:t>These exorcists had seen or heard of the powerful works done by Paul in the name of Jesus and desired to apply it to their own handiwork.</a:t>
            </a:r>
          </a:p>
          <a:p>
            <a:pPr marL="171450" indent="-171450">
              <a:buFontTx/>
              <a:buChar char="-"/>
            </a:pPr>
            <a:r>
              <a:rPr lang="en-US" dirty="0" smtClean="0"/>
              <a:t>The results were certainly not what they had in mind.</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24</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Here the name of Jesus was invoked but authority was totally lacking. The results were </a:t>
            </a:r>
            <a:r>
              <a:rPr lang="en-US" dirty="0" err="1" smtClean="0"/>
              <a:t>devestating</a:t>
            </a:r>
            <a:r>
              <a:rPr lang="en-US" dirty="0" smtClean="0"/>
              <a:t>. </a:t>
            </a:r>
          </a:p>
          <a:p>
            <a:pPr marL="171450" indent="-171450">
              <a:buFontTx/>
              <a:buChar char="-"/>
            </a:pPr>
            <a:r>
              <a:rPr lang="en-US" dirty="0" smtClean="0"/>
              <a:t>The problem was not that the authority to cast out demons wasn't available.</a:t>
            </a:r>
          </a:p>
          <a:p>
            <a:pPr marL="171450" indent="-171450">
              <a:buFontTx/>
              <a:buChar char="-"/>
            </a:pPr>
            <a:r>
              <a:rPr lang="en-US" dirty="0" smtClean="0"/>
              <a:t>In fact, Christ clearly said that this authority extended much further than the twelve.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25</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missing link is the fact that "these signs" follow out of belief. It is only by faith that the authority for this power can be received. </a:t>
            </a:r>
          </a:p>
          <a:p>
            <a:pPr marL="171450" indent="-171450">
              <a:buFontTx/>
              <a:buChar char="-"/>
            </a:pPr>
            <a:r>
              <a:rPr lang="en-US" dirty="0" smtClean="0"/>
              <a:t>This is not a mere belief in the existence of Jesus, which the exorcists no doubt had. It is a firm conviction of who He really is.</a:t>
            </a:r>
          </a:p>
          <a:p>
            <a:pPr marL="171450" indent="-171450">
              <a:buFontTx/>
              <a:buChar char="-"/>
            </a:pPr>
            <a:r>
              <a:rPr lang="en-US" dirty="0" smtClean="0"/>
              <a:t>The context of Mark 16 is the resurrection of Christ. Here "believe" means belief in Christ as the resurrected Messiah.</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26</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In Acts chapter 3, Peter illustrates belief in the resurrected Christ as the basis for work done "in His name".</a:t>
            </a:r>
          </a:p>
          <a:p>
            <a:pPr marL="171450" indent="-171450">
              <a:buFontTx/>
              <a:buChar char="-"/>
            </a:pPr>
            <a:r>
              <a:rPr lang="en-US" baseline="0" dirty="0" smtClean="0"/>
              <a:t>When entering the temple for prayer with John, they encounter a man lame from birth at the gate.</a:t>
            </a:r>
          </a:p>
          <a:p>
            <a:pPr marL="171450" indent="-171450">
              <a:buFontTx/>
              <a:buChar char="-"/>
            </a:pPr>
            <a:r>
              <a:rPr lang="en-US" baseline="0" dirty="0" smtClean="0"/>
              <a:t>Here the name of Jesus was invoked and the power followed.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27</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Peter goes on to explain the healing to the people at the temple.</a:t>
            </a:r>
          </a:p>
          <a:p>
            <a:pPr marL="171450" indent="-171450">
              <a:buFontTx/>
              <a:buChar char="-"/>
            </a:pPr>
            <a:r>
              <a:rPr lang="en-US" dirty="0" smtClean="0"/>
              <a:t>It was the power of Christ at work here: His Name stands for His authority. This time, the basis of faith was present. </a:t>
            </a:r>
          </a:p>
          <a:p>
            <a:pPr marL="171450" indent="-171450">
              <a:buFontTx/>
              <a:buChar char="-"/>
            </a:pPr>
            <a:r>
              <a:rPr lang="en-US" dirty="0" smtClean="0"/>
              <a:t>The faith here is not the lame man's, it is Peter's faith in the resurrected Christ, as he clearly explains in the preceding verses.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28</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Clear link to the Father</a:t>
            </a:r>
          </a:p>
          <a:p>
            <a:pPr marL="171450" indent="-171450">
              <a:buFontTx/>
              <a:buChar char="-"/>
            </a:pPr>
            <a:r>
              <a:rPr lang="en-US" dirty="0" smtClean="0"/>
              <a:t>Calling God His father takes it to a</a:t>
            </a:r>
            <a:r>
              <a:rPr lang="en-US" baseline="0" dirty="0" smtClean="0"/>
              <a:t> whole new level</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10</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Trust in the resurrected Christ is central to all of God's purposes.</a:t>
            </a:r>
          </a:p>
          <a:p>
            <a:pPr marL="171450" indent="-171450">
              <a:buFontTx/>
              <a:buChar char="-"/>
            </a:pPr>
            <a:r>
              <a:rPr lang="en-US" dirty="0" smtClean="0"/>
              <a:t>God invites to be a part of His purpose, but without a response of trust, there really can be no relationship.</a:t>
            </a:r>
          </a:p>
          <a:p>
            <a:pPr marL="171450" indent="-171450">
              <a:buFontTx/>
              <a:buChar char="-"/>
            </a:pPr>
            <a:r>
              <a:rPr lang="en-US" dirty="0" smtClean="0"/>
              <a:t>There isn't power in His name if there is no relationship with Him.</a:t>
            </a:r>
          </a:p>
        </p:txBody>
      </p:sp>
      <p:sp>
        <p:nvSpPr>
          <p:cNvPr id="4" name="Slide Number Placeholder 3"/>
          <p:cNvSpPr>
            <a:spLocks noGrp="1"/>
          </p:cNvSpPr>
          <p:nvPr>
            <p:ph type="sldNum" sz="quarter" idx="10"/>
          </p:nvPr>
        </p:nvSpPr>
        <p:spPr/>
        <p:txBody>
          <a:bodyPr/>
          <a:lstStyle/>
          <a:p>
            <a:fld id="{94A4D452-108C-47F3-BF7B-19C87D349197}" type="slidenum">
              <a:rPr lang="en-US" smtClean="0"/>
              <a:t>29</a:t>
            </a:fld>
            <a:endParaRPr lang="en-US"/>
          </a:p>
        </p:txBody>
      </p:sp>
    </p:spTree>
    <p:extLst>
      <p:ext uri="{BB962C8B-B14F-4D97-AF65-F5344CB8AC3E}">
        <p14:creationId xmlns:p14="http://schemas.microsoft.com/office/powerpoint/2010/main" val="3526839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phrase "enter the Kingdom" is often used as a way to describe personal salvation.</a:t>
            </a:r>
          </a:p>
          <a:p>
            <a:pPr marL="171450" indent="-171450">
              <a:buFontTx/>
              <a:buChar char="-"/>
            </a:pPr>
            <a:r>
              <a:rPr lang="en-US" dirty="0" smtClean="0"/>
              <a:t>When someone puts their trust in Christ, they are said to have "entered the kingdom".</a:t>
            </a:r>
          </a:p>
          <a:p>
            <a:pPr marL="171450" indent="-171450">
              <a:buFontTx/>
              <a:buChar char="-"/>
            </a:pPr>
            <a:r>
              <a:rPr lang="en-US" dirty="0" smtClean="0"/>
              <a:t>But when we look at how this phrase is actually used by Christ, a different picture begins to emerge.</a:t>
            </a:r>
          </a:p>
          <a:p>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30</a:t>
            </a:fld>
            <a:endParaRPr lang="en-US"/>
          </a:p>
        </p:txBody>
      </p:sp>
    </p:spTree>
    <p:extLst>
      <p:ext uri="{BB962C8B-B14F-4D97-AF65-F5344CB8AC3E}">
        <p14:creationId xmlns:p14="http://schemas.microsoft.com/office/powerpoint/2010/main" val="287686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Entering the kingdom was not just about identifying Jesus as Lord, it was about doing the will of His Father.</a:t>
            </a:r>
          </a:p>
          <a:p>
            <a:pPr marL="171450" indent="-171450">
              <a:buFontTx/>
              <a:buChar char="-"/>
            </a:pPr>
            <a:r>
              <a:rPr lang="en-US" dirty="0" smtClean="0"/>
              <a:t>Above and beyond faith alone, this required works.</a:t>
            </a:r>
          </a:p>
          <a:p>
            <a:pPr marL="171450" indent="-171450">
              <a:buFontTx/>
              <a:buChar char="-"/>
            </a:pPr>
            <a:r>
              <a:rPr lang="en-US" dirty="0" smtClean="0"/>
              <a:t>This was a warning to those who were believers, not to those who didn't trust Christ in the first place.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31</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There is no indication that the works done here were not genuine. In fact, these were the very signs that were support to follow them that believed.</a:t>
            </a:r>
          </a:p>
          <a:p>
            <a:pPr marL="171450" indent="-171450">
              <a:buFontTx/>
              <a:buChar char="-"/>
            </a:pPr>
            <a:r>
              <a:rPr lang="en-US" dirty="0" smtClean="0"/>
              <a:t>And yet, entrance to the kingdom was denied.</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32</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There is no indication that the works done here were not genuine. In fact, these were the very signs that were support to follow them that believed.</a:t>
            </a:r>
          </a:p>
          <a:p>
            <a:pPr marL="171450" indent="-171450">
              <a:buFontTx/>
              <a:buChar char="-"/>
            </a:pPr>
            <a:r>
              <a:rPr lang="en-US" dirty="0" smtClean="0"/>
              <a:t>And yet, entrance to the kingdom was denied.</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33</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Again, the example of the builders illustrates the fact that works are in view here, not just faith alone. They are each building something,</a:t>
            </a:r>
            <a:r>
              <a:rPr lang="en-US" baseline="0" dirty="0" smtClean="0"/>
              <a:t> but on very different foundations.</a:t>
            </a:r>
            <a:endParaRPr lang="en-US" dirty="0" smtClean="0"/>
          </a:p>
          <a:p>
            <a:pPr marL="171450" indent="-171450">
              <a:buFontTx/>
              <a:buChar char="-"/>
            </a:pPr>
            <a:r>
              <a:rPr lang="en-US" dirty="0" smtClean="0"/>
              <a:t>The question is whether the works will stand when tested.</a:t>
            </a:r>
          </a:p>
          <a:p>
            <a:pPr marL="171450" indent="-171450">
              <a:buFontTx/>
              <a:buChar char="-"/>
            </a:pPr>
            <a:r>
              <a:rPr lang="en-US" dirty="0" smtClean="0"/>
              <a:t>What are the words that Christ is referring to here? Just a few versus earlier in this chapter we get a concise summary.</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34</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Christ didn't come to abolish the law, he came to fulfill it. </a:t>
            </a:r>
          </a:p>
          <a:p>
            <a:pPr marL="171450" indent="-171450">
              <a:buFontTx/>
              <a:buChar char="-"/>
            </a:pPr>
            <a:r>
              <a:rPr lang="en-US" dirty="0" smtClean="0"/>
              <a:t>He has summed up the law in a nutshell.</a:t>
            </a:r>
          </a:p>
          <a:p>
            <a:pPr marL="171450" indent="-171450">
              <a:buFontTx/>
              <a:buChar char="-"/>
            </a:pPr>
            <a:r>
              <a:rPr lang="en-US" dirty="0" smtClean="0"/>
              <a:t>Here in Matthew, entering the Kingdom isn't about redemption or initial salvation, it is a reward for faithful service done lawfully.</a:t>
            </a:r>
          </a:p>
          <a:p>
            <a:pPr marL="171450" indent="-171450">
              <a:buFontTx/>
              <a:buChar char="-"/>
            </a:pPr>
            <a:r>
              <a:rPr lang="en-US" dirty="0" smtClean="0"/>
              <a:t>Those entering the kingdom could look forward to ruling with Christ in a position of authority. </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35</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There can be no faithfulness if there is not first faith.</a:t>
            </a:r>
          </a:p>
          <a:p>
            <a:pPr marL="171450" indent="-171450">
              <a:buFontTx/>
              <a:buChar char="-"/>
            </a:pPr>
            <a:r>
              <a:rPr lang="en-US" dirty="0" smtClean="0"/>
              <a:t>The faithful servant aligns himself with the will of God.</a:t>
            </a:r>
          </a:p>
          <a:p>
            <a:pPr marL="171450" indent="-171450">
              <a:buFontTx/>
              <a:buChar char="-"/>
            </a:pPr>
            <a:r>
              <a:rPr lang="en-US" dirty="0" smtClean="0"/>
              <a:t>This is not possible with efforts of the flesh, it requires the very power of God.</a:t>
            </a:r>
          </a:p>
          <a:p>
            <a:pPr marL="171450" indent="-171450">
              <a:buFontTx/>
              <a:buChar char="-"/>
            </a:pPr>
            <a:r>
              <a:rPr lang="en-US" dirty="0" smtClean="0"/>
              <a:t>This is what Christ meant when he said "With men it is impossible, but not with God: for with God all things are possible."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36</a:t>
            </a:fld>
            <a:endParaRPr lang="en-US"/>
          </a:p>
        </p:txBody>
      </p:sp>
    </p:spTree>
    <p:extLst>
      <p:ext uri="{BB962C8B-B14F-4D97-AF65-F5344CB8AC3E}">
        <p14:creationId xmlns:p14="http://schemas.microsoft.com/office/powerpoint/2010/main" val="135890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Tempting</a:t>
            </a:r>
            <a:r>
              <a:rPr lang="en-US" baseline="0" dirty="0" smtClean="0"/>
              <a:t> to think Jesus had no need to learn from anyone</a:t>
            </a:r>
          </a:p>
          <a:p>
            <a:pPr marL="171450" indent="-171450">
              <a:buFontTx/>
              <a:buChar char="-"/>
            </a:pPr>
            <a:r>
              <a:rPr lang="en-US" baseline="0" dirty="0" smtClean="0"/>
              <a:t>Faithful servant and Son He learned everything from His father</a:t>
            </a:r>
          </a:p>
          <a:p>
            <a:pPr marL="171450" indent="-171450">
              <a:buFontTx/>
              <a:buChar char="-"/>
            </a:pPr>
            <a:r>
              <a:rPr lang="en-US" baseline="0" dirty="0" smtClean="0"/>
              <a:t>All His authority was given from the Father</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11</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12</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13</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These are the words of a faithful servant</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15</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So often the good news of the gospel is presented as an opportunity for us to invite Christ into our lives. This may leave us thinking we have the power to initiate this relationship.</a:t>
            </a:r>
            <a:endParaRPr lang="en-US" baseline="0" dirty="0" smtClean="0"/>
          </a:p>
          <a:p>
            <a:pPr marL="171450" indent="-171450">
              <a:buFontTx/>
              <a:buChar char="-"/>
            </a:pPr>
            <a:r>
              <a:rPr lang="en-US" baseline="0" dirty="0" smtClean="0"/>
              <a:t>But this is completely </a:t>
            </a:r>
            <a:r>
              <a:rPr lang="en-US" baseline="0" dirty="0" err="1" smtClean="0"/>
              <a:t>upsidedown</a:t>
            </a:r>
            <a:r>
              <a:rPr lang="en-US" baseline="0" dirty="0" smtClean="0"/>
              <a:t>. In fact, we are [powerless][1] to do this. </a:t>
            </a:r>
          </a:p>
          <a:p>
            <a:pPr marL="171450" indent="-171450">
              <a:buFontTx/>
              <a:buChar char="-"/>
            </a:pPr>
            <a:r>
              <a:rPr lang="en-US" baseline="0" dirty="0" smtClean="0"/>
              <a:t>Our relationship with Christ is not initiated by [us first seeking Him][2]:</a:t>
            </a:r>
          </a:p>
          <a:p>
            <a:pPr marL="171450" indent="-171450">
              <a:buFontTx/>
              <a:buChar char="-"/>
            </a:pPr>
            <a:r>
              <a:rPr lang="en-US" baseline="0" dirty="0" smtClean="0"/>
              <a:t>He is the one that seeks out us. He invites us to become part of His life and purpose.</a:t>
            </a:r>
          </a:p>
        </p:txBody>
      </p:sp>
      <p:sp>
        <p:nvSpPr>
          <p:cNvPr id="4" name="Slide Number Placeholder 3"/>
          <p:cNvSpPr>
            <a:spLocks noGrp="1"/>
          </p:cNvSpPr>
          <p:nvPr>
            <p:ph type="sldNum" sz="quarter" idx="10"/>
          </p:nvPr>
        </p:nvSpPr>
        <p:spPr/>
        <p:txBody>
          <a:bodyPr/>
          <a:lstStyle/>
          <a:p>
            <a:fld id="{94A4D452-108C-47F3-BF7B-19C87D349197}" type="slidenum">
              <a:rPr lang="en-US" smtClean="0"/>
              <a:t>16</a:t>
            </a:fld>
            <a:endParaRPr lang="en-US"/>
          </a:p>
        </p:txBody>
      </p:sp>
    </p:spTree>
    <p:extLst>
      <p:ext uri="{BB962C8B-B14F-4D97-AF65-F5344CB8AC3E}">
        <p14:creationId xmlns:p14="http://schemas.microsoft.com/office/powerpoint/2010/main" val="4097618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This is seen clearly in the example of Christ calling His disciples as He began His earthly ministry.  Walking by the Sea of Galilee, he encountered two brothers that were fishermen.</a:t>
            </a:r>
            <a:endParaRPr lang="en-US" dirty="0" smtClean="0"/>
          </a:p>
          <a:p>
            <a:pPr marL="171450" indent="-171450">
              <a:buFontTx/>
              <a:buChar char="-"/>
            </a:pPr>
            <a:r>
              <a:rPr lang="en-US" dirty="0" smtClean="0"/>
              <a:t>Christ is the one who extended the offer. He was the one that found Peter and Andrew, not the other way around. </a:t>
            </a:r>
          </a:p>
          <a:p>
            <a:pPr marL="171450" indent="-171450">
              <a:buFontTx/>
              <a:buChar char="-"/>
            </a:pPr>
            <a:r>
              <a:rPr lang="en-US" dirty="0" smtClean="0"/>
              <a:t>He hinted at the bigger purpose He had for them: becoming "fishers of men" for His kingdom.</a:t>
            </a:r>
          </a:p>
          <a:p>
            <a:pPr marL="171450" indent="-171450">
              <a:buFontTx/>
              <a:buChar char="-"/>
            </a:pPr>
            <a:r>
              <a:rPr lang="en-US" dirty="0" smtClean="0"/>
              <a:t>We may ponder what exactly went through their minds as they accepted the invitation or what they may or may not have known about Jesus at that instant.</a:t>
            </a:r>
          </a:p>
          <a:p>
            <a:pPr marL="171450" indent="-171450">
              <a:buFontTx/>
              <a:buChar char="-"/>
            </a:pPr>
            <a:r>
              <a:rPr lang="en-US" dirty="0" smtClean="0"/>
              <a:t>But we cannot debate the simple fact that they accepted and followed. Their trust in Jesus began here as they took their first steps with Him.</a:t>
            </a:r>
          </a:p>
        </p:txBody>
      </p:sp>
      <p:sp>
        <p:nvSpPr>
          <p:cNvPr id="4" name="Slide Number Placeholder 3"/>
          <p:cNvSpPr>
            <a:spLocks noGrp="1"/>
          </p:cNvSpPr>
          <p:nvPr>
            <p:ph type="sldNum" sz="quarter" idx="10"/>
          </p:nvPr>
        </p:nvSpPr>
        <p:spPr/>
        <p:txBody>
          <a:bodyPr/>
          <a:lstStyle/>
          <a:p>
            <a:fld id="{94A4D452-108C-47F3-BF7B-19C87D349197}" type="slidenum">
              <a:rPr lang="en-US" smtClean="0"/>
              <a:t>17</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After finding and gathering the twelve together, Christ gave them the authority for their ministry, much like the Father had given Him authority for His.</a:t>
            </a:r>
          </a:p>
          <a:p>
            <a:pPr marL="171450" indent="-171450">
              <a:buFontTx/>
              <a:buChar char="-"/>
            </a:pPr>
            <a:r>
              <a:rPr lang="en-US" dirty="0" smtClean="0"/>
              <a:t>The works that we see the twelve and others doing during the gospels and book of Acts are possible because of the authority given for this purpose. </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18</a:t>
            </a:fld>
            <a:endParaRPr lang="en-US"/>
          </a:p>
        </p:txBody>
      </p:sp>
    </p:spTree>
    <p:extLst>
      <p:ext uri="{BB962C8B-B14F-4D97-AF65-F5344CB8AC3E}">
        <p14:creationId xmlns:p14="http://schemas.microsoft.com/office/powerpoint/2010/main" val="2821790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EC5D3B-7EFF-4D88-BD84-332DA598FC36}"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4151064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C5D3B-7EFF-4D88-BD84-332DA598FC36}"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340128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C5D3B-7EFF-4D88-BD84-332DA598FC36}"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185131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C5D3B-7EFF-4D88-BD84-332DA598FC36}"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5404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EC5D3B-7EFF-4D88-BD84-332DA598FC36}"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130391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EC5D3B-7EFF-4D88-BD84-332DA598FC36}"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217889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EC5D3B-7EFF-4D88-BD84-332DA598FC36}" type="datetimeFigureOut">
              <a:rPr lang="en-US" smtClean="0"/>
              <a:t>9/20/2014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1885023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EC5D3B-7EFF-4D88-BD84-332DA598FC36}" type="datetimeFigureOut">
              <a:rPr lang="en-US" smtClean="0"/>
              <a:t>9/20/2014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307185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C5D3B-7EFF-4D88-BD84-332DA598FC36}" type="datetimeFigureOut">
              <a:rPr lang="en-US" smtClean="0"/>
              <a:t>9/20/2014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361981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C5D3B-7EFF-4D88-BD84-332DA598FC36}"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29228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C5D3B-7EFF-4D88-BD84-332DA598FC36}"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225319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C5D3B-7EFF-4D88-BD84-332DA598FC36}" type="datetimeFigureOut">
              <a:rPr lang="en-US" smtClean="0"/>
              <a:t>9/20/2014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1E07D-BECB-45D4-8007-007B6EFB154A}" type="slidenum">
              <a:rPr lang="en-US" smtClean="0"/>
              <a:t>‹#›</a:t>
            </a:fld>
            <a:endParaRPr lang="en-US"/>
          </a:p>
        </p:txBody>
      </p:sp>
    </p:spTree>
    <p:extLst>
      <p:ext uri="{BB962C8B-B14F-4D97-AF65-F5344CB8AC3E}">
        <p14:creationId xmlns:p14="http://schemas.microsoft.com/office/powerpoint/2010/main" val="132843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 His Name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2532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15:17</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43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5:19-20</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16570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5:22-27</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27527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5:30</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018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2308324"/>
          </a:xfrm>
          <a:prstGeom prst="rect">
            <a:avLst/>
          </a:prstGeom>
          <a:noFill/>
        </p:spPr>
        <p:txBody>
          <a:bodyPr wrap="square" rtlCol="0">
            <a:spAutoFit/>
          </a:bodyPr>
          <a:lstStyle/>
          <a:p>
            <a:pPr algn="ctr"/>
            <a:r>
              <a:rPr lang="en-US" sz="4800" dirty="0" smtClean="0"/>
              <a:t>Purpose</a:t>
            </a:r>
          </a:p>
          <a:p>
            <a:pPr algn="ctr"/>
            <a:r>
              <a:rPr lang="en-US" sz="4800" dirty="0" smtClean="0"/>
              <a:t>Trust</a:t>
            </a:r>
          </a:p>
          <a:p>
            <a:pPr algn="ctr"/>
            <a:r>
              <a:rPr lang="en-US" sz="4800" dirty="0" smtClean="0"/>
              <a:t>Faithfulness</a:t>
            </a:r>
            <a:endParaRPr lang="en-US" sz="4800" dirty="0"/>
          </a:p>
        </p:txBody>
      </p:sp>
    </p:spTree>
    <p:extLst>
      <p:ext uri="{BB962C8B-B14F-4D97-AF65-F5344CB8AC3E}">
        <p14:creationId xmlns:p14="http://schemas.microsoft.com/office/powerpoint/2010/main" val="367043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5:43</a:t>
            </a:r>
            <a:endParaRPr lang="en-US" dirty="0"/>
          </a:p>
        </p:txBody>
      </p:sp>
      <p:sp>
        <p:nvSpPr>
          <p:cNvPr id="3" name="Content Placeholder 2"/>
          <p:cNvSpPr>
            <a:spLocks noGrp="1"/>
          </p:cNvSpPr>
          <p:nvPr>
            <p:ph idx="1"/>
          </p:nvPr>
        </p:nvSpPr>
        <p:spPr/>
        <p:txBody>
          <a:bodyPr/>
          <a:lstStyle/>
          <a:p>
            <a:pPr marL="0" indent="0">
              <a:buNone/>
            </a:pPr>
            <a:r>
              <a:rPr lang="en-US" dirty="0" smtClean="0"/>
              <a:t>I have come in my Father’s name</a:t>
            </a:r>
            <a:endParaRPr lang="en-US" dirty="0"/>
          </a:p>
        </p:txBody>
      </p:sp>
    </p:spTree>
    <p:extLst>
      <p:ext uri="{BB962C8B-B14F-4D97-AF65-F5344CB8AC3E}">
        <p14:creationId xmlns:p14="http://schemas.microsoft.com/office/powerpoint/2010/main" val="1823423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Text Placeholder 2"/>
          <p:cNvSpPr>
            <a:spLocks noGrp="1"/>
          </p:cNvSpPr>
          <p:nvPr>
            <p:ph type="body" idx="1"/>
          </p:nvPr>
        </p:nvSpPr>
        <p:spPr/>
        <p:txBody>
          <a:bodyPr/>
          <a:lstStyle/>
          <a:p>
            <a:r>
              <a:rPr lang="en-US" dirty="0" smtClean="0"/>
              <a:t>The Sea of Galilee and the Good News</a:t>
            </a:r>
            <a:endParaRPr lang="en-US" dirty="0"/>
          </a:p>
        </p:txBody>
      </p:sp>
    </p:spTree>
    <p:extLst>
      <p:ext uri="{BB962C8B-B14F-4D97-AF65-F5344CB8AC3E}">
        <p14:creationId xmlns:p14="http://schemas.microsoft.com/office/powerpoint/2010/main" val="2799112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 4:19-20</a:t>
            </a:r>
            <a:endParaRPr lang="en-US" dirty="0"/>
          </a:p>
        </p:txBody>
      </p:sp>
      <p:sp>
        <p:nvSpPr>
          <p:cNvPr id="3" name="Content Placeholder 2"/>
          <p:cNvSpPr>
            <a:spLocks noGrp="1"/>
          </p:cNvSpPr>
          <p:nvPr>
            <p:ph idx="1"/>
          </p:nvPr>
        </p:nvSpPr>
        <p:spPr/>
        <p:txBody>
          <a:bodyPr/>
          <a:lstStyle/>
          <a:p>
            <a:pPr marL="0" indent="0">
              <a:buNone/>
            </a:pPr>
            <a:r>
              <a:rPr lang="en-US" dirty="0" smtClean="0"/>
              <a:t>And he </a:t>
            </a:r>
            <a:r>
              <a:rPr lang="en-US" dirty="0" err="1" smtClean="0"/>
              <a:t>saith</a:t>
            </a:r>
            <a:r>
              <a:rPr lang="en-US" dirty="0" smtClean="0"/>
              <a:t> unto them, Follow me, and I will make you fishers of men. And they straightway left [their] nets, and followed him.</a:t>
            </a:r>
            <a:endParaRPr lang="en-US" dirty="0"/>
          </a:p>
        </p:txBody>
      </p:sp>
    </p:spTree>
    <p:extLst>
      <p:ext uri="{BB962C8B-B14F-4D97-AF65-F5344CB8AC3E}">
        <p14:creationId xmlns:p14="http://schemas.microsoft.com/office/powerpoint/2010/main" val="1403077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 10:1</a:t>
            </a:r>
            <a:endParaRPr lang="en-US" dirty="0"/>
          </a:p>
        </p:txBody>
      </p:sp>
      <p:sp>
        <p:nvSpPr>
          <p:cNvPr id="3" name="Content Placeholder 2"/>
          <p:cNvSpPr>
            <a:spLocks noGrp="1"/>
          </p:cNvSpPr>
          <p:nvPr>
            <p:ph idx="1"/>
          </p:nvPr>
        </p:nvSpPr>
        <p:spPr/>
        <p:txBody>
          <a:bodyPr/>
          <a:lstStyle/>
          <a:p>
            <a:pPr marL="0" indent="0">
              <a:buNone/>
            </a:pPr>
            <a:r>
              <a:rPr lang="en-US" dirty="0" smtClean="0"/>
              <a:t>And when he had called unto [him] his twelve disciples, he gave them power [against] unclean spirits, to cast them out, and to heal all manner of sickness and all manner of disease.</a:t>
            </a:r>
            <a:endParaRPr lang="en-US" dirty="0"/>
          </a:p>
        </p:txBody>
      </p:sp>
    </p:spTree>
    <p:extLst>
      <p:ext uri="{BB962C8B-B14F-4D97-AF65-F5344CB8AC3E}">
        <p14:creationId xmlns:p14="http://schemas.microsoft.com/office/powerpoint/2010/main" val="345204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 19:28</a:t>
            </a:r>
            <a:endParaRPr lang="en-US" dirty="0"/>
          </a:p>
        </p:txBody>
      </p:sp>
      <p:sp>
        <p:nvSpPr>
          <p:cNvPr id="3" name="Content Placeholder 2"/>
          <p:cNvSpPr>
            <a:spLocks noGrp="1"/>
          </p:cNvSpPr>
          <p:nvPr>
            <p:ph idx="1"/>
          </p:nvPr>
        </p:nvSpPr>
        <p:spPr/>
        <p:txBody>
          <a:bodyPr/>
          <a:lstStyle/>
          <a:p>
            <a:pPr marL="0" indent="0">
              <a:buNone/>
            </a:pPr>
            <a:r>
              <a:rPr lang="en-US" dirty="0" smtClean="0"/>
              <a:t>And Jesus said unto them, Verily I say unto you, That ye which have followed me, in the regeneration when the Son of man shall sit in the throne of his glory, ye also shall sit upon twelve thrones, judging the twelve tribes of Israel.</a:t>
            </a:r>
            <a:endParaRPr lang="en-US" dirty="0"/>
          </a:p>
        </p:txBody>
      </p:sp>
    </p:spTree>
    <p:extLst>
      <p:ext uri="{BB962C8B-B14F-4D97-AF65-F5344CB8AC3E}">
        <p14:creationId xmlns:p14="http://schemas.microsoft.com/office/powerpoint/2010/main" val="1333164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1371600"/>
            <a:ext cx="4648200" cy="369332"/>
          </a:xfrm>
          <a:prstGeom prst="rect">
            <a:avLst/>
          </a:prstGeom>
          <a:noFill/>
        </p:spPr>
        <p:txBody>
          <a:bodyPr wrap="square" rtlCol="0">
            <a:spAutoFit/>
          </a:bodyPr>
          <a:lstStyle/>
          <a:p>
            <a:r>
              <a:rPr lang="en-US" dirty="0" smtClean="0"/>
              <a:t>Images</a:t>
            </a:r>
          </a:p>
        </p:txBody>
      </p:sp>
    </p:spTree>
    <p:extLst>
      <p:ext uri="{BB962C8B-B14F-4D97-AF65-F5344CB8AC3E}">
        <p14:creationId xmlns:p14="http://schemas.microsoft.com/office/powerpoint/2010/main" val="3852091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1:7-10</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 whom we have redemption through his blood, the forgiveness of sins, according to the riches of his grace; Wherein he hath abounded toward us in all wisdom and prudence; Having made known unto us the mystery of his will, according to his good pleasure which he hath purposed in himself:</a:t>
            </a:r>
            <a:endParaRPr lang="en-US" dirty="0"/>
          </a:p>
        </p:txBody>
      </p:sp>
    </p:spTree>
    <p:extLst>
      <p:ext uri="{BB962C8B-B14F-4D97-AF65-F5344CB8AC3E}">
        <p14:creationId xmlns:p14="http://schemas.microsoft.com/office/powerpoint/2010/main" val="491562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1:7-10</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That in the dispensation of the fullness of times he might gather together in one all things in Christ, both which are in heaven, and which are on earth; [even] in him:</a:t>
            </a:r>
            <a:endParaRPr lang="en-US" dirty="0"/>
          </a:p>
        </p:txBody>
      </p:sp>
    </p:spTree>
    <p:extLst>
      <p:ext uri="{BB962C8B-B14F-4D97-AF65-F5344CB8AC3E}">
        <p14:creationId xmlns:p14="http://schemas.microsoft.com/office/powerpoint/2010/main" val="3425982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1569660"/>
          </a:xfrm>
          <a:prstGeom prst="rect">
            <a:avLst/>
          </a:prstGeom>
          <a:noFill/>
        </p:spPr>
        <p:txBody>
          <a:bodyPr wrap="square" rtlCol="0">
            <a:spAutoFit/>
          </a:bodyPr>
          <a:lstStyle/>
          <a:p>
            <a:pPr algn="ctr"/>
            <a:r>
              <a:rPr lang="en-US" sz="4800" dirty="0" smtClean="0"/>
              <a:t>Redemption, Forgiveness</a:t>
            </a:r>
          </a:p>
          <a:p>
            <a:pPr algn="ctr"/>
            <a:r>
              <a:rPr lang="en-US" sz="4800" dirty="0" smtClean="0"/>
              <a:t>Grace =&gt; Purpose</a:t>
            </a:r>
            <a:endParaRPr lang="en-US" sz="4800" dirty="0"/>
          </a:p>
        </p:txBody>
      </p:sp>
    </p:spTree>
    <p:extLst>
      <p:ext uri="{BB962C8B-B14F-4D97-AF65-F5344CB8AC3E}">
        <p14:creationId xmlns:p14="http://schemas.microsoft.com/office/powerpoint/2010/main" val="3151329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a:t>
            </a:r>
            <a:endParaRPr lang="en-US" dirty="0"/>
          </a:p>
        </p:txBody>
      </p:sp>
      <p:sp>
        <p:nvSpPr>
          <p:cNvPr id="3" name="Text Placeholder 2"/>
          <p:cNvSpPr>
            <a:spLocks noGrp="1"/>
          </p:cNvSpPr>
          <p:nvPr>
            <p:ph type="body" idx="1"/>
          </p:nvPr>
        </p:nvSpPr>
        <p:spPr/>
        <p:txBody>
          <a:bodyPr/>
          <a:lstStyle/>
          <a:p>
            <a:r>
              <a:rPr lang="en-US" dirty="0" smtClean="0"/>
              <a:t>Illustrations from the book of Acts</a:t>
            </a:r>
            <a:endParaRPr lang="en-US" dirty="0"/>
          </a:p>
        </p:txBody>
      </p:sp>
    </p:spTree>
    <p:extLst>
      <p:ext uri="{BB962C8B-B14F-4D97-AF65-F5344CB8AC3E}">
        <p14:creationId xmlns:p14="http://schemas.microsoft.com/office/powerpoint/2010/main" val="2799112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Acts 19:13-14</a:t>
            </a:r>
            <a:endParaRPr lang="en-US" dirty="0"/>
          </a:p>
        </p:txBody>
      </p:sp>
      <p:sp>
        <p:nvSpPr>
          <p:cNvPr id="3" name="Content Placeholder 2"/>
          <p:cNvSpPr>
            <a:spLocks noGrp="1"/>
          </p:cNvSpPr>
          <p:nvPr>
            <p:ph idx="1"/>
          </p:nvPr>
        </p:nvSpPr>
        <p:spPr/>
        <p:txBody>
          <a:bodyPr/>
          <a:lstStyle/>
          <a:p>
            <a:pPr marL="0" indent="0">
              <a:buNone/>
            </a:pPr>
            <a:r>
              <a:rPr lang="en-US" dirty="0" smtClean="0"/>
              <a:t>Then certain of the vagabond Jews, exorcists, took upon them to call over them which had evil spirits the name of the Lord Jesus, saying, We adjure you by Jesus whom Paul </a:t>
            </a:r>
            <a:r>
              <a:rPr lang="en-US" dirty="0" err="1" smtClean="0"/>
              <a:t>preacheth</a:t>
            </a:r>
            <a:r>
              <a:rPr lang="en-US" dirty="0" smtClean="0"/>
              <a:t>. And there were seven sons of [one] </a:t>
            </a:r>
            <a:r>
              <a:rPr lang="en-US" dirty="0" err="1" smtClean="0"/>
              <a:t>Sceva</a:t>
            </a:r>
            <a:r>
              <a:rPr lang="en-US" dirty="0" smtClean="0"/>
              <a:t>, a Jew, [and] chief of the priests, which did so.</a:t>
            </a:r>
            <a:endParaRPr lang="en-US" dirty="0"/>
          </a:p>
        </p:txBody>
      </p:sp>
    </p:spTree>
    <p:extLst>
      <p:ext uri="{BB962C8B-B14F-4D97-AF65-F5344CB8AC3E}">
        <p14:creationId xmlns:p14="http://schemas.microsoft.com/office/powerpoint/2010/main" val="3970663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Acts 19:15-16</a:t>
            </a:r>
            <a:endParaRPr lang="en-US" dirty="0"/>
          </a:p>
        </p:txBody>
      </p:sp>
      <p:sp>
        <p:nvSpPr>
          <p:cNvPr id="3" name="Content Placeholder 2"/>
          <p:cNvSpPr>
            <a:spLocks noGrp="1"/>
          </p:cNvSpPr>
          <p:nvPr>
            <p:ph idx="1"/>
          </p:nvPr>
        </p:nvSpPr>
        <p:spPr/>
        <p:txBody>
          <a:bodyPr/>
          <a:lstStyle/>
          <a:p>
            <a:pPr marL="0" indent="0">
              <a:buNone/>
            </a:pPr>
            <a:r>
              <a:rPr lang="en-US" dirty="0" smtClean="0"/>
              <a:t>And the evil spirit answered and said, Jesus I know, and Paul I know; but who are ye?</a:t>
            </a:r>
          </a:p>
          <a:p>
            <a:pPr marL="0" indent="0">
              <a:buNone/>
            </a:pPr>
            <a:r>
              <a:rPr lang="en-US" dirty="0" smtClean="0"/>
              <a:t>And the man in whom the evil spirit was leaped on them, and overcame them, and prevailed against them, so that they fled out of that house naked and wounded.</a:t>
            </a:r>
            <a:endParaRPr lang="en-US" dirty="0"/>
          </a:p>
        </p:txBody>
      </p:sp>
    </p:spTree>
    <p:extLst>
      <p:ext uri="{BB962C8B-B14F-4D97-AF65-F5344CB8AC3E}">
        <p14:creationId xmlns:p14="http://schemas.microsoft.com/office/powerpoint/2010/main" val="2316535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16:17-18</a:t>
            </a:r>
            <a:endParaRPr lang="en-US" dirty="0"/>
          </a:p>
        </p:txBody>
      </p:sp>
      <p:sp>
        <p:nvSpPr>
          <p:cNvPr id="3" name="Content Placeholder 2"/>
          <p:cNvSpPr>
            <a:spLocks noGrp="1"/>
          </p:cNvSpPr>
          <p:nvPr>
            <p:ph idx="1"/>
          </p:nvPr>
        </p:nvSpPr>
        <p:spPr/>
        <p:txBody>
          <a:bodyPr/>
          <a:lstStyle/>
          <a:p>
            <a:pPr marL="0" indent="0">
              <a:buNone/>
            </a:pPr>
            <a:r>
              <a:rPr lang="en-US" dirty="0" smtClean="0"/>
              <a:t>And these signs shall follow them that believe; In my name shall they cast out devils; they shall speak with new tongues; They shall take up serpents; and if they drink any deadly thing, it shall not hurt them; they shall lay hands on the sick, and they shall recover.</a:t>
            </a:r>
            <a:endParaRPr lang="en-US" dirty="0"/>
          </a:p>
        </p:txBody>
      </p:sp>
    </p:spTree>
    <p:extLst>
      <p:ext uri="{BB962C8B-B14F-4D97-AF65-F5344CB8AC3E}">
        <p14:creationId xmlns:p14="http://schemas.microsoft.com/office/powerpoint/2010/main" val="2596458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Acts 3:6</a:t>
            </a:r>
            <a:endParaRPr lang="en-US" dirty="0"/>
          </a:p>
        </p:txBody>
      </p:sp>
      <p:sp>
        <p:nvSpPr>
          <p:cNvPr id="3" name="Content Placeholder 2"/>
          <p:cNvSpPr>
            <a:spLocks noGrp="1"/>
          </p:cNvSpPr>
          <p:nvPr>
            <p:ph idx="1"/>
          </p:nvPr>
        </p:nvSpPr>
        <p:spPr/>
        <p:txBody>
          <a:bodyPr/>
          <a:lstStyle/>
          <a:p>
            <a:pPr marL="0" indent="0">
              <a:buNone/>
            </a:pPr>
            <a:r>
              <a:rPr lang="en-US" dirty="0" smtClean="0"/>
              <a:t>Then Peter said, Silver and gold have I none; but such as I have give I thee: In the name of Jesus Christ of Nazareth rise up and walk.</a:t>
            </a:r>
            <a:endParaRPr lang="en-US" dirty="0"/>
          </a:p>
        </p:txBody>
      </p:sp>
    </p:spTree>
    <p:extLst>
      <p:ext uri="{BB962C8B-B14F-4D97-AF65-F5344CB8AC3E}">
        <p14:creationId xmlns:p14="http://schemas.microsoft.com/office/powerpoint/2010/main" val="1629505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Acts 3:16</a:t>
            </a:r>
            <a:endParaRPr lang="en-US" dirty="0"/>
          </a:p>
        </p:txBody>
      </p:sp>
      <p:sp>
        <p:nvSpPr>
          <p:cNvPr id="3" name="Content Placeholder 2"/>
          <p:cNvSpPr>
            <a:spLocks noGrp="1"/>
          </p:cNvSpPr>
          <p:nvPr>
            <p:ph idx="1"/>
          </p:nvPr>
        </p:nvSpPr>
        <p:spPr/>
        <p:txBody>
          <a:bodyPr/>
          <a:lstStyle/>
          <a:p>
            <a:pPr marL="0" indent="0">
              <a:buNone/>
            </a:pPr>
            <a:r>
              <a:rPr lang="en-US" dirty="0" smtClean="0"/>
              <a:t>And his name through faith in his name hath made this man strong, whom ye see and know: yea, the faith which is by him hath given him this perfect soundness in the presence of you all.</a:t>
            </a:r>
            <a:endParaRPr lang="en-US" dirty="0"/>
          </a:p>
        </p:txBody>
      </p:sp>
    </p:spTree>
    <p:extLst>
      <p:ext uri="{BB962C8B-B14F-4D97-AF65-F5344CB8AC3E}">
        <p14:creationId xmlns:p14="http://schemas.microsoft.com/office/powerpoint/2010/main" val="1697589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1569660"/>
          </a:xfrm>
          <a:prstGeom prst="rect">
            <a:avLst/>
          </a:prstGeom>
          <a:noFill/>
        </p:spPr>
        <p:txBody>
          <a:bodyPr wrap="square" rtlCol="0">
            <a:spAutoFit/>
          </a:bodyPr>
          <a:lstStyle/>
          <a:p>
            <a:pPr algn="ctr"/>
            <a:r>
              <a:rPr lang="en-US" sz="4800" dirty="0" smtClean="0"/>
              <a:t>Trust in the</a:t>
            </a:r>
          </a:p>
          <a:p>
            <a:pPr algn="ctr"/>
            <a:r>
              <a:rPr lang="en-US" sz="4800" dirty="0" smtClean="0"/>
              <a:t>Resurrected Christ</a:t>
            </a:r>
            <a:endParaRPr lang="en-US" sz="4800" dirty="0"/>
          </a:p>
        </p:txBody>
      </p:sp>
    </p:spTree>
    <p:extLst>
      <p:ext uri="{BB962C8B-B14F-4D97-AF65-F5344CB8AC3E}">
        <p14:creationId xmlns:p14="http://schemas.microsoft.com/office/powerpoint/2010/main" val="369993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 3:17</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10059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Faithfulness</a:t>
            </a:r>
            <a:endParaRPr lang="en-US" dirty="0"/>
          </a:p>
        </p:txBody>
      </p:sp>
      <p:sp>
        <p:nvSpPr>
          <p:cNvPr id="3" name="Text Placeholder 2"/>
          <p:cNvSpPr>
            <a:spLocks noGrp="1"/>
          </p:cNvSpPr>
          <p:nvPr>
            <p:ph type="body" idx="1"/>
          </p:nvPr>
        </p:nvSpPr>
        <p:spPr/>
        <p:txBody>
          <a:bodyPr/>
          <a:lstStyle/>
          <a:p>
            <a:r>
              <a:rPr lang="en-US" dirty="0" smtClean="0"/>
              <a:t>And entering the Kingdom</a:t>
            </a:r>
            <a:endParaRPr lang="en-US" dirty="0"/>
          </a:p>
        </p:txBody>
      </p:sp>
    </p:spTree>
    <p:extLst>
      <p:ext uri="{BB962C8B-B14F-4D97-AF65-F5344CB8AC3E}">
        <p14:creationId xmlns:p14="http://schemas.microsoft.com/office/powerpoint/2010/main" val="440725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7:21</a:t>
            </a:r>
            <a:endParaRPr lang="en-US" dirty="0"/>
          </a:p>
        </p:txBody>
      </p:sp>
      <p:sp>
        <p:nvSpPr>
          <p:cNvPr id="3" name="Content Placeholder 2"/>
          <p:cNvSpPr>
            <a:spLocks noGrp="1"/>
          </p:cNvSpPr>
          <p:nvPr>
            <p:ph idx="1"/>
          </p:nvPr>
        </p:nvSpPr>
        <p:spPr/>
        <p:txBody>
          <a:bodyPr/>
          <a:lstStyle/>
          <a:p>
            <a:pPr marL="0" indent="0">
              <a:buNone/>
            </a:pPr>
            <a:r>
              <a:rPr lang="en-US" dirty="0" smtClean="0"/>
              <a:t>Not every one that </a:t>
            </a:r>
            <a:r>
              <a:rPr lang="en-US" dirty="0" err="1" smtClean="0"/>
              <a:t>saith</a:t>
            </a:r>
            <a:r>
              <a:rPr lang="en-US" dirty="0" smtClean="0"/>
              <a:t> unto me, Lord, Lord, shall enter into the kingdom of heaven; but he that doeth the will of my Father which is in heaven.</a:t>
            </a:r>
            <a:endParaRPr lang="en-US" dirty="0"/>
          </a:p>
        </p:txBody>
      </p:sp>
    </p:spTree>
    <p:extLst>
      <p:ext uri="{BB962C8B-B14F-4D97-AF65-F5344CB8AC3E}">
        <p14:creationId xmlns:p14="http://schemas.microsoft.com/office/powerpoint/2010/main" val="982294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7:22-23</a:t>
            </a:r>
            <a:endParaRPr lang="en-US" dirty="0"/>
          </a:p>
        </p:txBody>
      </p:sp>
      <p:sp>
        <p:nvSpPr>
          <p:cNvPr id="3" name="Content Placeholder 2"/>
          <p:cNvSpPr>
            <a:spLocks noGrp="1"/>
          </p:cNvSpPr>
          <p:nvPr>
            <p:ph idx="1"/>
          </p:nvPr>
        </p:nvSpPr>
        <p:spPr/>
        <p:txBody>
          <a:bodyPr/>
          <a:lstStyle/>
          <a:p>
            <a:pPr marL="0" indent="0">
              <a:buNone/>
            </a:pPr>
            <a:r>
              <a:rPr lang="en-US" dirty="0" smtClean="0"/>
              <a:t>Many will say to me in that day, Lord, Lord, have we not prophesied in thy name? and in thy name have cast out devils? and in thy name done many wonderful works? And then will I profess unto them, I never knew you: depart from me, ye that work iniquity.</a:t>
            </a:r>
            <a:endParaRPr lang="en-US" dirty="0"/>
          </a:p>
        </p:txBody>
      </p:sp>
    </p:spTree>
    <p:extLst>
      <p:ext uri="{BB962C8B-B14F-4D97-AF65-F5344CB8AC3E}">
        <p14:creationId xmlns:p14="http://schemas.microsoft.com/office/powerpoint/2010/main" val="3573244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7:24-25</a:t>
            </a:r>
            <a:endParaRPr lang="en-US" dirty="0"/>
          </a:p>
        </p:txBody>
      </p:sp>
      <p:sp>
        <p:nvSpPr>
          <p:cNvPr id="3" name="Content Placeholder 2"/>
          <p:cNvSpPr>
            <a:spLocks noGrp="1"/>
          </p:cNvSpPr>
          <p:nvPr>
            <p:ph idx="1"/>
          </p:nvPr>
        </p:nvSpPr>
        <p:spPr/>
        <p:txBody>
          <a:bodyPr/>
          <a:lstStyle/>
          <a:p>
            <a:pPr marL="0" indent="0">
              <a:buNone/>
            </a:pPr>
            <a:r>
              <a:rPr lang="en-US" dirty="0" smtClean="0"/>
              <a:t>Therefore whosoever </a:t>
            </a:r>
            <a:r>
              <a:rPr lang="en-US" dirty="0" err="1" smtClean="0"/>
              <a:t>heareth</a:t>
            </a:r>
            <a:r>
              <a:rPr lang="en-US" dirty="0" smtClean="0"/>
              <a:t> these sayings of mine, and doeth them, I will liken him unto a wise man, which built his house upon a rock:</a:t>
            </a:r>
          </a:p>
          <a:p>
            <a:pPr marL="0" indent="0">
              <a:buNone/>
            </a:pPr>
            <a:r>
              <a:rPr lang="en-US" dirty="0" smtClean="0"/>
              <a:t>And the rain descended, and the floods came, and the winds blew, and beat upon that house; and it fell not: for it was founded upon a rock.</a:t>
            </a:r>
            <a:endParaRPr lang="en-US" dirty="0"/>
          </a:p>
        </p:txBody>
      </p:sp>
    </p:spTree>
    <p:extLst>
      <p:ext uri="{BB962C8B-B14F-4D97-AF65-F5344CB8AC3E}">
        <p14:creationId xmlns:p14="http://schemas.microsoft.com/office/powerpoint/2010/main" val="3226818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7:26-27</a:t>
            </a:r>
            <a:endParaRPr lang="en-US" dirty="0"/>
          </a:p>
        </p:txBody>
      </p:sp>
      <p:sp>
        <p:nvSpPr>
          <p:cNvPr id="3" name="Content Placeholder 2"/>
          <p:cNvSpPr>
            <a:spLocks noGrp="1"/>
          </p:cNvSpPr>
          <p:nvPr>
            <p:ph idx="1"/>
          </p:nvPr>
        </p:nvSpPr>
        <p:spPr/>
        <p:txBody>
          <a:bodyPr/>
          <a:lstStyle/>
          <a:p>
            <a:pPr marL="0" indent="0">
              <a:buNone/>
            </a:pPr>
            <a:r>
              <a:rPr lang="en-US" dirty="0" smtClean="0"/>
              <a:t>And every one that </a:t>
            </a:r>
            <a:r>
              <a:rPr lang="en-US" dirty="0" err="1" smtClean="0"/>
              <a:t>heareth</a:t>
            </a:r>
            <a:r>
              <a:rPr lang="en-US" dirty="0" smtClean="0"/>
              <a:t> these sayings of mine, and doeth them not, shall be likened unto a foolish man, which built his house upon the sand: And the rain descended, and the floods came, and the winds blew, and beat upon that house; and it fell: and great was the fall of it.</a:t>
            </a:r>
            <a:endParaRPr lang="en-US" dirty="0"/>
          </a:p>
        </p:txBody>
      </p:sp>
    </p:spTree>
    <p:extLst>
      <p:ext uri="{BB962C8B-B14F-4D97-AF65-F5344CB8AC3E}">
        <p14:creationId xmlns:p14="http://schemas.microsoft.com/office/powerpoint/2010/main" val="538464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7:12</a:t>
            </a:r>
            <a:endParaRPr lang="en-US" dirty="0"/>
          </a:p>
        </p:txBody>
      </p:sp>
      <p:sp>
        <p:nvSpPr>
          <p:cNvPr id="3" name="Content Placeholder 2"/>
          <p:cNvSpPr>
            <a:spLocks noGrp="1"/>
          </p:cNvSpPr>
          <p:nvPr>
            <p:ph idx="1"/>
          </p:nvPr>
        </p:nvSpPr>
        <p:spPr/>
        <p:txBody>
          <a:bodyPr/>
          <a:lstStyle/>
          <a:p>
            <a:pPr marL="0" indent="0">
              <a:buNone/>
            </a:pPr>
            <a:r>
              <a:rPr lang="en-US" dirty="0" smtClean="0"/>
              <a:t>Therefore all things whatsoever ye would that men should do to you, do ye even so to them: for this is the law and the prophets.</a:t>
            </a:r>
            <a:endParaRPr lang="en-US" dirty="0"/>
          </a:p>
        </p:txBody>
      </p:sp>
    </p:spTree>
    <p:extLst>
      <p:ext uri="{BB962C8B-B14F-4D97-AF65-F5344CB8AC3E}">
        <p14:creationId xmlns:p14="http://schemas.microsoft.com/office/powerpoint/2010/main" val="1754024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830997"/>
          </a:xfrm>
          <a:prstGeom prst="rect">
            <a:avLst/>
          </a:prstGeom>
          <a:noFill/>
        </p:spPr>
        <p:txBody>
          <a:bodyPr wrap="square" rtlCol="0">
            <a:spAutoFit/>
          </a:bodyPr>
          <a:lstStyle/>
          <a:p>
            <a:pPr algn="ctr"/>
            <a:r>
              <a:rPr lang="en-US" sz="4800" dirty="0" smtClean="0"/>
              <a:t>Trust =&gt; Faithfulness</a:t>
            </a:r>
            <a:endParaRPr lang="en-US" sz="4800" dirty="0"/>
          </a:p>
        </p:txBody>
      </p:sp>
    </p:spTree>
    <p:extLst>
      <p:ext uri="{BB962C8B-B14F-4D97-AF65-F5344CB8AC3E}">
        <p14:creationId xmlns:p14="http://schemas.microsoft.com/office/powerpoint/2010/main" val="1560627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His Name</a:t>
            </a:r>
            <a:endParaRPr lang="en-US" dirty="0"/>
          </a:p>
        </p:txBody>
      </p:sp>
      <p:sp>
        <p:nvSpPr>
          <p:cNvPr id="3" name="Text Placeholder 2"/>
          <p:cNvSpPr>
            <a:spLocks noGrp="1"/>
          </p:cNvSpPr>
          <p:nvPr>
            <p:ph type="body" idx="1"/>
          </p:nvPr>
        </p:nvSpPr>
        <p:spPr/>
        <p:txBody>
          <a:bodyPr/>
          <a:lstStyle/>
          <a:p>
            <a:r>
              <a:rPr lang="en-US" dirty="0" smtClean="0"/>
              <a:t>Purpose, Trust, Faithfulness</a:t>
            </a:r>
            <a:endParaRPr lang="en-US" dirty="0"/>
          </a:p>
        </p:txBody>
      </p:sp>
    </p:spTree>
    <p:extLst>
      <p:ext uri="{BB962C8B-B14F-4D97-AF65-F5344CB8AC3E}">
        <p14:creationId xmlns:p14="http://schemas.microsoft.com/office/powerpoint/2010/main" val="4244529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 2:10</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395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1569660"/>
          </a:xfrm>
          <a:prstGeom prst="rect">
            <a:avLst/>
          </a:prstGeom>
          <a:noFill/>
        </p:spPr>
        <p:txBody>
          <a:bodyPr wrap="square" rtlCol="0">
            <a:spAutoFit/>
          </a:bodyPr>
          <a:lstStyle/>
          <a:p>
            <a:pPr algn="ctr"/>
            <a:r>
              <a:rPr lang="en-US" sz="4800" dirty="0" smtClean="0"/>
              <a:t>His Name is used to represent His Authority</a:t>
            </a:r>
            <a:endParaRPr lang="en-US" sz="4800" dirty="0"/>
          </a:p>
        </p:txBody>
      </p:sp>
    </p:spTree>
    <p:extLst>
      <p:ext uri="{BB962C8B-B14F-4D97-AF65-F5344CB8AC3E}">
        <p14:creationId xmlns:p14="http://schemas.microsoft.com/office/powerpoint/2010/main" val="197485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 2:5-7</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0311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1569660"/>
          </a:xfrm>
          <a:prstGeom prst="rect">
            <a:avLst/>
          </a:prstGeom>
          <a:noFill/>
        </p:spPr>
        <p:txBody>
          <a:bodyPr wrap="square" rtlCol="0">
            <a:spAutoFit/>
          </a:bodyPr>
          <a:lstStyle/>
          <a:p>
            <a:pPr algn="ctr"/>
            <a:r>
              <a:rPr lang="en-US" sz="4800" dirty="0" smtClean="0"/>
              <a:t>The humble servant precedes the exalted Lord</a:t>
            </a:r>
            <a:endParaRPr lang="en-US" sz="4800" dirty="0"/>
          </a:p>
        </p:txBody>
      </p:sp>
    </p:spTree>
    <p:extLst>
      <p:ext uri="{BB962C8B-B14F-4D97-AF65-F5344CB8AC3E}">
        <p14:creationId xmlns:p14="http://schemas.microsoft.com/office/powerpoint/2010/main" val="713671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Father and the Son</a:t>
            </a:r>
            <a:endParaRPr lang="en-US" dirty="0"/>
          </a:p>
        </p:txBody>
      </p:sp>
      <p:sp>
        <p:nvSpPr>
          <p:cNvPr id="3" name="Text Placeholder 2"/>
          <p:cNvSpPr>
            <a:spLocks noGrp="1"/>
          </p:cNvSpPr>
          <p:nvPr>
            <p:ph type="body" idx="1"/>
          </p:nvPr>
        </p:nvSpPr>
        <p:spPr/>
        <p:txBody>
          <a:bodyPr/>
          <a:lstStyle/>
          <a:p>
            <a:r>
              <a:rPr lang="en-US" dirty="0" smtClean="0"/>
              <a:t>The authority of Christ</a:t>
            </a:r>
            <a:endParaRPr lang="en-US" dirty="0"/>
          </a:p>
        </p:txBody>
      </p:sp>
    </p:spTree>
    <p:extLst>
      <p:ext uri="{BB962C8B-B14F-4D97-AF65-F5344CB8AC3E}">
        <p14:creationId xmlns:p14="http://schemas.microsoft.com/office/powerpoint/2010/main" val="120889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1569660"/>
          </a:xfrm>
          <a:prstGeom prst="rect">
            <a:avLst/>
          </a:prstGeom>
          <a:noFill/>
        </p:spPr>
        <p:txBody>
          <a:bodyPr wrap="square" rtlCol="0">
            <a:spAutoFit/>
          </a:bodyPr>
          <a:lstStyle/>
          <a:p>
            <a:pPr algn="ctr"/>
            <a:r>
              <a:rPr lang="en-US" sz="4800" dirty="0" smtClean="0"/>
              <a:t>The healing by the pool of Bethesda (John 5)</a:t>
            </a:r>
            <a:endParaRPr lang="en-US" sz="4800" dirty="0"/>
          </a:p>
        </p:txBody>
      </p:sp>
    </p:spTree>
    <p:extLst>
      <p:ext uri="{BB962C8B-B14F-4D97-AF65-F5344CB8AC3E}">
        <p14:creationId xmlns:p14="http://schemas.microsoft.com/office/powerpoint/2010/main" val="1616038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TotalTime>
  <Words>2265</Words>
  <Application>Microsoft Office PowerPoint</Application>
  <PresentationFormat>On-screen Show (4:3)</PresentationFormat>
  <Paragraphs>160</Paragraphs>
  <Slides>37</Slides>
  <Notes>27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In His Name</vt:lpstr>
      <vt:lpstr>PowerPoint Presentation</vt:lpstr>
      <vt:lpstr>Col 3:17</vt:lpstr>
      <vt:lpstr>Phil 2:10</vt:lpstr>
      <vt:lpstr>PowerPoint Presentation</vt:lpstr>
      <vt:lpstr>Phil 2:5-7</vt:lpstr>
      <vt:lpstr>PowerPoint Presentation</vt:lpstr>
      <vt:lpstr>The Father and the Son</vt:lpstr>
      <vt:lpstr>PowerPoint Presentation</vt:lpstr>
      <vt:lpstr>John 15:17</vt:lpstr>
      <vt:lpstr>John 5:19-20</vt:lpstr>
      <vt:lpstr>John 5:22-27</vt:lpstr>
      <vt:lpstr>John 5:30</vt:lpstr>
      <vt:lpstr>PowerPoint Presentation</vt:lpstr>
      <vt:lpstr>John 5:43</vt:lpstr>
      <vt:lpstr>Purpose</vt:lpstr>
      <vt:lpstr>Matt 4:19-20</vt:lpstr>
      <vt:lpstr>Matt 10:1</vt:lpstr>
      <vt:lpstr>Matt 19:28</vt:lpstr>
      <vt:lpstr>Eph 1:7-10</vt:lpstr>
      <vt:lpstr>Eph 1:7-10</vt:lpstr>
      <vt:lpstr>PowerPoint Presentation</vt:lpstr>
      <vt:lpstr>Trust</vt:lpstr>
      <vt:lpstr>Acts 19:13-14</vt:lpstr>
      <vt:lpstr>Acts 19:15-16</vt:lpstr>
      <vt:lpstr>Mark 16:17-18</vt:lpstr>
      <vt:lpstr>Acts 3:6</vt:lpstr>
      <vt:lpstr>Acts 3:16</vt:lpstr>
      <vt:lpstr>PowerPoint Presentation</vt:lpstr>
      <vt:lpstr>Faithfulness</vt:lpstr>
      <vt:lpstr>Matthew 7:21</vt:lpstr>
      <vt:lpstr>Matthew 7:22-23</vt:lpstr>
      <vt:lpstr>Matthew 7:24-25</vt:lpstr>
      <vt:lpstr>Matthew 7:26-27</vt:lpstr>
      <vt:lpstr>Matthew 7:12</vt:lpstr>
      <vt:lpstr>PowerPoint Presentation</vt:lpstr>
      <vt:lpstr>In His Name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His Name</dc:title>
  <dc:creator>Stefan Janhunen</dc:creator>
  <cp:lastModifiedBy>Stefan Janhunen</cp:lastModifiedBy>
  <cp:revision>110</cp:revision>
  <dcterms:created xsi:type="dcterms:W3CDTF">2014-09-20T15:03:06Z</dcterms:created>
  <dcterms:modified xsi:type="dcterms:W3CDTF">2014-09-21T04:08:03Z</dcterms:modified>
</cp:coreProperties>
</file>