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44A8-8431-455B-BC42-EB5297C04CD2}" v="23" dt="2020-01-20T22:26:34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7669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4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98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8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fnyc.org/wp-content/uploads/2018/01/2018-01-Congestion-Pricing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railtap/nyc-real-time-traffic-speed-data-feed#linkinfo.csv" TargetMode="External"/><Relationship Id="rId2" Type="http://schemas.openxmlformats.org/officeDocument/2006/relationships/hyperlink" Target="https://data.cityofnewyork.us/Transportation/Real-Time-Traffic-Speed-Data/qkm5-nuaq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i.foursquare.com/v2/venues/explore?&amp;client_id=%7B%7D&amp;client_secret=%7B%7D&amp;v=%7B%7D&amp;ll=%7B%7D,%7B%7D&amp;radius=%7B%7D&amp;limit=%7B%7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0F2A-8F6E-48DD-B4FA-7205DD56A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Classifying NYC Venues Based On Traffic Data</a:t>
            </a:r>
            <a:endParaRPr lang="nl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15EDB-26A1-4ABE-B6D9-684B58DB5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Steffen.janssen@gmail.com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9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AF8E1-5870-440D-BD59-3E26000E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74" y="2346036"/>
            <a:ext cx="7758544" cy="43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10F2A-8F6E-48DD-B4FA-7205DD56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NYC Traffic flow is among the worst in the world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48BB-87F9-43F9-8C14-51A4B242BA2E}"/>
              </a:ext>
            </a:extLst>
          </p:cNvPr>
          <p:cNvSpPr txBox="1"/>
          <p:nvPr/>
        </p:nvSpPr>
        <p:spPr>
          <a:xfrm>
            <a:off x="822036" y="2761674"/>
            <a:ext cx="3288146" cy="184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“$100 Billion Cost of Traffic Congestion in New York”</a:t>
            </a:r>
            <a:endParaRPr lang="nl-NL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279EB-17B5-4D55-9558-81A63929D43E}"/>
              </a:ext>
            </a:extLst>
          </p:cNvPr>
          <p:cNvSpPr/>
          <p:nvPr/>
        </p:nvSpPr>
        <p:spPr>
          <a:xfrm>
            <a:off x="822036" y="4681587"/>
            <a:ext cx="3288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3"/>
              </a:rPr>
              <a:t>http://pfnyc.org/wp-content/uploads/2018/01/2018-01-Congestion-Pricing.pdf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414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7F4-DF6E-4378-B352-B5D16022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traffic flows is valuable for city 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5A7F-C64B-4ACF-A73A-3A3D9AC4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We can start to identify correlations and determine what types of businesses are located near high-traffic areas</a:t>
            </a:r>
          </a:p>
          <a:p>
            <a:r>
              <a:rPr lang="en-GB" sz="1800" dirty="0"/>
              <a:t>Better understanding of the problem is a first step in determining what stakeholders have a role to play in improving traffic</a:t>
            </a:r>
            <a:endParaRPr lang="nl-NL" sz="1800" dirty="0"/>
          </a:p>
          <a:p>
            <a:r>
              <a:rPr lang="en-GB" sz="1800" dirty="0"/>
              <a:t>NYC government and Business owners want to understand the baseline traffic situation and identify where traffic is coming from and where it is going to.</a:t>
            </a:r>
            <a:endParaRPr lang="nl-NL" sz="18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3868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7F4-DF6E-4378-B352-B5D16022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446F-3090-41E9-B070-BD3E01459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NYC Traffic 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5A7F-C64B-4ACF-A73A-3A3D9AC4F5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1900" dirty="0"/>
              <a:t>This data contains 'real-time' traffic information from locations where NYCDOT picks up sensor feeds within the five boroughs of NYC, mostly on major arterials and highways. </a:t>
            </a:r>
            <a:endParaRPr lang="nl-NL" sz="1900" dirty="0"/>
          </a:p>
          <a:p>
            <a:pPr lvl="1"/>
            <a:r>
              <a:rPr lang="en-GB" dirty="0"/>
              <a:t>Traffic Data: </a:t>
            </a:r>
            <a:r>
              <a:rPr lang="en-GB" u="sng" dirty="0">
                <a:hlinkClick r:id="rId2"/>
              </a:rPr>
              <a:t>https://data.cityofnewyork.us/Transportation/Real-Time-Traffic-Speed-Data/qkm5-nuaq</a:t>
            </a:r>
            <a:endParaRPr lang="nl-NL" dirty="0"/>
          </a:p>
          <a:p>
            <a:pPr lvl="1"/>
            <a:r>
              <a:rPr lang="en-GB" dirty="0"/>
              <a:t>Road segments: </a:t>
            </a:r>
            <a:r>
              <a:rPr lang="en-GB" u="sng" dirty="0">
                <a:hlinkClick r:id="rId3"/>
              </a:rPr>
              <a:t>https://www.kaggle.com/crailtap/nyc-real-time-traffic-speed-data-feed#linkinfo.csv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8462-DA2B-482C-88A7-F5E4B4CC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Foursquare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1EED-4430-47E6-B6C0-3B64800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424641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sz="1900" dirty="0"/>
              <a:t>Location: An object containing none, some, or all of address (street address), </a:t>
            </a:r>
            <a:r>
              <a:rPr lang="en-GB" sz="1900" dirty="0" err="1"/>
              <a:t>crossStreet</a:t>
            </a:r>
            <a:r>
              <a:rPr lang="en-GB" sz="1900" dirty="0"/>
              <a:t>, city, state, </a:t>
            </a:r>
            <a:r>
              <a:rPr lang="en-GB" sz="1900" dirty="0" err="1"/>
              <a:t>postalCode</a:t>
            </a:r>
            <a:r>
              <a:rPr lang="en-GB" sz="1900" dirty="0"/>
              <a:t>, country, </a:t>
            </a:r>
            <a:r>
              <a:rPr lang="en-GB" sz="1900" dirty="0" err="1"/>
              <a:t>lat</a:t>
            </a:r>
            <a:r>
              <a:rPr lang="en-GB" sz="1900" dirty="0"/>
              <a:t>, </a:t>
            </a:r>
            <a:r>
              <a:rPr lang="en-GB" sz="1900" dirty="0" err="1"/>
              <a:t>lng</a:t>
            </a:r>
            <a:r>
              <a:rPr lang="en-GB" sz="1900" dirty="0"/>
              <a:t>, and distance. All fields are strings, except for </a:t>
            </a:r>
            <a:r>
              <a:rPr lang="en-GB" sz="1900" dirty="0" err="1"/>
              <a:t>lat</a:t>
            </a:r>
            <a:r>
              <a:rPr lang="en-GB" sz="1900" dirty="0"/>
              <a:t>, </a:t>
            </a:r>
            <a:r>
              <a:rPr lang="en-GB" sz="1900" dirty="0" err="1"/>
              <a:t>lng</a:t>
            </a:r>
            <a:r>
              <a:rPr lang="en-GB" sz="1900" dirty="0"/>
              <a:t>, and distance. Distance is measured in meters. </a:t>
            </a:r>
            <a:endParaRPr lang="nl-NL" sz="1900" dirty="0"/>
          </a:p>
          <a:p>
            <a:pPr lvl="0"/>
            <a:r>
              <a:rPr lang="en-GB" sz="1900" dirty="0"/>
              <a:t>Category: An array, possibly empty, of categories that have been applied to this venue. One of the categories will have a primary field indicating that it is the primary category for the venue.</a:t>
            </a:r>
          </a:p>
          <a:p>
            <a:r>
              <a:rPr lang="en-GB" u="sng" dirty="0">
                <a:hlinkClick r:id="rId4"/>
              </a:rPr>
              <a:t>https://api.foursquare.com/v2/venues/explore?&amp;client_id={}&amp;client_secret={}&amp;v={}&amp;ll={},{}&amp;radius={}&amp;limit={}</a:t>
            </a:r>
            <a:endParaRPr lang="en-GB" dirty="0"/>
          </a:p>
          <a:p>
            <a:pPr lvl="0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69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7F4-DF6E-4378-B352-B5D16022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Mapping and </a:t>
            </a:r>
            <a:r>
              <a:rPr lang="en-GB" dirty="0" err="1"/>
              <a:t>preprocessing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446F-3090-41E9-B070-BD3E0145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876" y="1905000"/>
            <a:ext cx="4396338" cy="576262"/>
          </a:xfrm>
        </p:spPr>
        <p:txBody>
          <a:bodyPr/>
          <a:lstStyle/>
          <a:p>
            <a:r>
              <a:rPr lang="en-GB" dirty="0"/>
              <a:t>Mapping between features</a:t>
            </a:r>
            <a:endParaRPr lang="nl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FBF43E-61EC-4E2D-8C51-37016C12679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876" y="2533014"/>
            <a:ext cx="4396338" cy="247173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8462-DA2B-482C-88A7-F5E4B4CC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4618" y="1938338"/>
            <a:ext cx="4396339" cy="576262"/>
          </a:xfrm>
        </p:spPr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Traffic Data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1EED-4430-47E6-B6C0-3B64800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5273" y="2514600"/>
            <a:ext cx="6677891" cy="3741738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["TRANSCOM_ID", "LINK_NAME"] columns were dropped because they do not contain data we can use. </a:t>
            </a:r>
            <a:endParaRPr lang="nl-NL" dirty="0"/>
          </a:p>
          <a:p>
            <a:pPr lvl="0"/>
            <a:r>
              <a:rPr lang="en-GB" dirty="0"/>
              <a:t>“ENCODED_POLY_LINE_LVLS “is an encoded value for the length of the road segment, this is converted to an integer for easy processing.</a:t>
            </a:r>
            <a:endParaRPr lang="nl-NL" dirty="0"/>
          </a:p>
          <a:p>
            <a:pPr lvl="0"/>
            <a:r>
              <a:rPr lang="en-GB" dirty="0"/>
              <a:t>“LINK_POINTS” is split up into individual </a:t>
            </a:r>
            <a:r>
              <a:rPr lang="en-GB" dirty="0" err="1"/>
              <a:t>featues</a:t>
            </a:r>
            <a:r>
              <a:rPr lang="en-GB" dirty="0"/>
              <a:t> for each coordinate of the road segment. The original is a chain of coordinates (longitude and latitude), this is split up into individual tuples for each coordinate for easy access.</a:t>
            </a:r>
            <a:endParaRPr lang="nl-NL" dirty="0"/>
          </a:p>
          <a:p>
            <a:pPr lvl="0"/>
            <a:r>
              <a:rPr lang="en-GB" dirty="0"/>
              <a:t>“DATA_AS_OF” value is harmonized across the different measurements. Different link segments submit date information in different formats. This needs converting to a universal format that is consistent.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7F4-DF6E-4378-B352-B5D16022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446F-3090-41E9-B070-BD3E01459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Activites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B48A0C-48C4-4690-B8DC-902FFCA982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GB" dirty="0"/>
              <a:t>Extract data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Cleanse and pre-process Data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Combine Traffic Data (1) and Traffic Data (2) by matching on the LINK_ID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Create a baseline by writing a function to score “traffic speed performance”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Use the baseline function against an average of the dataset for each of the time periods and road segments to score that date/time/segment using road speed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Build a classifier against the date/time/segments (X features) in order to predict the performance (y value)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Classify Venue locations using classifier</a:t>
            </a:r>
            <a:endParaRPr lang="nl-NL" dirty="0"/>
          </a:p>
          <a:p>
            <a:pPr lvl="0">
              <a:buFont typeface="+mj-lt"/>
              <a:buAutoNum type="arabicPeriod"/>
            </a:pPr>
            <a:r>
              <a:rPr lang="en-GB" dirty="0"/>
              <a:t>Analyse results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8462-DA2B-482C-88A7-F5E4B4CC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1198418"/>
          </a:xfrm>
        </p:spPr>
        <p:txBody>
          <a:bodyPr/>
          <a:lstStyle/>
          <a:p>
            <a:r>
              <a:rPr lang="en-GB" dirty="0"/>
              <a:t>Exploratory analysis shows traffic speeds are usually below 50 mph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AC2FED-6903-40D0-8209-7E0F9712454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970130"/>
            <a:ext cx="4395788" cy="28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618CA5-308B-44C4-B511-479891DD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Traffic flow in 2020 and Venue Analysis </a:t>
            </a:r>
            <a:endParaRPr lang="nl-NL" dirty="0"/>
          </a:p>
        </p:txBody>
      </p:sp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EE51AF26-34C3-4A21-BCC3-E630FA92AC1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4" y="2262680"/>
            <a:ext cx="3533342" cy="2946630"/>
          </a:xfrm>
          <a:prstGeom prst="rect">
            <a:avLst/>
          </a:prstGeom>
        </p:spPr>
      </p:pic>
      <p:pic>
        <p:nvPicPr>
          <p:cNvPr id="15" name="Content Placeholder 14" descr="C:\Users\STEFFENJanssen\AppData\Local\Microsoft\Windows\INetCache\Content.MSO\597B25FE.tmp">
            <a:extLst>
              <a:ext uri="{FF2B5EF4-FFF2-40B4-BE49-F238E27FC236}">
                <a16:creationId xmlns:a16="http://schemas.microsoft.com/office/drawing/2014/main" id="{2645892D-248A-4183-8A31-081EEDCB567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6774" y="2940280"/>
            <a:ext cx="2431590" cy="24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E51818A-B46F-49D2-8DC8-585C1B79A848}"/>
              </a:ext>
            </a:extLst>
          </p:cNvPr>
          <p:cNvSpPr/>
          <p:nvPr/>
        </p:nvSpPr>
        <p:spPr>
          <a:xfrm>
            <a:off x="6636774" y="2258296"/>
            <a:ext cx="3911153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Venues in the dataset track the road segment outlines, due to the fact that the Foursquare Data was only scraped for coordinates near the road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segmentss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DBA2E-3090-479A-BBE9-F5624D307FEE}"/>
              </a:ext>
            </a:extLst>
          </p:cNvPr>
          <p:cNvSpPr/>
          <p:nvPr/>
        </p:nvSpPr>
        <p:spPr>
          <a:xfrm>
            <a:off x="6636774" y="2262680"/>
            <a:ext cx="3911153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Venues in the dataset track the road segment outlines, due to the fact that the Foursquare Data was only scraped for coordinates near the road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segmentss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B62C9D-D26E-4D29-BAF1-C4D84B1BA0A1}"/>
              </a:ext>
            </a:extLst>
          </p:cNvPr>
          <p:cNvSpPr/>
          <p:nvPr/>
        </p:nvSpPr>
        <p:spPr>
          <a:xfrm>
            <a:off x="1103314" y="5296995"/>
            <a:ext cx="3911153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creating a baseline we can score traffic data against the normal average. Thereby showing when traffic is worse than usual.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2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618CA5-308B-44C4-B511-479891DD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90% of coordinates are matched to their class (high, medium, low traffic speed)</a:t>
            </a:r>
            <a:endParaRPr lang="nl-NL" dirty="0"/>
          </a:p>
        </p:txBody>
      </p:sp>
      <p:pic>
        <p:nvPicPr>
          <p:cNvPr id="14" name="Content Placeholder 13" descr="C:\Users\STEFFENJanssen\AppData\Local\Microsoft\Windows\INetCache\Content.MSO\E9C37644.tmp">
            <a:extLst>
              <a:ext uri="{FF2B5EF4-FFF2-40B4-BE49-F238E27FC236}">
                <a16:creationId xmlns:a16="http://schemas.microsoft.com/office/drawing/2014/main" id="{5C1A1C21-9EE9-479F-BAF1-C62C9A1E21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983" y="2667677"/>
            <a:ext cx="5386027" cy="355681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F0E308A-A6D3-4547-88BE-16A26520A128}"/>
              </a:ext>
            </a:extLst>
          </p:cNvPr>
          <p:cNvSpPr txBox="1">
            <a:spLocks/>
          </p:cNvSpPr>
          <p:nvPr/>
        </p:nvSpPr>
        <p:spPr>
          <a:xfrm>
            <a:off x="6391563" y="2272144"/>
            <a:ext cx="3990109" cy="413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But the data in the dataset is limited considering the size of New York and all the different roads for which we do not have data.</a:t>
            </a:r>
          </a:p>
          <a:p>
            <a:endParaRPr lang="en-GB" dirty="0"/>
          </a:p>
          <a:p>
            <a:r>
              <a:rPr lang="en-GB" dirty="0"/>
              <a:t>Also the Venue Categories could be grouped into parent categories to be able to do future analyses.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0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8F24E0-EA7A-46E0-85A2-EE68ADA7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Venues using traffic data &amp; Conclusion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10EFB4-FF91-461B-A6D9-F24E33F5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4493" y="2056092"/>
            <a:ext cx="4727180" cy="43491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Clustering areas by traffic speed shows certain venues tend to high, medium or low speed traffic areas.</a:t>
            </a:r>
          </a:p>
          <a:p>
            <a:endParaRPr lang="en-GB" dirty="0"/>
          </a:p>
          <a:p>
            <a:r>
              <a:rPr lang="en-GB" dirty="0"/>
              <a:t>Parks are the most common venue type in New York.</a:t>
            </a:r>
          </a:p>
          <a:p>
            <a:endParaRPr lang="en-GB" dirty="0"/>
          </a:p>
          <a:p>
            <a:r>
              <a:rPr lang="en-GB" dirty="0"/>
              <a:t>Fast food joints typically are located in areas with fast moving traffic.</a:t>
            </a:r>
          </a:p>
          <a:p>
            <a:endParaRPr lang="en-GB" dirty="0"/>
          </a:p>
          <a:p>
            <a:r>
              <a:rPr lang="en-GB" dirty="0"/>
              <a:t>Small and upscale restaurants are more likely to operate out of areas where traffic is slower.</a:t>
            </a:r>
            <a:endParaRPr lang="nl-NL" dirty="0"/>
          </a:p>
          <a:p>
            <a:endParaRPr lang="nl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E4D0F-9506-49BE-B8F7-5D785AEFC6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491" y="2219316"/>
            <a:ext cx="2829478" cy="2122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4A4B44-B492-4AE5-BE42-98BA4481F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491" y="4341597"/>
            <a:ext cx="2858799" cy="2051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FB430E-395D-4317-B582-9B39DDF353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55272" y="3429000"/>
            <a:ext cx="2802112" cy="20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42FFA349614D8ADB891C6481ED5C" ma:contentTypeVersion="4" ma:contentTypeDescription="Create a new document." ma:contentTypeScope="" ma:versionID="ddb95728d3b65c58cb929e4a9cfd9ebf">
  <xsd:schema xmlns:xsd="http://www.w3.org/2001/XMLSchema" xmlns:xs="http://www.w3.org/2001/XMLSchema" xmlns:p="http://schemas.microsoft.com/office/2006/metadata/properties" xmlns:ns3="424ff065-ec8e-4bde-bd30-6d1b0f167524" targetNamespace="http://schemas.microsoft.com/office/2006/metadata/properties" ma:root="true" ma:fieldsID="3f9e563b746a03e5e4165f3590934e23" ns3:_="">
    <xsd:import namespace="424ff065-ec8e-4bde-bd30-6d1b0f1675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ff065-ec8e-4bde-bd30-6d1b0f1675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3E6154-D946-45C8-A30D-FA2AC4AA0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ff065-ec8e-4bde-bd30-6d1b0f1675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99D40F-2E7E-456F-9618-239D2BD302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1EBFF-538A-412B-B6B2-B072F625B6EA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24ff065-ec8e-4bde-bd30-6d1b0f1675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784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Classifying NYC Venues Based On Traffic Data</vt:lpstr>
      <vt:lpstr>NYC Traffic flow is among the worst in the world</vt:lpstr>
      <vt:lpstr>Understanding traffic flows is valuable for city planning</vt:lpstr>
      <vt:lpstr>Data Acquisition</vt:lpstr>
      <vt:lpstr>Data Mapping and preprocessing</vt:lpstr>
      <vt:lpstr>Methodology</vt:lpstr>
      <vt:lpstr>Traffic flow in 2020 and Venue Analysis </vt:lpstr>
      <vt:lpstr>90% of coordinates are matched to their class (high, medium, low traffic speed)</vt:lpstr>
      <vt:lpstr>Classifying Venues using traffic data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NYC Venues Based On Traffic Data</dc:title>
  <dc:creator>STEFFEN JANSSEN</dc:creator>
  <cp:lastModifiedBy>STEFFEN JANSSEN</cp:lastModifiedBy>
  <cp:revision>5</cp:revision>
  <dcterms:created xsi:type="dcterms:W3CDTF">2020-01-20T21:40:00Z</dcterms:created>
  <dcterms:modified xsi:type="dcterms:W3CDTF">2020-01-20T22:30:30Z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0x010100337A42FFA349614D8ADB891C6481ED5C</vt:lpwstr>
  </property>
</Properties>
</file>