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305" r:id="rId4"/>
    <p:sldId id="304" r:id="rId5"/>
    <p:sldId id="289" r:id="rId6"/>
    <p:sldId id="291" r:id="rId7"/>
    <p:sldId id="267" r:id="rId8"/>
    <p:sldId id="306" r:id="rId9"/>
    <p:sldId id="307" r:id="rId10"/>
    <p:sldId id="302" r:id="rId11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2"/>
    </p:embeddedFont>
    <p:embeddedFont>
      <p:font typeface="Microsoft JhengHei UI" panose="020B0604030504040204" pitchFamily="34" charset="-12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8113" autoAdjust="0"/>
  </p:normalViewPr>
  <p:slideViewPr>
    <p:cSldViewPr>
      <p:cViewPr varScale="1">
        <p:scale>
          <a:sx n="70" d="100"/>
          <a:sy n="70" d="100"/>
        </p:scale>
        <p:origin x="147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88840"/>
            <a:ext cx="628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시스템</a:t>
            </a:r>
            <a:endParaRPr lang="en-US" altLang="ko-KR" sz="4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356992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cs typeface="Ebrima" pitchFamily="2" charset="0"/>
              </a:rPr>
              <a:t>Chapter 1 &lt;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cs typeface="Ebrima" pitchFamily="2" charset="0"/>
              </a:rPr>
              <a:t>데이터베이스 시스템 개요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cs typeface="Ebrima" pitchFamily="2" charset="0"/>
              </a:rPr>
              <a:t>&gt;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750292" y="6024484"/>
            <a:ext cx="1000132" cy="158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1796" y="5595856"/>
            <a:ext cx="2786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cs typeface="Ebrima" pitchFamily="2" charset="0"/>
              </a:rPr>
              <a:t>최용규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  <a:cs typeface="Ebrima" pitchFamily="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556792"/>
            <a:ext cx="6336704" cy="252028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03148"/>
            <a:ext cx="2880320" cy="12565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51920" y="4005064"/>
            <a:ext cx="2880320" cy="12565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71600" y="1124744"/>
            <a:ext cx="7200800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47664" y="2924944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21088"/>
            <a:ext cx="1142256" cy="114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48680"/>
            <a:ext cx="1710368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292562"/>
            <a:ext cx="753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b="1" dirty="0"/>
              <a:t>DBMS</a:t>
            </a:r>
            <a:r>
              <a:rPr lang="ko-KR" altLang="en-US" sz="2000" b="1" dirty="0"/>
              <a:t>가 무엇인가</a:t>
            </a:r>
            <a:r>
              <a:rPr lang="en-US" altLang="ko-KR" sz="2000" b="1" dirty="0"/>
              <a:t>? </a:t>
            </a:r>
            <a:r>
              <a:rPr lang="ko-KR" altLang="en-US" sz="2000" b="1" dirty="0"/>
              <a:t>특히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관계 </a:t>
            </a:r>
            <a:r>
              <a:rPr lang="en-US" altLang="ko-KR" sz="2000" b="1" dirty="0"/>
              <a:t>DBMS</a:t>
            </a:r>
            <a:r>
              <a:rPr lang="ko-KR" altLang="en-US" sz="2000" b="1" dirty="0"/>
              <a:t>가 무엇인가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b="1" dirty="0"/>
              <a:t>데이터를 관리하기 위해 왜 </a:t>
            </a:r>
            <a:r>
              <a:rPr lang="en-US" altLang="ko-KR" sz="2000" b="1" dirty="0"/>
              <a:t>DBMS</a:t>
            </a:r>
            <a:r>
              <a:rPr lang="ko-KR" altLang="en-US" sz="2000" b="1" dirty="0"/>
              <a:t>를 고려해야 하는가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b="1" dirty="0"/>
              <a:t>응용 데이터는 </a:t>
            </a:r>
            <a:r>
              <a:rPr lang="en-US" altLang="ko-KR" sz="2000" b="1" dirty="0"/>
              <a:t>DBMS</a:t>
            </a:r>
            <a:r>
              <a:rPr lang="ko-KR" altLang="en-US" sz="2000" b="1" dirty="0"/>
              <a:t>로 어떻게 표현되는가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b="1" dirty="0"/>
              <a:t>DBMS</a:t>
            </a:r>
            <a:r>
              <a:rPr lang="ko-KR" altLang="en-US" sz="2000" b="1" dirty="0"/>
              <a:t>에 있는 데이터는 어떻게 검색되며 조작되는가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b="1" dirty="0"/>
              <a:t>DBMS</a:t>
            </a:r>
            <a:r>
              <a:rPr lang="ko-KR" altLang="en-US" sz="2000" b="1" dirty="0"/>
              <a:t>는 어떻게 동시접근을 지원하며 시스템 장애가 일어</a:t>
            </a:r>
            <a:br>
              <a:rPr lang="en-US" altLang="ko-KR" sz="2000" b="1" dirty="0"/>
            </a:br>
            <a:r>
              <a:rPr lang="ko-KR" altLang="en-US" sz="2000" b="1" dirty="0"/>
              <a:t>나고 있는 동안 어떻게 데이터를 보호하는가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b="1" dirty="0"/>
              <a:t>DBMS</a:t>
            </a:r>
            <a:r>
              <a:rPr lang="ko-KR" altLang="en-US" sz="2000" b="1" dirty="0"/>
              <a:t>의 주된 구성요소들은 무엇인가</a:t>
            </a:r>
            <a:r>
              <a:rPr lang="en-US" altLang="ko-KR" sz="2000" b="1" dirty="0"/>
              <a:t>?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b="1" dirty="0"/>
              <a:t>실 세계에서 누가 데이터베이스와 관련이 되어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88640"/>
            <a:ext cx="8712968" cy="6480720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1486" y="116632"/>
            <a:ext cx="450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DBMS</a:t>
            </a:r>
            <a:r>
              <a:rPr lang="ko-KR" altLang="en-US" sz="1400" b="1" dirty="0"/>
              <a:t>가 무엇인가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특히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관계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가 무엇인가</a:t>
            </a:r>
            <a:r>
              <a:rPr lang="en-US" altLang="ko-KR" sz="1400" b="1" dirty="0"/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Microsoft JhengHei UI" pitchFamily="34" charset="-120"/>
                <a:ea typeface="Microsoft JhengHei UI" pitchFamily="34" charset="-12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460008" y="14240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2357" y="14240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3042" y="1285860"/>
            <a:ext cx="1704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177281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하나 이상의 서로 관련이 되는 조직체들의 활동을 기술하는 데이터들의 모임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89064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키와 값들의 간단한 관계를 테이블화 시킨 간단한 원칙의 데이터베이스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2564904"/>
            <a:ext cx="6984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대학교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(Entity):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학생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교수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강의실 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개체들간의 관계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(Relationship):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학생이 과목을 등록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교수가 과목을 강의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508646" y="45248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360995" y="45248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4386590"/>
            <a:ext cx="324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관계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시스템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502" y="-2738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데이터를 관리하기 위해 왜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를 고려해야 하는가</a:t>
            </a:r>
            <a:r>
              <a:rPr lang="en-US" altLang="ko-KR" sz="1400" b="1" dirty="0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460008" y="11909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2357" y="11909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1052736"/>
            <a:ext cx="2064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DBMS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의 장점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1988840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독립성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75656" y="273040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효율적인 데이터 접근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5656" y="345048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무결성과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보안성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656" y="4242574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관리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75656" y="5034662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동시접근 및 손상복구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5826750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응용 개발 시간 감축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Microsoft JhengHei UI" pitchFamily="34" charset="-120"/>
                <a:ea typeface="Microsoft JhengHei UI" pitchFamily="34" charset="-120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5502" y="-27384"/>
            <a:ext cx="450059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응용 데이터는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어떻게 표현되는가</a:t>
            </a:r>
            <a:r>
              <a:rPr lang="en-US" altLang="ko-KR" sz="1400" b="1" dirty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1460008" y="111896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312357" y="111896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3042" y="980728"/>
            <a:ext cx="1704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모델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1467684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낮은 수준의 저장된 내용들을 감추고 높은 수준의 데이터를 기술하는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구성자들의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집합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460008" y="239800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312357" y="239800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3042" y="2259772"/>
            <a:ext cx="1200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스키마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2746728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어떤 데이터 모델에 의거한 데이터의 기술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3816799"/>
            <a:ext cx="3816424" cy="1224136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3587223"/>
            <a:ext cx="151216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5696" y="3573016"/>
            <a:ext cx="19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개념 스키마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0483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릴레이션들을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선택하고 각 </a:t>
            </a: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릴레이션과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필드의 이름과 타입을 명세함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324544" y="51833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71600" y="5449858"/>
            <a:ext cx="3816424" cy="122413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51720" y="5243407"/>
            <a:ext cx="151216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35696" y="5229200"/>
            <a:ext cx="19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외부 스키마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B0F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1600" y="5737889"/>
            <a:ext cx="3888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하나 이상의 </a:t>
            </a: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뷰와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릴레이션으로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 이루어지며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F0"/>
                </a:solidFill>
                <a:latin typeface="Yoon 윤고딕 520_TT" pitchFamily="18" charset="-127"/>
                <a:ea typeface="Yoon 윤고딕 520_TT" pitchFamily="18" charset="-127"/>
              </a:rPr>
              <a:t>특정 사용자 그룹의 목적에 맞도록 만들어짐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004048" y="4225722"/>
            <a:ext cx="3816424" cy="201159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4168" y="4019271"/>
            <a:ext cx="151216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4005064"/>
            <a:ext cx="19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물리 스키마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B05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4048" y="4513753"/>
            <a:ext cx="388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개념 스키마로 기술되어 있는 </a:t>
            </a:r>
            <a:r>
              <a:rPr lang="ko-KR" altLang="en-US" sz="16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릴레이션들이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 실제 기억 장치에 어떻게 저장되는가를 명시하고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데이터 검색 연산의 속도를 높이기 위해 인덱스를 생성함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5502" y="-27384"/>
            <a:ext cx="450059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DBMS</a:t>
            </a:r>
            <a:r>
              <a:rPr lang="ko-KR" altLang="en-US" sz="1400" b="1" dirty="0"/>
              <a:t>에 있는 데이터는 어떻게 검색되며 조작되는가</a:t>
            </a:r>
            <a:r>
              <a:rPr lang="en-US" altLang="ko-KR" sz="1400" b="1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1460008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312357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3042" y="896784"/>
            <a:ext cx="2640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논리적 데이터 독립성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138374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사용자들은 데이터의 논리적인 구조의 변경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또는 저장될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릴레이션들의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선택의 변경으로부터 보호될 수 있는 특성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460008" y="25257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312357" y="25257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3042" y="2387466"/>
            <a:ext cx="2640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물리적 데이터 독립성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2874422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데이터의 물리적인 저장의 세부적인 변화로부터 사용자들을 격리하는 특성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460008" y="45837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312357" y="45837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3042" y="4445501"/>
            <a:ext cx="2496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조작어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(DML)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5656" y="49324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사용자가 컴퓨터 데이터베이스에 대해 데이터 검색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등록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삭제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갱신을 위한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언어 요소이다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80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84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5502" y="25460"/>
            <a:ext cx="781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DBMS</a:t>
            </a:r>
            <a:r>
              <a:rPr lang="ko-KR" altLang="en-US" sz="1400" b="1" dirty="0"/>
              <a:t>는 어떻게 동시접근을 지원하며 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ko-KR" altLang="en-US" sz="1400" b="1" dirty="0"/>
              <a:t>시스템 장애가 일어나고 있는 동안 어떻게 데이터를 보호하는가</a:t>
            </a:r>
            <a:r>
              <a:rPr lang="en-US" altLang="ko-KR" sz="1400" b="1" dirty="0"/>
              <a:t>? </a:t>
            </a:r>
          </a:p>
        </p:txBody>
      </p:sp>
      <p:sp>
        <p:nvSpPr>
          <p:cNvPr id="25" name="갈매기형 수장 24"/>
          <p:cNvSpPr/>
          <p:nvPr/>
        </p:nvSpPr>
        <p:spPr>
          <a:xfrm>
            <a:off x="1460008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312357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3042" y="896784"/>
            <a:ext cx="2640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트랜잭션 관리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154808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여러 사용자들이 데이터베이스에 동시 접근하게 되면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DBMS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는 충돌을 피하기 위해 잠금을 이용하고 그들의 요청을 신중하게 순서적으로 처리한다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5656" y="262820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기록 작업은 로그에 기록되어야 하며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문제 발생 시에 기록된 로그를 기반으로 해결을 합니다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5656" y="3780329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로그는 성공적으로 완료된 트랜잭션에 의해 변경된 부분이 시스템 붕괴 때문에 손실되지 않는다는 것을 보장하는 데에도 사용됩니다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34" name="갈매기형 수장 33"/>
          <p:cNvSpPr/>
          <p:nvPr/>
        </p:nvSpPr>
        <p:spPr>
          <a:xfrm>
            <a:off x="1479291" y="50805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331640" y="50805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62325" y="4942329"/>
            <a:ext cx="2640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트랜잭션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5656" y="5436513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트랜잭션은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DBMS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사용자 프로그램의 일회 실행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(DBMS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 보는 변경의 기본 단위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3356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69446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5502" y="-27384"/>
            <a:ext cx="450059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DBMS</a:t>
            </a:r>
            <a:r>
              <a:rPr lang="ko-KR" altLang="en-US" sz="1400" b="1" dirty="0"/>
              <a:t>의 주된 구성요소들은 무엇인가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70400" y="940070"/>
            <a:ext cx="1785950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Web Forms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70664" y="940070"/>
            <a:ext cx="2714644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Application Front Ends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27854" y="1654450"/>
            <a:ext cx="2071702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SQL COMMANDS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99622" y="940070"/>
            <a:ext cx="1785950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SQL Interface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27722" y="2368830"/>
            <a:ext cx="1928826" cy="642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Plan Executor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42300" y="2368830"/>
            <a:ext cx="1928826" cy="642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727722" y="3083210"/>
            <a:ext cx="1928826" cy="642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Operator Evaluator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942300" y="3083210"/>
            <a:ext cx="1928826" cy="642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441838" y="4440532"/>
            <a:ext cx="1928826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Transaction Manager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41838" y="5226350"/>
            <a:ext cx="1928826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Lock Manager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870730" y="4154780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Files and Access Methods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870730" y="4869160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Buffer Manager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870730" y="5583540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Disk Space Manager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228184" y="4869160"/>
            <a:ext cx="192882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Recovery Manager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84846" y="2225954"/>
            <a:ext cx="442915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98962" y="4297656"/>
            <a:ext cx="2214578" cy="17145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6084168" y="3841303"/>
            <a:ext cx="274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Microsoft JhengHei UI" pitchFamily="34" charset="-120"/>
                <a:ea typeface="Microsoft JhengHei UI" pitchFamily="34" charset="-120"/>
              </a:rPr>
              <a:t>Query Evaluation Engine</a:t>
            </a:r>
            <a:endParaRPr lang="ko-KR" altLang="en-US" sz="1400" b="1" dirty="0">
              <a:latin typeface="Microsoft JhengHei UI" pitchFamily="34" charset="-12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1475656" y="6021288"/>
            <a:ext cx="234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Microsoft JhengHei UI" pitchFamily="34" charset="-120"/>
                <a:ea typeface="Microsoft JhengHei UI" pitchFamily="34" charset="-120"/>
              </a:rPr>
              <a:t>Concurrency Control</a:t>
            </a:r>
            <a:endParaRPr lang="ko-KR" altLang="en-US" sz="1400" b="1" dirty="0">
              <a:latin typeface="Microsoft JhengHei UI" pitchFamily="34" charset="-12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5400000">
            <a:off x="4657342" y="15115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2" idx="2"/>
          </p:cNvCxnSpPr>
          <p:nvPr/>
        </p:nvCxnSpPr>
        <p:spPr>
          <a:xfrm rot="16200000" flipH="1">
            <a:off x="3067052" y="565020"/>
            <a:ext cx="214314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2"/>
          </p:cNvCxnSpPr>
          <p:nvPr/>
        </p:nvCxnSpPr>
        <p:spPr>
          <a:xfrm rot="5400000">
            <a:off x="6317481" y="707898"/>
            <a:ext cx="214316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0" idx="2"/>
          </p:cNvCxnSpPr>
          <p:nvPr/>
        </p:nvCxnSpPr>
        <p:spPr>
          <a:xfrm rot="5400000">
            <a:off x="4692267" y="39761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46" idx="1"/>
          </p:cNvCxnSpPr>
          <p:nvPr/>
        </p:nvCxnSpPr>
        <p:spPr>
          <a:xfrm flipV="1">
            <a:off x="3513540" y="4476251"/>
            <a:ext cx="357190" cy="17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47" idx="1"/>
          </p:cNvCxnSpPr>
          <p:nvPr/>
        </p:nvCxnSpPr>
        <p:spPr>
          <a:xfrm flipV="1">
            <a:off x="3513540" y="5190631"/>
            <a:ext cx="35719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8" idx="1"/>
          </p:cNvCxnSpPr>
          <p:nvPr/>
        </p:nvCxnSpPr>
        <p:spPr>
          <a:xfrm>
            <a:off x="3513540" y="5726416"/>
            <a:ext cx="357190" cy="17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6200000" flipH="1">
            <a:off x="5799556" y="4440532"/>
            <a:ext cx="428628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9" idx="1"/>
          </p:cNvCxnSpPr>
          <p:nvPr/>
        </p:nvCxnSpPr>
        <p:spPr>
          <a:xfrm flipV="1">
            <a:off x="5799556" y="5190631"/>
            <a:ext cx="42862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799556" y="5512102"/>
            <a:ext cx="428628" cy="3214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3949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427053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33784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39545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Microsoft JhengHei UI" pitchFamily="34" charset="-120"/>
                <a:ea typeface="Microsoft JhengHei UI" pitchFamily="34" charset="-120"/>
              </a:rPr>
              <a:t>07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83671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갈매기형 수장 24"/>
          <p:cNvSpPr/>
          <p:nvPr/>
        </p:nvSpPr>
        <p:spPr>
          <a:xfrm>
            <a:off x="1460008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312357" y="10350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3042" y="896784"/>
            <a:ext cx="4009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데이터베이스와 관련된 사람들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1548081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개발자들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소프트웨어를 구축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5656" y="2924944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최종 사용자들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(DBMS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데이터를 저장하고 사용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79291" y="43604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331640" y="43604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62325" y="4222249"/>
            <a:ext cx="2640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관리자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502" y="-27384"/>
            <a:ext cx="450059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실 세계에서 누가 데이터베이스와 관련이 되어 있는가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56" y="2226350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응용 프로그래머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최종 사용자들이 데이터 접근을 용이하게 하는 패키지 개발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4797152"/>
            <a:ext cx="42484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개념 스키마와 물리 스키마 설계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보안과 권한부여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가용성과 손상복구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데이터베이스 튜닝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534</Words>
  <Application>Microsoft Office PowerPoint</Application>
  <PresentationFormat>화면 슬라이드 쇼(4:3)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Yoon 윤고딕 520_TT</vt:lpstr>
      <vt:lpstr>Microsoft JhengHei UI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JK</cp:lastModifiedBy>
  <cp:revision>135</cp:revision>
  <dcterms:created xsi:type="dcterms:W3CDTF">2013-09-05T09:43:46Z</dcterms:created>
  <dcterms:modified xsi:type="dcterms:W3CDTF">2020-07-02T10:08:18Z</dcterms:modified>
</cp:coreProperties>
</file>