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35"/>
  </p:notesMasterIdLst>
  <p:sldIdLst>
    <p:sldId id="2155" r:id="rId2"/>
    <p:sldId id="2156" r:id="rId3"/>
    <p:sldId id="2530" r:id="rId4"/>
    <p:sldId id="2506" r:id="rId5"/>
    <p:sldId id="2488" r:id="rId6"/>
    <p:sldId id="2531" r:id="rId7"/>
    <p:sldId id="2507" r:id="rId8"/>
    <p:sldId id="2508" r:id="rId9"/>
    <p:sldId id="2509" r:id="rId10"/>
    <p:sldId id="2510" r:id="rId11"/>
    <p:sldId id="2511" r:id="rId12"/>
    <p:sldId id="2512" r:id="rId13"/>
    <p:sldId id="2513" r:id="rId14"/>
    <p:sldId id="2516" r:id="rId15"/>
    <p:sldId id="2514" r:id="rId16"/>
    <p:sldId id="2517" r:id="rId17"/>
    <p:sldId id="2532" r:id="rId18"/>
    <p:sldId id="2518" r:id="rId19"/>
    <p:sldId id="2515" r:id="rId20"/>
    <p:sldId id="2521" r:id="rId21"/>
    <p:sldId id="2520" r:id="rId22"/>
    <p:sldId id="2522" r:id="rId23"/>
    <p:sldId id="2523" r:id="rId24"/>
    <p:sldId id="2524" r:id="rId25"/>
    <p:sldId id="2525" r:id="rId26"/>
    <p:sldId id="2526" r:id="rId27"/>
    <p:sldId id="2527" r:id="rId28"/>
    <p:sldId id="2528" r:id="rId29"/>
    <p:sldId id="2529" r:id="rId30"/>
    <p:sldId id="2533" r:id="rId31"/>
    <p:sldId id="2534" r:id="rId32"/>
    <p:sldId id="2535" r:id="rId33"/>
    <p:sldId id="1860" r:id="rId34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83585" autoAdjust="0"/>
  </p:normalViewPr>
  <p:slideViewPr>
    <p:cSldViewPr>
      <p:cViewPr varScale="1">
        <p:scale>
          <a:sx n="58" d="100"/>
          <a:sy n="58" d="100"/>
        </p:scale>
        <p:origin x="14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같은 정적 구조는 파일이 커질수록 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체인이 생겨서 성능이 저하되는 문제가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문제 때문에 삽입과 삭제를 유연하게 다룰 수 있는 동적인 구조로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구조는 이렇게 생겼는데요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삭제에 따라 트리 구조가 바뀌기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에서처럼 단말 페이지들을 순차적으로 할당하는 것은 가능하지 않지만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단말 페이지들을 이중 연결 리스트로 조직함으로써 어느 방향이든 차례로 쉽게 탐색할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주요 특징으로는 이런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것들이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첫번째로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대해 연산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수행해도 트리의 균형은 유지됩니다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두번째는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루트를 제외한 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적어도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 채워져 있어야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합니다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 latinLnBrk="1"/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세번째는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레코드를 탐색하려면 루트에서 해당 단말까지 가기만 하면 된다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B+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균형 트리이기 때문에 어느 단말에서나 높이는 같다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장점은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저장하기 위한 공간 오버헤드가 들지만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 파일의 모든 장점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+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효과적인 삽입과 삭제 알고리즘 을 얻을 수 있다는 점이고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문제때문에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전반적으로 더 나은 성능을 보입니다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형식인데요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비슷한 모습을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갖고 있습니다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에서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가지는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비단말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자식을 가리키는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m+1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포인터를 가진 다는 것은 그림처럼 처음에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포인터가 있어야 하기 때문에 키 값보다 포인터 개수가 하나 더 많다는 것을 말합니다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번은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이상포인터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K</a:t>
            </a:r>
            <a:r>
              <a:rPr lang="en-US" sz="1000" b="1" kern="1200" baseline="-25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&lt;= K &lt; K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i+1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키값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모두 가지고 있는 서브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가리킨다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특별한 경우로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작은 모든 키 값을 가지고 있는 서브 트리를 가리키고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P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같거나 큰 모든 키 값을 가지고 있는 서브 트리를 가리킨다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엔트리들을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</a:t>
            </a:r>
            <a:r>
              <a:rPr lang="en-US" sz="1000" b="1" kern="1200" baseline="30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*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표시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 방법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첫번째는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탐색은 간단하게 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들면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탐색하고 싶으면 루트에서 시작해서 대소 비교를 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작으니까 가장 왼쪽 포인터를 따라서 밑으로 내려가서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찾습니다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똑같은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이번에는 삽입하는 방법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 알고리즘은 주어진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알맞은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찾아서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삽입하면 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삽입한다고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적당한 자리를 탐색해야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마찬가지로 대소 비교를 해서 가장 왼쪽 포인터를 따라 내려갑니다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그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차있기 때문에 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포함한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2, 3, 5, 7, 8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중간값인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부모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올리고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(copied up), 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기준으로 분할을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단말 노드에 속했던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엔트리이기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때문에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존재해야하고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엔트리에도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있어야 하기 때문에 그냥 올리지 말고 복사해서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붙여넣어야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되는데 이걸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copied up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이라고 합니다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이렇게 바뀌는데요</a:t>
            </a:r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올린 부모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이미 꽉 차있기 때문에 또 한번 분할을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마찬가지로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5, 13, 17, 24, 30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중간값인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위로 올리고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기준으로 분할하면 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바뀌고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루트노드는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바뀝니다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삽입한 후에 트리의 전체 모습은 이렇게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하나만 삽입했을 뿐인데 빈 공간이 많이 생겼습니다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이렇게 삽입하는 방법 말고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재분배라는 방법을 통해 낭비하는 칸들을 줄일 수가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삽입한 후에 트리의 전체 모습은 이렇게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하나만 삽입했을 뿐인데 빈 공간이 많이 생겼습니다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이렇게 삽입하는 방법 말고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재분배라는 방법을 통해 낭비하는 칸들을 줄일 수가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재분배는 원래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삽입할 위치가 포화 상태이면 인접한 형제 노드에 공간이 남아있는지 확인하고 그곳에 삽입하는 방법입니다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것은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같은 부모를 가지는 인접한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말하는데요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그림을 보시면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삽입하기 전에는 위에 트리이고 재분배를 통해 삽입 한 후가 아래 트리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원래 자리인 맨 왼쪽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찼으니 인접한 오른쪽 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넣어서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8, 14, 16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copied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up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제거해서 이러한 트리가 됐습니다</a:t>
            </a:r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재분배의 가능성을 검사하는 것은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분할의 입출력 비용을 높이기 때문에 보통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비단말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레벨에서는 재분배하지 않는 것이 좋습니다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삭제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 알고리즘은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받아서 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속하는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찾은 다음 제거하면 되는데요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삭제에서 고려해야 할 점은 삭제 후에도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이상을 유지해야 한다는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이하가 될 경우에는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가져오거나 병합해서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이상을 유지합니다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삭제하려면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삭제해도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그냥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찾아서 삭제를 하면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그 다음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 삭제를 한다면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미만이 되기 때문에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가져오고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복사해 올려서 해결할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삭제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 알고리즘은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받아서 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속하는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찾은 다음 제거하면 되는데요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삭제에서 고려해야 할 점은 삭제 후에도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이상을 유지해야 한다는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이하가 될 경우에는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가져오거나 병합해서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이상을 유지합니다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삭제하려면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삭제해도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그냥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찾아서 삭제를 하면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그 다음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 삭제를 한다면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미만이 되기 때문에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가져오고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복사해 올려서 해결할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삭제하면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 후에는 해당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 남게되고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형제노드에도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27, 29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개만 있어서 재분배를 할 수가 없습니다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경우에는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22, 27, 29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모두 합병해서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맞춥니다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이렇게 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과정에서 원래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빈 단말 노드가 필요가 없어졌기 때문에 삭제를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 남게되서 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미만이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다시 재분배나 합병을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해야합니다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 30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있는 노드의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노드인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왼쪽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5, 13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있고 둘이 합병을 하면 루트노드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자손이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5, 13, 30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가진 노드 하나 밖에 없기 때문에 루트도 필요 없어져서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아래로 내려오게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까지 삭제를 한 후에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모습은 다음과 같게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이렇게 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과정에서 원래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 빈 단말 노드가 필요가 없어졌기 때문에 삭제를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 남게되서 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적재율이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50%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미만이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다시 재분배나 합병을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해야합니다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 30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있는 노드의 형제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노드인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왼쪽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5, 13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있고 둘이 합병을 하면 루트노드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자손이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5, 13, 30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가진 노드 하나 밖에 없기 때문에 루트도 필요 없어져서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아래로 내려오게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까지 삭제를 한 후에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모습은 다음과 같게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중복되는 값을 처리하는 방법입니다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예전에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장에서 인덱스 발표를 할 때에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저장하는 방법이 세 가지가 있다고 했었습니다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 경우는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실제 데이터 레코드인 경우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&lt;k, rid&gt;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쌍으로 이루어져 키 값과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통해 해당 레코드를 찾는 방식이고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&lt;k, rid-list&gt;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이루어져 같은 키 값에 여러 개의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갖는 방식이 있었습니다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두 번째나 세 번째 방법을 사용해서 보조 인덱스를 만들 때 키 값의 중복이 생길 수가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키 값이 유일하지 않기 때문에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중복을 처리하기 위해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키 값 대신 정렬된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사용해서 원하는 레코드의 위치를 파악함으로써 중복을 해결할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키 압축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성능은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높이가 낮을수록 좋은데요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왜냐면 트리 높이가 크면 그만큼 많은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거쳐야 되기 때문입니다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높이는 진출차수에 반비례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진출차수는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fanout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이라고도 하며 한 노드에서 자식의 수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자식이 많을수록 많은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넣을 수 있기 때문에 높이는 낮아집니다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트리 성능을 높이기 위해서는 진출차수를 높여야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진출차수를 높이기 위해서 키 압축이라는 기법이 사용됩니다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키 압축이란 예를 들면 그림처럼 이름에 대한 인덱스가 있을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긴 이름이 있으면 한 페이지에 들어갈 수 있는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수는 많지 않을 것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용량이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크기때문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키 값 전체를 다 저장하지 않고 위에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Daniel Lee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Dan, David Smith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Dav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같은 형태로 저장해서 용량을 줄이는 방법을 키 압축이라고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대량 적재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>
              <a:lnSpc>
                <a:spcPct val="150000"/>
              </a:lnSpc>
              <a:buNone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여기에선 이미 존재하는 데이터 레코드 집합이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있을때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 B+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인덱스를 어떻게 만드는지 방법을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설명합니다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그래서 인덱스를 생성하는 비용은</a:t>
            </a:r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인덱스에 삽입할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엔트리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생성하는 비용 </a:t>
            </a:r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+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엔트리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정렬비용 </a:t>
            </a:r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+ 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인덱스에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엔트리</a:t>
            </a:r>
            <a:r>
              <a:rPr lang="ko-KR" altLang="en-US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삽입비용 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.</a:t>
            </a:r>
          </a:p>
          <a:p>
            <a:pPr latinLnBrk="1">
              <a:buNone/>
            </a:pPr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>
              <a:buNone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어떻게 인덱스를 만드는지 살펴보겠습니다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삽입될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 키에 따라 정렬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다음 루트로 사용할 하나의 빈 페이지를 할당하고 그 안에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엔트리들의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첫 번째 페이지에 대한 포인터를 삽입합니다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.(1)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다음 정렬된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각 페이지에서 가장 낮은 값을 루트 페이지에 추가합니다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낮은 값인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루트 페이지에 추가한 모습입니다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(2)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루트 페이지가 다 찼기 때문에 루트를 분할하고 새로운 루트 페이지를 생성한 모습입니다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(3)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단말 페이지에 대한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항상 단말 레벨 바로 위의 가장 오른쪽 인덱스 페이지로 삽입되는 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페이지가 차게 되면 분할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.(4)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분할은 루트에서 단말 레벨에 이르는 가장 오른쪽 경로 상에서만 일어납니다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계속 삽입해서 모두 데이터를 다 삽입한 후의 모습은 이렇게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.(5)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차수 개념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가진다고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d&lt;=n&lt;=2d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차수라고 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용량을 나타내는 척도가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트리에서 차수는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인덱스가 생기기 전에는 이진 탐색으로 전체를 탐색 했었습니다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"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학점이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3.0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높은 학생을 모두 찾아라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"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같은 범위 셀렉션 질의를 처리하기 위해서는 파일에 이진 탐색을 해서  조건에 맞는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처음 학생을 찾은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지점부터 파일을 훑어가야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이걸 이진 탐색을 하면 비용은 가져오는 페이지 수에 비례하기 때문에 파일 크기가 크면 비용이 많이 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이것에 대한 대안으로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먼저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파일에 있는 각 페이지마다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페이지의 첫 번째 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페이지에 대한 포인터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형태의 레코드를 만들고  이 인덱스 엔트리를 다시 키 속성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학점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따라 정렬 시킨 보조 파일을 하나 만듬으로써  탐색 속도가 훨씬 향상 되었습니다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파일은 원래 파일보다 훨씬 작기 때문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일반적으로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채우거나 하지 않고 적절한 상태로 유지 되어야 하는데요 그 이유로는 세 가지가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보통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가지는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비단말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가지는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수는 서로 다르기 때문입니다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디스크 페이지이고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실제 데이터 레코드를 가지는 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비단말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 키와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포인터만을 가지기 때문에 데이터 레코드의 크기가 탐색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크기보다 훨씬 더 큽니다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디스크 페이지 하나에 들어갈 수 있는 탐색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수는 레코드보다 그만큼 많게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탐색 키에 레코드마다 길이가 서로 다른 문자열 필드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들어갈 수 있기 때문입니다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탐색 키로 인해서 가변 길이의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생기고 하나의 디스크 페이지에 들어가는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수가 가변적이게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인덱스가 고정 길이 필드에 대해 생성된 것이라고 하더라도 같은 탐색 키 값을 가지는 레코드가 여러 개 있을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이러한 상황 또한 가변 길이의 단말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생깁니다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군집 인덱스이면 분할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합병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재분배 등의 연산은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변경 시킬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Rid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일반적으로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번호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슬롯 번호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이와 같은 연산들로 인해 페이지 번호가 바뀔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경우 인덱스를 보정하는 작업이 필요합니다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비군집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인덱스에서는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이동하기 때문에 문제 없음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인덱스가 생기기 전에는 이진 탐색으로 전체를 탐색 했었습니다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"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학점이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3.0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높은 학생을 모두 찾아라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"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같은 범위 셀렉션 질의를 처리하기 위해서는 파일에 이진 탐색을 해서 조건에 맞는 처음 학생을 찾은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지점부터 파일을 훑어가야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이걸 이진 탐색을 하면 비용은 가져오는 페이지 수에 비례하기 때문에 파일 크기가 크면 비용이 많이 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이것에 대한 대안으로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먼저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파일에 있는 각 페이지마다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페이지의 첫 번째 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페이지에 대한 포인터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형태의 레코드를 만들고  이 인덱스 엔트리를 다시 키 속성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학점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따라 정렬 시킨 보조 파일을 하나 만듬으로써  탐색 속도가 훨씬 향상 되었습니다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파일은 원래 파일보다 훨씬 작기 때문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위에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포인터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쌍을 인덱스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하고 각 키는 좌우의 포인터가 가리키는 페이지의 내용을 구분해 주는 역할을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아래는 키 값에 의해 알맞은 포인터를 따라 데이터가 저장되어 있는 페이지로 접근하는 인덱스 구조를 나타낸 것입니다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하지만</a:t>
            </a:r>
            <a:r>
              <a:rPr lang="en-US" altLang="ko-KR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, </a:t>
            </a:r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인덱스 파일만 하더라도 여전히 크기가 큼</a:t>
            </a:r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//</a:t>
            </a:r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그래서 인덱스를 한 레벨에 대해서만 만들지 말고</a:t>
            </a:r>
            <a:r>
              <a:rPr lang="en-US" altLang="ko-KR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, </a:t>
            </a:r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이걸 반복해서 전체 레코드 집합에 대해서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 인덱스 파일을 만들면 어떨까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? 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라는 생각을 통해 </a:t>
            </a:r>
            <a:r>
              <a:rPr lang="en-US" altLang="ko-KR" sz="800" b="1" kern="1200" baseline="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Indexd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 Sequential Access method 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줄여서 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ISAM 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이라는 방식이 나오게 되었습니다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.</a:t>
            </a:r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트리 인덱싱은 인덱스 파일이 커질 수 있다는 가능성에서 파생됨</a:t>
            </a:r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하지만</a:t>
            </a:r>
            <a:r>
              <a:rPr lang="en-US" altLang="ko-KR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, </a:t>
            </a:r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인덱스 파일만 하더라도 여전히 크기가 큼</a:t>
            </a:r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//</a:t>
            </a:r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그래서 인덱스를 한 레벨에 대해서만 만들지 말고</a:t>
            </a:r>
            <a:r>
              <a:rPr lang="en-US" altLang="ko-KR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, </a:t>
            </a:r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이걸 반복해서 전체 레코드 집합에 대해서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 인덱스 파일을 만들면 어떨까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? 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라는 생각을 통해 </a:t>
            </a:r>
            <a:r>
              <a:rPr lang="en-US" altLang="ko-KR" sz="800" b="1" kern="1200" baseline="0" dirty="0" err="1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Indexd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 Sequential Access method 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줄여서 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ISAM </a:t>
            </a:r>
            <a:r>
              <a:rPr lang="ko-KR" altLang="en-US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이라는 방식이 나오게 되었습니다</a:t>
            </a:r>
            <a:r>
              <a:rPr lang="en-US" altLang="ko-KR" sz="800" b="1" kern="1200" baseline="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.</a:t>
            </a:r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r>
              <a:rPr lang="ko-KR" altLang="en-US" sz="800" b="1" kern="1200" dirty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  <a:sym typeface="Wingdings" pitchFamily="2" charset="2"/>
              </a:rPr>
              <a:t>트리 인덱싱은 인덱스 파일이 커질 수 있다는 가능성에서 파생됨</a:t>
            </a:r>
            <a:endParaRPr lang="en-US" altLang="ko-KR" sz="800" b="1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  <a:sym typeface="Wingdings" pitchFamily="2" charset="2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인덱스 순차 접근 방식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ISAM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구조는 다음과 같은데요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인덱스의 데이터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단말 페이지에 있고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페이지에 들어갈 수 없을 정도로 많은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엔트리가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삽입이 되면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페이지가 생기게 되고 이것은 해당 단말 페이지에 연결합니다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일단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파일이 생성되면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삽입과 삭제는 단말 페이지의 내용에만 영향을 미치는데요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하나의 단말 페이지에 여러 번의 삽입이 일어날 경우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긴 오버플로우 체인이 만들어지게 되고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단말 페이지를 탐색할 때 오버플로우 체인까지 함께 검색해야 하므로 많은 시간이 걸립니다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b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 문제를 해결하기 위해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초기에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생성할 때 각 페이지의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20%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정도는 빈 공간이 되도록 만듭니다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에서의 기본 연산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동등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셀렉션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탐색은 루트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시작해서 주어진 레코드의 검색 필드 값과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키 값을 비교해서 어느 서브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검색할지 결정합니다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범위 질의는 비슷한 방법으로 데이터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또는 단말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레벨에서의 시작점을 결정하고 나서 순차적으로 데이터 페이지들을 검색해 간다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삭제는 탐색에서처럼 알맞은 페이지를 결정한 다음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레코드를 삽입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or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필요한 경우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 추가하고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삭제를 하고 빈 페이지가 생기더라도 나중에 있을 삽입을 위해 그냥 놔둔다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dirty="0"/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수정을 할 때에는 보통 다른 사용자가 한 페이지를 동시에 수정하지 못하도록 페이지를 잠그는데요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구조에서는 인덱스 레벨 페이지들은 결코 수정되지 않기 때문에 이에 잠금 단계를 생략해도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만약 데이터 분포와 크기가 정적이어서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체인이 드문 경우라면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ISAM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트리보다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더 바람직할 수도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" name="Picture 2" descr="F:\2월\14／미국지사에서 보내온 의문의 파일들\CI_ver2_navy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10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트리 구조 인덱싱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11/7/19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92" y="1680267"/>
            <a:ext cx="8106172" cy="333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5441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트리에</a:t>
            </a:r>
            <a:r>
              <a:rPr lang="ko-KR" altLang="en-US" b="1" dirty="0">
                <a:latin typeface="+mn-ea"/>
                <a:ea typeface="+mn-ea"/>
              </a:rPr>
              <a:t> 대해 연산</a:t>
            </a:r>
            <a:r>
              <a:rPr lang="en-US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삽입</a:t>
            </a:r>
            <a:r>
              <a:rPr lang="en-US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삭제</a:t>
            </a:r>
            <a:r>
              <a:rPr lang="en-US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을 수행해도 트리의 균형은 유지된다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 루트를 제외한 각 </a:t>
            </a:r>
            <a:r>
              <a:rPr lang="ko-KR" altLang="en-US" b="1" dirty="0" err="1">
                <a:latin typeface="+mn-ea"/>
                <a:ea typeface="+mn-ea"/>
              </a:rPr>
              <a:t>노드는</a:t>
            </a:r>
            <a:r>
              <a:rPr lang="ko-KR" altLang="en-US" b="1" dirty="0">
                <a:latin typeface="+mn-ea"/>
                <a:ea typeface="+mn-ea"/>
              </a:rPr>
              <a:t> 적어도</a:t>
            </a:r>
            <a:r>
              <a:rPr lang="en-US" b="1" dirty="0">
                <a:latin typeface="+mn-ea"/>
                <a:ea typeface="+mn-ea"/>
              </a:rPr>
              <a:t> 50% </a:t>
            </a:r>
            <a:r>
              <a:rPr lang="ko-KR" altLang="en-US" b="1" dirty="0">
                <a:latin typeface="+mn-ea"/>
                <a:ea typeface="+mn-ea"/>
              </a:rPr>
              <a:t>이상 채워져 있어야 함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atin typeface="+mn-ea"/>
                <a:ea typeface="+mn-ea"/>
              </a:rPr>
              <a:t> 레코드를 탐색하려면 루트에서 해당 단말까지 가기만 하면 된다</a:t>
            </a:r>
            <a:r>
              <a:rPr lang="en-US" b="1" dirty="0">
                <a:latin typeface="+mn-ea"/>
                <a:ea typeface="+mn-ea"/>
              </a:rPr>
              <a:t> </a:t>
            </a:r>
            <a:br>
              <a:rPr lang="en-US" b="1" dirty="0">
                <a:latin typeface="+mn-ea"/>
                <a:ea typeface="+mn-ea"/>
              </a:rPr>
            </a:br>
            <a:r>
              <a:rPr lang="en-US" b="1" dirty="0">
                <a:latin typeface="+mn-ea"/>
                <a:ea typeface="+mn-ea"/>
              </a:rPr>
              <a:t>  (B+ </a:t>
            </a:r>
            <a:r>
              <a:rPr lang="ko-KR" altLang="en-US" b="1" dirty="0" err="1">
                <a:latin typeface="+mn-ea"/>
                <a:ea typeface="+mn-ea"/>
              </a:rPr>
              <a:t>트리는</a:t>
            </a:r>
            <a:r>
              <a:rPr lang="ko-KR" altLang="en-US" b="1" dirty="0">
                <a:latin typeface="+mn-ea"/>
                <a:ea typeface="+mn-ea"/>
              </a:rPr>
              <a:t> 균형 트리이기 때문에 어느 단말에서나 높이는 같음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2474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 B+</a:t>
            </a:r>
            <a:r>
              <a:rPr lang="ko-KR" altLang="en-US" b="1" dirty="0">
                <a:latin typeface="+mn-ea"/>
                <a:ea typeface="+mn-ea"/>
              </a:rPr>
              <a:t>트리 주요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B+ </a:t>
            </a:r>
            <a:r>
              <a:rPr lang="ko-KR" altLang="en-US" b="1" dirty="0">
                <a:latin typeface="+mn-ea"/>
                <a:ea typeface="+mn-ea"/>
              </a:rPr>
              <a:t>트리 장점</a:t>
            </a:r>
            <a:endParaRPr lang="en-US" altLang="ko-KR" b="1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   -   </a:t>
            </a:r>
            <a:r>
              <a:rPr lang="ko-KR" altLang="en-US" b="1" dirty="0">
                <a:latin typeface="+mn-ea"/>
                <a:ea typeface="+mn-ea"/>
              </a:rPr>
              <a:t>인덱스 </a:t>
            </a:r>
            <a:r>
              <a:rPr lang="ko-KR" altLang="en-US" b="1" dirty="0" err="1">
                <a:latin typeface="+mn-ea"/>
                <a:ea typeface="+mn-ea"/>
              </a:rPr>
              <a:t>엔트리를</a:t>
            </a:r>
            <a:r>
              <a:rPr lang="ko-KR" altLang="en-US" b="1" dirty="0">
                <a:latin typeface="+mn-ea"/>
                <a:ea typeface="+mn-ea"/>
              </a:rPr>
              <a:t> 저장하기 위한 공간 오버헤드가 들지만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   </a:t>
            </a:r>
            <a:r>
              <a:rPr lang="ko-KR" altLang="en-US" b="1" dirty="0">
                <a:latin typeface="+mn-ea"/>
                <a:ea typeface="+mn-ea"/>
              </a:rPr>
              <a:t>정렬 파일의 모든 장점 </a:t>
            </a:r>
            <a:r>
              <a:rPr lang="en-US" altLang="ko-KR" b="1" dirty="0">
                <a:latin typeface="+mn-ea"/>
                <a:ea typeface="+mn-ea"/>
              </a:rPr>
              <a:t>+ </a:t>
            </a:r>
            <a:r>
              <a:rPr lang="ko-KR" altLang="en-US" b="1" dirty="0">
                <a:latin typeface="+mn-ea"/>
                <a:ea typeface="+mn-ea"/>
              </a:rPr>
              <a:t>효과적인 삽입과 삭제 알고리즘 </a:t>
            </a:r>
            <a:endParaRPr lang="en-US" altLang="ko-KR" b="1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endParaRPr lang="en-US" altLang="ko-KR" b="1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 err="1">
                <a:latin typeface="+mn-ea"/>
                <a:ea typeface="+mn-ea"/>
              </a:rPr>
              <a:t>오버플로우</a:t>
            </a:r>
            <a:r>
              <a:rPr lang="ko-KR" altLang="en-US" b="1" dirty="0">
                <a:latin typeface="+mn-ea"/>
                <a:ea typeface="+mn-ea"/>
              </a:rPr>
              <a:t> 문제 때문에</a:t>
            </a:r>
            <a:r>
              <a:rPr lang="en-US" altLang="ko-KR" b="1" dirty="0">
                <a:latin typeface="+mn-ea"/>
                <a:ea typeface="+mn-ea"/>
              </a:rPr>
              <a:t>, B+</a:t>
            </a:r>
            <a:r>
              <a:rPr lang="ko-KR" altLang="en-US" b="1" dirty="0" err="1">
                <a:latin typeface="+mn-ea"/>
                <a:ea typeface="+mn-ea"/>
              </a:rPr>
              <a:t>트리가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ISAM</a:t>
            </a:r>
            <a:r>
              <a:rPr lang="ko-KR" altLang="en-US" b="1" dirty="0">
                <a:latin typeface="+mn-ea"/>
                <a:ea typeface="+mn-ea"/>
              </a:rPr>
              <a:t>보다 전반적으로 더 나은 성능을 보임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0000">
            <a:off x="536992" y="1119937"/>
            <a:ext cx="7869138" cy="411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552" y="3861048"/>
            <a:ext cx="79928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57450" y="3676650"/>
            <a:ext cx="203535" cy="168275"/>
          </a:xfrm>
          <a:custGeom>
            <a:avLst/>
            <a:gdLst>
              <a:gd name="connsiteX0" fmla="*/ 0 w 203535"/>
              <a:gd name="connsiteY0" fmla="*/ 168275 h 168275"/>
              <a:gd name="connsiteX1" fmla="*/ 19050 w 203535"/>
              <a:gd name="connsiteY1" fmla="*/ 155575 h 168275"/>
              <a:gd name="connsiteX2" fmla="*/ 34925 w 203535"/>
              <a:gd name="connsiteY2" fmla="*/ 139700 h 168275"/>
              <a:gd name="connsiteX3" fmla="*/ 41275 w 203535"/>
              <a:gd name="connsiteY3" fmla="*/ 130175 h 168275"/>
              <a:gd name="connsiteX4" fmla="*/ 50800 w 203535"/>
              <a:gd name="connsiteY4" fmla="*/ 123825 h 168275"/>
              <a:gd name="connsiteX5" fmla="*/ 53975 w 203535"/>
              <a:gd name="connsiteY5" fmla="*/ 114300 h 168275"/>
              <a:gd name="connsiteX6" fmla="*/ 60325 w 203535"/>
              <a:gd name="connsiteY6" fmla="*/ 104775 h 168275"/>
              <a:gd name="connsiteX7" fmla="*/ 66675 w 203535"/>
              <a:gd name="connsiteY7" fmla="*/ 85725 h 168275"/>
              <a:gd name="connsiteX8" fmla="*/ 85725 w 203535"/>
              <a:gd name="connsiteY8" fmla="*/ 76200 h 168275"/>
              <a:gd name="connsiteX9" fmla="*/ 101600 w 203535"/>
              <a:gd name="connsiteY9" fmla="*/ 63500 h 168275"/>
              <a:gd name="connsiteX10" fmla="*/ 111125 w 203535"/>
              <a:gd name="connsiteY10" fmla="*/ 53975 h 168275"/>
              <a:gd name="connsiteX11" fmla="*/ 130175 w 203535"/>
              <a:gd name="connsiteY11" fmla="*/ 47625 h 168275"/>
              <a:gd name="connsiteX12" fmla="*/ 149225 w 203535"/>
              <a:gd name="connsiteY12" fmla="*/ 38100 h 168275"/>
              <a:gd name="connsiteX13" fmla="*/ 152400 w 203535"/>
              <a:gd name="connsiteY13" fmla="*/ 28575 h 168275"/>
              <a:gd name="connsiteX14" fmla="*/ 180975 w 203535"/>
              <a:gd name="connsiteY14" fmla="*/ 19050 h 168275"/>
              <a:gd name="connsiteX15" fmla="*/ 190500 w 203535"/>
              <a:gd name="connsiteY15" fmla="*/ 15875 h 168275"/>
              <a:gd name="connsiteX16" fmla="*/ 200025 w 203535"/>
              <a:gd name="connsiteY16" fmla="*/ 12700 h 168275"/>
              <a:gd name="connsiteX17" fmla="*/ 203200 w 203535"/>
              <a:gd name="connsiteY17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3535" h="168275">
                <a:moveTo>
                  <a:pt x="0" y="168275"/>
                </a:moveTo>
                <a:cubicBezTo>
                  <a:pt x="6350" y="164042"/>
                  <a:pt x="14817" y="161925"/>
                  <a:pt x="19050" y="155575"/>
                </a:cubicBezTo>
                <a:cubicBezTo>
                  <a:pt x="27517" y="142875"/>
                  <a:pt x="22225" y="148167"/>
                  <a:pt x="34925" y="139700"/>
                </a:cubicBezTo>
                <a:cubicBezTo>
                  <a:pt x="37042" y="136525"/>
                  <a:pt x="38577" y="132873"/>
                  <a:pt x="41275" y="130175"/>
                </a:cubicBezTo>
                <a:cubicBezTo>
                  <a:pt x="43973" y="127477"/>
                  <a:pt x="48416" y="126805"/>
                  <a:pt x="50800" y="123825"/>
                </a:cubicBezTo>
                <a:cubicBezTo>
                  <a:pt x="52891" y="121212"/>
                  <a:pt x="52478" y="117293"/>
                  <a:pt x="53975" y="114300"/>
                </a:cubicBezTo>
                <a:cubicBezTo>
                  <a:pt x="55682" y="110887"/>
                  <a:pt x="58775" y="108262"/>
                  <a:pt x="60325" y="104775"/>
                </a:cubicBezTo>
                <a:cubicBezTo>
                  <a:pt x="63043" y="98658"/>
                  <a:pt x="61106" y="89438"/>
                  <a:pt x="66675" y="85725"/>
                </a:cubicBezTo>
                <a:cubicBezTo>
                  <a:pt x="78985" y="77519"/>
                  <a:pt x="72580" y="80582"/>
                  <a:pt x="85725" y="76200"/>
                </a:cubicBezTo>
                <a:cubicBezTo>
                  <a:pt x="99927" y="54898"/>
                  <a:pt x="83197" y="75769"/>
                  <a:pt x="101600" y="63500"/>
                </a:cubicBezTo>
                <a:cubicBezTo>
                  <a:pt x="105336" y="61009"/>
                  <a:pt x="107200" y="56156"/>
                  <a:pt x="111125" y="53975"/>
                </a:cubicBezTo>
                <a:cubicBezTo>
                  <a:pt x="116976" y="50724"/>
                  <a:pt x="124606" y="51338"/>
                  <a:pt x="130175" y="47625"/>
                </a:cubicBezTo>
                <a:cubicBezTo>
                  <a:pt x="142485" y="39419"/>
                  <a:pt x="136080" y="42482"/>
                  <a:pt x="149225" y="38100"/>
                </a:cubicBezTo>
                <a:cubicBezTo>
                  <a:pt x="150283" y="34925"/>
                  <a:pt x="149677" y="30520"/>
                  <a:pt x="152400" y="28575"/>
                </a:cubicBezTo>
                <a:lnTo>
                  <a:pt x="180975" y="19050"/>
                </a:lnTo>
                <a:lnTo>
                  <a:pt x="190500" y="15875"/>
                </a:lnTo>
                <a:lnTo>
                  <a:pt x="200025" y="12700"/>
                </a:lnTo>
                <a:cubicBezTo>
                  <a:pt x="203535" y="2171"/>
                  <a:pt x="203200" y="6522"/>
                  <a:pt x="203200" y="0"/>
                </a:cubicBezTo>
              </a:path>
            </a:pathLst>
          </a:cu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781841" y="3733800"/>
            <a:ext cx="144965" cy="125625"/>
          </a:xfrm>
          <a:custGeom>
            <a:avLst/>
            <a:gdLst>
              <a:gd name="connsiteX0" fmla="*/ 2090 w 144965"/>
              <a:gd name="connsiteY0" fmla="*/ 121444 h 125625"/>
              <a:gd name="connsiteX1" fmla="*/ 9234 w 144965"/>
              <a:gd name="connsiteY1" fmla="*/ 107156 h 125625"/>
              <a:gd name="connsiteX2" fmla="*/ 11615 w 144965"/>
              <a:gd name="connsiteY2" fmla="*/ 100013 h 125625"/>
              <a:gd name="connsiteX3" fmla="*/ 25903 w 144965"/>
              <a:gd name="connsiteY3" fmla="*/ 88106 h 125625"/>
              <a:gd name="connsiteX4" fmla="*/ 40190 w 144965"/>
              <a:gd name="connsiteY4" fmla="*/ 73819 h 125625"/>
              <a:gd name="connsiteX5" fmla="*/ 47334 w 144965"/>
              <a:gd name="connsiteY5" fmla="*/ 66675 h 125625"/>
              <a:gd name="connsiteX6" fmla="*/ 52097 w 144965"/>
              <a:gd name="connsiteY6" fmla="*/ 59531 h 125625"/>
              <a:gd name="connsiteX7" fmla="*/ 66384 w 144965"/>
              <a:gd name="connsiteY7" fmla="*/ 54769 h 125625"/>
              <a:gd name="connsiteX8" fmla="*/ 94959 w 144965"/>
              <a:gd name="connsiteY8" fmla="*/ 40481 h 125625"/>
              <a:gd name="connsiteX9" fmla="*/ 102103 w 144965"/>
              <a:gd name="connsiteY9" fmla="*/ 38100 h 125625"/>
              <a:gd name="connsiteX10" fmla="*/ 109247 w 144965"/>
              <a:gd name="connsiteY10" fmla="*/ 35719 h 125625"/>
              <a:gd name="connsiteX11" fmla="*/ 116390 w 144965"/>
              <a:gd name="connsiteY11" fmla="*/ 30956 h 125625"/>
              <a:gd name="connsiteX12" fmla="*/ 125915 w 144965"/>
              <a:gd name="connsiteY12" fmla="*/ 16669 h 125625"/>
              <a:gd name="connsiteX13" fmla="*/ 133059 w 144965"/>
              <a:gd name="connsiteY13" fmla="*/ 11906 h 125625"/>
              <a:gd name="connsiteX14" fmla="*/ 137822 w 144965"/>
              <a:gd name="connsiteY14" fmla="*/ 4763 h 125625"/>
              <a:gd name="connsiteX15" fmla="*/ 144965 w 144965"/>
              <a:gd name="connsiteY15" fmla="*/ 0 h 12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4965" h="125625">
                <a:moveTo>
                  <a:pt x="2090" y="121444"/>
                </a:moveTo>
                <a:cubicBezTo>
                  <a:pt x="8079" y="103483"/>
                  <a:pt x="0" y="125625"/>
                  <a:pt x="9234" y="107156"/>
                </a:cubicBezTo>
                <a:cubicBezTo>
                  <a:pt x="10356" y="104911"/>
                  <a:pt x="10223" y="102101"/>
                  <a:pt x="11615" y="100013"/>
                </a:cubicBezTo>
                <a:cubicBezTo>
                  <a:pt x="17537" y="91130"/>
                  <a:pt x="18715" y="94495"/>
                  <a:pt x="25903" y="88106"/>
                </a:cubicBezTo>
                <a:cubicBezTo>
                  <a:pt x="30937" y="83632"/>
                  <a:pt x="35428" y="78581"/>
                  <a:pt x="40190" y="73819"/>
                </a:cubicBezTo>
                <a:cubicBezTo>
                  <a:pt x="42571" y="71438"/>
                  <a:pt x="45466" y="69477"/>
                  <a:pt x="47334" y="66675"/>
                </a:cubicBezTo>
                <a:cubicBezTo>
                  <a:pt x="48922" y="64294"/>
                  <a:pt x="49670" y="61048"/>
                  <a:pt x="52097" y="59531"/>
                </a:cubicBezTo>
                <a:cubicBezTo>
                  <a:pt x="56354" y="56870"/>
                  <a:pt x="66384" y="54769"/>
                  <a:pt x="66384" y="54769"/>
                </a:cubicBezTo>
                <a:cubicBezTo>
                  <a:pt x="84847" y="42461"/>
                  <a:pt x="75244" y="47053"/>
                  <a:pt x="94959" y="40481"/>
                </a:cubicBezTo>
                <a:lnTo>
                  <a:pt x="102103" y="38100"/>
                </a:lnTo>
                <a:lnTo>
                  <a:pt x="109247" y="35719"/>
                </a:lnTo>
                <a:cubicBezTo>
                  <a:pt x="111628" y="34131"/>
                  <a:pt x="114506" y="33110"/>
                  <a:pt x="116390" y="30956"/>
                </a:cubicBezTo>
                <a:cubicBezTo>
                  <a:pt x="120159" y="26648"/>
                  <a:pt x="121153" y="19844"/>
                  <a:pt x="125915" y="16669"/>
                </a:cubicBezTo>
                <a:lnTo>
                  <a:pt x="133059" y="11906"/>
                </a:lnTo>
                <a:cubicBezTo>
                  <a:pt x="134647" y="9525"/>
                  <a:pt x="135798" y="6787"/>
                  <a:pt x="137822" y="4763"/>
                </a:cubicBezTo>
                <a:cubicBezTo>
                  <a:pt x="139846" y="2739"/>
                  <a:pt x="144965" y="0"/>
                  <a:pt x="144965" y="0"/>
                </a:cubicBezTo>
              </a:path>
            </a:pathLst>
          </a:cu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8032" y="4149080"/>
            <a:ext cx="8676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1.   m</a:t>
            </a:r>
            <a:r>
              <a:rPr lang="ko-KR" altLang="en-US" sz="1600" b="1" dirty="0">
                <a:latin typeface="+mn-ea"/>
                <a:ea typeface="+mn-ea"/>
              </a:rPr>
              <a:t>개의 인덱스 </a:t>
            </a:r>
            <a:r>
              <a:rPr lang="ko-KR" altLang="en-US" sz="1600" b="1" dirty="0" err="1">
                <a:latin typeface="+mn-ea"/>
                <a:ea typeface="+mn-ea"/>
              </a:rPr>
              <a:t>엔트리를</a:t>
            </a:r>
            <a:r>
              <a:rPr lang="ko-KR" altLang="en-US" sz="1600" b="1" dirty="0">
                <a:latin typeface="+mn-ea"/>
                <a:ea typeface="+mn-ea"/>
              </a:rPr>
              <a:t> 가지는 </a:t>
            </a:r>
            <a:r>
              <a:rPr lang="ko-KR" altLang="en-US" sz="1600" b="1" dirty="0" err="1">
                <a:latin typeface="+mn-ea"/>
                <a:ea typeface="+mn-ea"/>
              </a:rPr>
              <a:t>비단말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노드는</a:t>
            </a:r>
            <a:r>
              <a:rPr lang="ko-KR" altLang="en-US" sz="1600" b="1" dirty="0">
                <a:latin typeface="+mn-ea"/>
                <a:ea typeface="+mn-ea"/>
              </a:rPr>
              <a:t> 자식을 가리키는</a:t>
            </a:r>
            <a:r>
              <a:rPr lang="en-US" sz="1600" b="1" dirty="0">
                <a:latin typeface="+mn-ea"/>
                <a:ea typeface="+mn-ea"/>
              </a:rPr>
              <a:t> m+1</a:t>
            </a:r>
            <a:r>
              <a:rPr lang="ko-KR" altLang="en-US" sz="1600" b="1" dirty="0">
                <a:latin typeface="+mn-ea"/>
                <a:ea typeface="+mn-ea"/>
              </a:rPr>
              <a:t>개의 포인터를 가짐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  </a:t>
            </a:r>
            <a:r>
              <a:rPr lang="ko-KR" altLang="en-US" sz="1600" b="1" dirty="0">
                <a:latin typeface="+mn-ea"/>
                <a:ea typeface="+mn-ea"/>
              </a:rPr>
              <a:t>포인터</a:t>
            </a:r>
            <a:r>
              <a:rPr lang="en-US" sz="1600" b="1" dirty="0">
                <a:latin typeface="+mn-ea"/>
                <a:ea typeface="+mn-ea"/>
              </a:rPr>
              <a:t> P</a:t>
            </a:r>
            <a:r>
              <a:rPr lang="en-US" sz="1600" b="1" baseline="-25000" dirty="0">
                <a:latin typeface="+mn-ea"/>
                <a:ea typeface="+mn-ea"/>
              </a:rPr>
              <a:t>i</a:t>
            </a:r>
            <a:r>
              <a:rPr lang="ko-KR" altLang="en-US" sz="1600" b="1" dirty="0">
                <a:latin typeface="+mn-ea"/>
                <a:ea typeface="+mn-ea"/>
              </a:rPr>
              <a:t>는</a:t>
            </a:r>
            <a:r>
              <a:rPr lang="en-US" sz="1600" b="1" dirty="0">
                <a:latin typeface="+mn-ea"/>
                <a:ea typeface="+mn-ea"/>
              </a:rPr>
              <a:t> </a:t>
            </a:r>
            <a:r>
              <a:rPr lang="en-US" sz="1600" b="1" dirty="0" err="1">
                <a:latin typeface="+mn-ea"/>
                <a:ea typeface="+mn-ea"/>
              </a:rPr>
              <a:t>K</a:t>
            </a:r>
            <a:r>
              <a:rPr lang="en-US" sz="1600" b="1" baseline="-25000" dirty="0" err="1">
                <a:latin typeface="+mn-ea"/>
                <a:ea typeface="+mn-ea"/>
              </a:rPr>
              <a:t>i</a:t>
            </a:r>
            <a:r>
              <a:rPr lang="en-US" sz="1600" b="1" dirty="0">
                <a:latin typeface="+mn-ea"/>
                <a:ea typeface="+mn-ea"/>
              </a:rPr>
              <a:t> &lt;= K &lt; K</a:t>
            </a:r>
            <a:r>
              <a:rPr lang="en-US" sz="1600" b="1" baseline="-25000" dirty="0">
                <a:latin typeface="+mn-ea"/>
                <a:ea typeface="+mn-ea"/>
              </a:rPr>
              <a:t>i+1</a:t>
            </a:r>
            <a:r>
              <a:rPr lang="ko-KR" altLang="en-US" sz="1600" b="1" dirty="0">
                <a:latin typeface="+mn-ea"/>
                <a:ea typeface="+mn-ea"/>
              </a:rPr>
              <a:t>인 키값</a:t>
            </a:r>
            <a:r>
              <a:rPr lang="en-US" sz="1600" b="1" dirty="0">
                <a:latin typeface="+mn-ea"/>
                <a:ea typeface="+mn-ea"/>
              </a:rPr>
              <a:t> K</a:t>
            </a:r>
            <a:r>
              <a:rPr lang="ko-KR" altLang="en-US" sz="1600" b="1" dirty="0">
                <a:latin typeface="+mn-ea"/>
                <a:ea typeface="+mn-ea"/>
              </a:rPr>
              <a:t>를 모두 가지고 있는 서브 </a:t>
            </a:r>
            <a:r>
              <a:rPr lang="ko-KR" altLang="en-US" sz="1600" b="1" dirty="0" err="1">
                <a:latin typeface="+mn-ea"/>
                <a:ea typeface="+mn-ea"/>
              </a:rPr>
              <a:t>트리를</a:t>
            </a:r>
            <a:r>
              <a:rPr lang="ko-KR" altLang="en-US" sz="1600" b="1" dirty="0">
                <a:latin typeface="+mn-ea"/>
                <a:ea typeface="+mn-ea"/>
              </a:rPr>
              <a:t> 가리킴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  </a:t>
            </a:r>
            <a:r>
              <a:rPr lang="ko-KR" altLang="en-US" sz="1600" b="1" dirty="0">
                <a:latin typeface="+mn-ea"/>
                <a:ea typeface="+mn-ea"/>
              </a:rPr>
              <a:t>특별한 경우로</a:t>
            </a:r>
            <a:r>
              <a:rPr lang="en-US" sz="1600" b="1" dirty="0">
                <a:latin typeface="+mn-ea"/>
                <a:ea typeface="+mn-ea"/>
              </a:rPr>
              <a:t> P</a:t>
            </a:r>
            <a:r>
              <a:rPr lang="en-US" sz="1600" b="1" baseline="-25000" dirty="0">
                <a:latin typeface="+mn-ea"/>
                <a:ea typeface="+mn-ea"/>
              </a:rPr>
              <a:t>0</a:t>
            </a:r>
            <a:r>
              <a:rPr lang="ko-KR" altLang="en-US" sz="1600" b="1" dirty="0">
                <a:latin typeface="+mn-ea"/>
                <a:ea typeface="+mn-ea"/>
              </a:rPr>
              <a:t>은</a:t>
            </a:r>
            <a:r>
              <a:rPr lang="en-US" sz="1600" b="1" dirty="0">
                <a:latin typeface="+mn-ea"/>
                <a:ea typeface="+mn-ea"/>
              </a:rPr>
              <a:t> K</a:t>
            </a:r>
            <a:r>
              <a:rPr lang="en-US" sz="1600" b="1" baseline="-25000" dirty="0">
                <a:latin typeface="+mn-ea"/>
                <a:ea typeface="+mn-ea"/>
              </a:rPr>
              <a:t>1</a:t>
            </a:r>
            <a:r>
              <a:rPr lang="ko-KR" altLang="en-US" sz="1600" b="1" dirty="0">
                <a:latin typeface="+mn-ea"/>
                <a:ea typeface="+mn-ea"/>
              </a:rPr>
              <a:t>보다 작은 모든 키 값을 가지고 있는 서브 트리를 가리키고</a:t>
            </a:r>
            <a:r>
              <a:rPr lang="en-US" sz="1600" b="1" dirty="0">
                <a:latin typeface="+mn-ea"/>
                <a:ea typeface="+mn-ea"/>
              </a:rPr>
              <a:t>, </a:t>
            </a:r>
            <a:br>
              <a:rPr lang="en-US" sz="1600" b="1" dirty="0">
                <a:latin typeface="+mn-ea"/>
                <a:ea typeface="+mn-ea"/>
              </a:rPr>
            </a:br>
            <a:r>
              <a:rPr lang="en-US" sz="1600" b="1" dirty="0">
                <a:latin typeface="+mn-ea"/>
                <a:ea typeface="+mn-ea"/>
              </a:rPr>
              <a:t>      P</a:t>
            </a:r>
            <a:r>
              <a:rPr lang="en-US" sz="1600" b="1" baseline="-25000" dirty="0">
                <a:latin typeface="+mn-ea"/>
                <a:ea typeface="+mn-ea"/>
              </a:rPr>
              <a:t>m</a:t>
            </a:r>
            <a:r>
              <a:rPr lang="ko-KR" altLang="en-US" sz="1600" b="1" dirty="0">
                <a:latin typeface="+mn-ea"/>
                <a:ea typeface="+mn-ea"/>
              </a:rPr>
              <a:t>은</a:t>
            </a:r>
            <a:r>
              <a:rPr lang="en-US" sz="1600" b="1" dirty="0">
                <a:latin typeface="+mn-ea"/>
                <a:ea typeface="+mn-ea"/>
              </a:rPr>
              <a:t> K</a:t>
            </a:r>
            <a:r>
              <a:rPr lang="en-US" sz="1600" b="1" baseline="-25000" dirty="0">
                <a:latin typeface="+mn-ea"/>
                <a:ea typeface="+mn-ea"/>
              </a:rPr>
              <a:t>m</a:t>
            </a:r>
            <a:r>
              <a:rPr lang="ko-KR" altLang="en-US" sz="1600" b="1" dirty="0">
                <a:latin typeface="+mn-ea"/>
                <a:ea typeface="+mn-ea"/>
              </a:rPr>
              <a:t>과 같거나 큰 모든 키 값을 가지고 있는 서브 트리를 가리킨다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4.  </a:t>
            </a:r>
            <a:r>
              <a:rPr lang="ko-KR" altLang="en-US" sz="1600" b="1" dirty="0">
                <a:latin typeface="+mn-ea"/>
                <a:ea typeface="+mn-ea"/>
              </a:rPr>
              <a:t>단말 </a:t>
            </a:r>
            <a:r>
              <a:rPr lang="ko-KR" altLang="en-US" sz="1600" b="1" dirty="0" err="1">
                <a:latin typeface="+mn-ea"/>
                <a:ea typeface="+mn-ea"/>
              </a:rPr>
              <a:t>노드에서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엔트리들은</a:t>
            </a:r>
            <a:r>
              <a:rPr lang="en-US" sz="1600" b="1" dirty="0">
                <a:latin typeface="+mn-ea"/>
                <a:ea typeface="+mn-ea"/>
              </a:rPr>
              <a:t> k</a:t>
            </a:r>
            <a:r>
              <a:rPr lang="en-US" sz="1600" b="1" baseline="30000" dirty="0">
                <a:latin typeface="+mn-ea"/>
                <a:ea typeface="+mn-ea"/>
              </a:rPr>
              <a:t>*</a:t>
            </a:r>
            <a:r>
              <a:rPr lang="ko-KR" altLang="en-US" sz="1600" b="1" dirty="0">
                <a:latin typeface="+mn-ea"/>
                <a:ea typeface="+mn-ea"/>
              </a:rPr>
              <a:t>로 표시 되고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단말 페이지들은 이중 연결 리스트로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 </a:t>
            </a:r>
            <a:r>
              <a:rPr lang="ko-KR" altLang="en-US" sz="1600" b="1" dirty="0">
                <a:latin typeface="+mn-ea"/>
                <a:ea typeface="+mn-ea"/>
              </a:rPr>
              <a:t>서로 연결 되어 있습니다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  <a:ea typeface="+mn-ea"/>
              </a:rPr>
              <a:t>노드의</a:t>
            </a:r>
            <a:r>
              <a:rPr lang="ko-KR" altLang="en-US" b="1" dirty="0">
                <a:latin typeface="+mn-ea"/>
                <a:ea typeface="+mn-ea"/>
              </a:rPr>
              <a:t> 형식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3861048"/>
            <a:ext cx="79928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탐색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484784"/>
            <a:ext cx="8137351" cy="239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3861048"/>
            <a:ext cx="799288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삽입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484784"/>
            <a:ext cx="8137351" cy="239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삽입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484784"/>
            <a:ext cx="6732240" cy="19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삽입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1484784"/>
            <a:ext cx="6732240" cy="19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5656" y="4145458"/>
            <a:ext cx="6295738" cy="223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삽입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340768"/>
            <a:ext cx="842012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삽입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340768"/>
            <a:ext cx="842012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560" y="3915493"/>
            <a:ext cx="8137351" cy="239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40" y="3989412"/>
            <a:ext cx="792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1124744"/>
            <a:ext cx="8137351" cy="239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삽입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   트리 인덱스의 근본 개념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인덱스 순차 접근 방식</a:t>
            </a:r>
            <a:r>
              <a:rPr lang="en-US" altLang="ko-KR" b="1" dirty="0"/>
              <a:t>(ISAM)</a:t>
            </a:r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 B+ </a:t>
            </a:r>
            <a:r>
              <a:rPr lang="ko-KR" altLang="en-US" b="1" dirty="0">
                <a:latin typeface="+mn-ea"/>
              </a:rPr>
              <a:t>트리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동적 인덱스 구조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삭제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340768"/>
            <a:ext cx="842012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삭제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1340768"/>
            <a:ext cx="842012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3954432"/>
            <a:ext cx="8676456" cy="235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삭제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980728"/>
            <a:ext cx="400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삭제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980728"/>
            <a:ext cx="4000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3933056"/>
            <a:ext cx="79438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중복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539552" y="265839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US" altLang="ko-KR" sz="1600" b="1" dirty="0">
                <a:latin typeface="+mn-ea"/>
                <a:ea typeface="+mn-ea"/>
              </a:rPr>
              <a:t>1. 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k*</a:t>
            </a:r>
            <a:r>
              <a:rPr lang="ko-KR" altLang="en-US" sz="1600" b="1" dirty="0">
                <a:latin typeface="+mn-ea"/>
                <a:ea typeface="+mn-ea"/>
              </a:rPr>
              <a:t>는 실제 데이터 레코드이다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539552" y="357301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latin typeface="+mn-ea"/>
                <a:ea typeface="+mn-ea"/>
              </a:rPr>
              <a:t>2. 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엔트리는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&lt;k, rid&gt; </a:t>
            </a:r>
            <a:r>
              <a:rPr lang="ko-KR" altLang="en-US" sz="1600" b="1" dirty="0">
                <a:latin typeface="+mn-ea"/>
                <a:ea typeface="+mn-ea"/>
              </a:rPr>
              <a:t>쌍이다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여기서 </a:t>
            </a:r>
            <a:r>
              <a:rPr lang="en-US" altLang="ko-KR" sz="1600" b="1" dirty="0">
                <a:latin typeface="+mn-ea"/>
                <a:ea typeface="+mn-ea"/>
              </a:rPr>
              <a:t>rid</a:t>
            </a:r>
            <a:r>
              <a:rPr lang="ko-KR" altLang="en-US" sz="1600" b="1" dirty="0">
                <a:latin typeface="+mn-ea"/>
                <a:ea typeface="+mn-ea"/>
              </a:rPr>
              <a:t>는 탐색 키 값 </a:t>
            </a:r>
            <a:r>
              <a:rPr lang="en-US" altLang="ko-KR" sz="1600" b="1" dirty="0">
                <a:latin typeface="+mn-ea"/>
                <a:ea typeface="+mn-ea"/>
              </a:rPr>
              <a:t>k</a:t>
            </a:r>
            <a:r>
              <a:rPr lang="ko-KR" altLang="en-US" sz="1600" b="1" dirty="0">
                <a:latin typeface="+mn-ea"/>
                <a:ea typeface="+mn-ea"/>
              </a:rPr>
              <a:t>를 가지는 데이터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 </a:t>
            </a:r>
            <a:r>
              <a:rPr lang="ko-KR" altLang="en-US" sz="1600" b="1" dirty="0">
                <a:latin typeface="+mn-ea"/>
                <a:ea typeface="+mn-ea"/>
              </a:rPr>
              <a:t>레코드의 </a:t>
            </a:r>
            <a:r>
              <a:rPr lang="en-US" altLang="ko-KR" sz="1600" b="1" dirty="0">
                <a:latin typeface="+mn-ea"/>
                <a:ea typeface="+mn-ea"/>
              </a:rPr>
              <a:t>id </a:t>
            </a:r>
            <a:r>
              <a:rPr lang="ko-KR" altLang="en-US" sz="1600" b="1" dirty="0">
                <a:latin typeface="+mn-ea"/>
                <a:ea typeface="+mn-ea"/>
              </a:rPr>
              <a:t>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539552" y="46531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latin typeface="+mn-ea"/>
                <a:ea typeface="+mn-ea"/>
              </a:rPr>
              <a:t>3. 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엔트리는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&lt;k, rid-list&gt; </a:t>
            </a:r>
            <a:r>
              <a:rPr lang="ko-KR" altLang="en-US" sz="1600" b="1" dirty="0">
                <a:latin typeface="+mn-ea"/>
                <a:ea typeface="+mn-ea"/>
              </a:rPr>
              <a:t>쌍이다</a:t>
            </a: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여기서 </a:t>
            </a:r>
            <a:r>
              <a:rPr lang="en-US" altLang="ko-KR" sz="1600" b="1" dirty="0">
                <a:latin typeface="+mn-ea"/>
                <a:ea typeface="+mn-ea"/>
              </a:rPr>
              <a:t>rid-list</a:t>
            </a:r>
            <a:r>
              <a:rPr lang="ko-KR" altLang="en-US" sz="1600" b="1" dirty="0">
                <a:latin typeface="+mn-ea"/>
                <a:ea typeface="+mn-ea"/>
              </a:rPr>
              <a:t>는 검색 키 값 </a:t>
            </a:r>
            <a:r>
              <a:rPr lang="en-US" altLang="ko-KR" sz="1600" b="1" dirty="0">
                <a:latin typeface="+mn-ea"/>
                <a:ea typeface="+mn-ea"/>
              </a:rPr>
              <a:t>k</a:t>
            </a:r>
            <a:r>
              <a:rPr lang="ko-KR" altLang="en-US" sz="1600" b="1" dirty="0">
                <a:latin typeface="+mn-ea"/>
                <a:ea typeface="+mn-ea"/>
              </a:rPr>
              <a:t>를 가지는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 </a:t>
            </a:r>
            <a:r>
              <a:rPr lang="ko-KR" altLang="en-US" sz="1600" b="1" dirty="0">
                <a:latin typeface="+mn-ea"/>
                <a:ea typeface="+mn-ea"/>
              </a:rPr>
              <a:t>데이터 레코드들의 </a:t>
            </a:r>
            <a:r>
              <a:rPr lang="en-US" altLang="ko-KR" sz="1600" b="1" dirty="0">
                <a:latin typeface="+mn-ea"/>
                <a:ea typeface="+mn-ea"/>
              </a:rPr>
              <a:t>id </a:t>
            </a:r>
            <a:r>
              <a:rPr lang="ko-KR" altLang="en-US" sz="1600" b="1" dirty="0">
                <a:latin typeface="+mn-ea"/>
                <a:ea typeface="+mn-ea"/>
              </a:rPr>
              <a:t>리스트이다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  <a:endParaRPr lang="en-US" altLang="ko-KR" sz="1600" b="1" dirty="0"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9795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 데이터 </a:t>
            </a:r>
            <a:r>
              <a:rPr lang="ko-KR" altLang="en-US" b="1" dirty="0" err="1">
                <a:latin typeface="+mn-ea"/>
                <a:ea typeface="+mn-ea"/>
              </a:rPr>
              <a:t>엔트리</a:t>
            </a:r>
            <a:r>
              <a:rPr lang="ko-KR" altLang="en-US" b="1" dirty="0">
                <a:latin typeface="+mn-ea"/>
                <a:ea typeface="+mn-ea"/>
              </a:rPr>
              <a:t> 저장 방법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키 압축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251520" y="162880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sz="1600" b="1" dirty="0">
                <a:latin typeface="+mn-ea"/>
                <a:ea typeface="+mn-ea"/>
              </a:rPr>
              <a:t>   B+ </a:t>
            </a:r>
            <a:r>
              <a:rPr lang="ko-KR" altLang="en-US" sz="1600" b="1" dirty="0" err="1">
                <a:latin typeface="+mn-ea"/>
                <a:ea typeface="+mn-ea"/>
              </a:rPr>
              <a:t>트리의</a:t>
            </a:r>
            <a:r>
              <a:rPr lang="ko-KR" altLang="en-US" sz="1600" b="1" dirty="0">
                <a:latin typeface="+mn-ea"/>
                <a:ea typeface="+mn-ea"/>
              </a:rPr>
              <a:t> 성능은 </a:t>
            </a:r>
            <a:r>
              <a:rPr lang="ko-KR" altLang="en-US" sz="1600" b="1" dirty="0" err="1">
                <a:latin typeface="+mn-ea"/>
                <a:ea typeface="+mn-ea"/>
              </a:rPr>
              <a:t>트리의</a:t>
            </a:r>
            <a:r>
              <a:rPr lang="ko-KR" altLang="en-US" sz="1600" b="1" dirty="0">
                <a:latin typeface="+mn-ea"/>
                <a:ea typeface="+mn-ea"/>
              </a:rPr>
              <a:t> 높이가 낮을수록 좋음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251520" y="220486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 err="1">
                <a:latin typeface="+mn-ea"/>
                <a:ea typeface="+mn-ea"/>
              </a:rPr>
              <a:t>트리의</a:t>
            </a:r>
            <a:r>
              <a:rPr lang="ko-KR" altLang="en-US" sz="1600" b="1" dirty="0">
                <a:latin typeface="+mn-ea"/>
                <a:ea typeface="+mn-ea"/>
              </a:rPr>
              <a:t> 높이는 진출차수</a:t>
            </a:r>
            <a:r>
              <a:rPr lang="en-US" altLang="ko-KR" sz="1600" b="1" dirty="0">
                <a:latin typeface="+mn-ea"/>
                <a:ea typeface="+mn-ea"/>
              </a:rPr>
              <a:t>(fan-out)</a:t>
            </a:r>
            <a:r>
              <a:rPr lang="ko-KR" altLang="en-US" sz="1600" b="1" dirty="0">
                <a:latin typeface="+mn-ea"/>
                <a:ea typeface="+mn-ea"/>
              </a:rPr>
              <a:t>에 반비례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51520" y="283145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+mn-ea"/>
                <a:ea typeface="+mn-ea"/>
              </a:rPr>
              <a:t>   따라서 </a:t>
            </a:r>
            <a:r>
              <a:rPr lang="ko-KR" altLang="en-US" sz="1600" b="1" dirty="0" err="1">
                <a:latin typeface="+mn-ea"/>
                <a:ea typeface="+mn-ea"/>
              </a:rPr>
              <a:t>트리의</a:t>
            </a:r>
            <a:r>
              <a:rPr lang="ko-KR" altLang="en-US" sz="1600" b="1" dirty="0">
                <a:latin typeface="+mn-ea"/>
                <a:ea typeface="+mn-ea"/>
              </a:rPr>
              <a:t> 성능을 올리기 위해선 진출차수를 최대한 높여야 되고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</a:p>
          <a:p>
            <a:pPr>
              <a:defRPr/>
            </a:pPr>
            <a:r>
              <a:rPr lang="ko-KR" altLang="en-US" sz="1600" b="1" dirty="0">
                <a:latin typeface="+mn-ea"/>
                <a:ea typeface="+mn-ea"/>
              </a:rPr>
              <a:t>    진출차수를 높이기 위해서 키 압축이 필요함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0000">
            <a:off x="629542" y="3852297"/>
            <a:ext cx="72675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B+ </a:t>
            </a:r>
            <a:r>
              <a:rPr lang="ko-KR" altLang="en-US" b="1" dirty="0">
                <a:latin typeface="+mn-ea"/>
                <a:ea typeface="+mn-ea"/>
              </a:rPr>
              <a:t>트리 대량 적재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323528" y="1772816"/>
            <a:ext cx="856895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defRPr/>
            </a:pPr>
            <a:r>
              <a:rPr lang="ko-KR" altLang="en-US" sz="1600" b="1" dirty="0">
                <a:latin typeface="+mn-ea"/>
                <a:ea typeface="+mn-ea"/>
              </a:rPr>
              <a:t>이미 존재하는 레코드 집합에 대한 인덱스 생성 비용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ko-KR" altLang="en-US" sz="1600" b="1" dirty="0">
                <a:latin typeface="+mn-ea"/>
                <a:ea typeface="+mn-ea"/>
              </a:rPr>
              <a:t>인덱스에 삽입할 데이터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생성 </a:t>
            </a:r>
            <a:r>
              <a:rPr lang="en-US" altLang="ko-KR" sz="1600" b="1" dirty="0">
                <a:latin typeface="+mn-ea"/>
                <a:ea typeface="+mn-ea"/>
              </a:rPr>
              <a:t>+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정렬 </a:t>
            </a:r>
            <a:r>
              <a:rPr lang="en-US" altLang="ko-KR" sz="1600" b="1" dirty="0">
                <a:latin typeface="+mn-ea"/>
                <a:ea typeface="+mn-ea"/>
              </a:rPr>
              <a:t>+ </a:t>
            </a:r>
            <a:r>
              <a:rPr lang="ko-KR" altLang="en-US" sz="1600" b="1" dirty="0">
                <a:latin typeface="+mn-ea"/>
                <a:ea typeface="+mn-ea"/>
              </a:rPr>
              <a:t>인덱스에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삽입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475656" y="5682734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latin typeface="+mj-ea"/>
              </a:rPr>
              <a:t>(1)  B+</a:t>
            </a:r>
            <a:r>
              <a:rPr lang="ko-KR" altLang="en-US" sz="1600" b="1" dirty="0">
                <a:latin typeface="+mj-ea"/>
              </a:rPr>
              <a:t> </a:t>
            </a:r>
            <a:r>
              <a:rPr lang="ko-KR" altLang="en-US" sz="1600" b="1" dirty="0" err="1">
                <a:latin typeface="+mj-ea"/>
              </a:rPr>
              <a:t>트리에</a:t>
            </a:r>
            <a:r>
              <a:rPr lang="ko-KR" altLang="en-US" sz="1600" b="1" dirty="0">
                <a:latin typeface="+mj-ea"/>
              </a:rPr>
              <a:t> 삽입될 데이터 </a:t>
            </a:r>
            <a:r>
              <a:rPr lang="ko-KR" altLang="en-US" sz="1600" b="1" dirty="0" err="1">
                <a:latin typeface="+mj-ea"/>
              </a:rPr>
              <a:t>엔트리를</a:t>
            </a:r>
            <a:r>
              <a:rPr lang="ko-KR" altLang="en-US" sz="1600" b="1" dirty="0">
                <a:latin typeface="+mj-ea"/>
              </a:rPr>
              <a:t> 탐색 키에 따라 정렬</a:t>
            </a:r>
            <a:endParaRPr lang="en-US" altLang="ko-KR" sz="1600" b="1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60000">
            <a:off x="611560" y="3289004"/>
            <a:ext cx="786765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0000">
            <a:off x="1128695" y="1044927"/>
            <a:ext cx="7373408" cy="187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60000">
            <a:off x="1175493" y="3559796"/>
            <a:ext cx="6759172" cy="254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1"/>
          <p:cNvSpPr txBox="1"/>
          <p:nvPr/>
        </p:nvSpPr>
        <p:spPr>
          <a:xfrm>
            <a:off x="1187624" y="2996952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latin typeface="+mn-ea"/>
                <a:ea typeface="+mn-ea"/>
              </a:rPr>
              <a:t>(2)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엔트리의</a:t>
            </a:r>
            <a:r>
              <a:rPr lang="ko-KR" altLang="en-US" sz="1600" b="1" dirty="0">
                <a:latin typeface="+mn-ea"/>
                <a:ea typeface="+mn-ea"/>
              </a:rPr>
              <a:t> 각 페이지에서 가장 낮은 값을 루트 페이지에 추가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187624" y="6186790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latin typeface="+mn-ea"/>
                <a:ea typeface="+mn-ea"/>
              </a:rPr>
              <a:t>(3) </a:t>
            </a:r>
            <a:r>
              <a:rPr lang="ko-KR" altLang="en-US" sz="1600" b="1" dirty="0">
                <a:latin typeface="+mn-ea"/>
                <a:ea typeface="+mn-ea"/>
              </a:rPr>
              <a:t>루트 페이지를 분할 하고 새로운 루트 페이지 생성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971600" y="316245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latin typeface="+mn-ea"/>
                <a:ea typeface="+mn-ea"/>
              </a:rPr>
              <a:t>(4) </a:t>
            </a:r>
            <a:r>
              <a:rPr lang="ko-KR" altLang="en-US" sz="1600" b="1" dirty="0" err="1">
                <a:latin typeface="+mn-ea"/>
                <a:ea typeface="+mn-ea"/>
              </a:rPr>
              <a:t>엔트리는</a:t>
            </a:r>
            <a:r>
              <a:rPr lang="ko-KR" altLang="en-US" sz="1600" b="1" dirty="0">
                <a:latin typeface="+mn-ea"/>
                <a:ea typeface="+mn-ea"/>
              </a:rPr>
              <a:t> 항상 단말 레벨 바로 위의 가장 오른쪽 인덱스 페이지로 삽입됨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540000">
            <a:off x="1710971" y="886181"/>
            <a:ext cx="5688632" cy="226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60000">
            <a:off x="1929348" y="3670291"/>
            <a:ext cx="4980608" cy="252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/>
          <p:nvPr/>
        </p:nvSpPr>
        <p:spPr>
          <a:xfrm>
            <a:off x="2483768" y="618679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>
                <a:latin typeface="+mn-ea"/>
                <a:ea typeface="+mn-ea"/>
              </a:rPr>
              <a:t>(5)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엔트리를</a:t>
            </a:r>
            <a:r>
              <a:rPr lang="ko-KR" altLang="en-US" sz="1600" b="1" dirty="0">
                <a:latin typeface="+mn-ea"/>
                <a:ea typeface="+mn-ea"/>
              </a:rPr>
              <a:t> 모두 삽입한 후 트리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차수 개념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060848"/>
            <a:ext cx="842012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55168" y="4715852"/>
            <a:ext cx="58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한 </a:t>
            </a:r>
            <a:r>
              <a:rPr lang="ko-KR" altLang="en-US" b="1" dirty="0" err="1">
                <a:latin typeface="+mn-ea"/>
                <a:ea typeface="+mn-ea"/>
              </a:rPr>
              <a:t>노드가</a:t>
            </a:r>
            <a:r>
              <a:rPr lang="en-US" b="1" dirty="0">
                <a:latin typeface="+mn-ea"/>
                <a:ea typeface="+mn-ea"/>
              </a:rPr>
              <a:t> n</a:t>
            </a:r>
            <a:r>
              <a:rPr lang="ko-KR" altLang="en-US" b="1" dirty="0">
                <a:latin typeface="+mn-ea"/>
                <a:ea typeface="+mn-ea"/>
              </a:rPr>
              <a:t>개의 </a:t>
            </a:r>
            <a:r>
              <a:rPr lang="ko-KR" altLang="en-US" b="1" dirty="0" err="1">
                <a:latin typeface="+mn-ea"/>
                <a:ea typeface="+mn-ea"/>
              </a:rPr>
              <a:t>엔트리를</a:t>
            </a:r>
            <a:r>
              <a:rPr lang="ko-KR" altLang="en-US" b="1" dirty="0">
                <a:latin typeface="+mn-ea"/>
                <a:ea typeface="+mn-ea"/>
              </a:rPr>
              <a:t> 가진다고 하면</a:t>
            </a:r>
            <a:r>
              <a:rPr lang="en-US" altLang="ko-KR" b="1" dirty="0">
                <a:latin typeface="+mn-ea"/>
                <a:ea typeface="+mn-ea"/>
              </a:rPr>
              <a:t>,</a:t>
            </a:r>
            <a:r>
              <a:rPr lang="en-US" b="1" dirty="0">
                <a:latin typeface="+mn-ea"/>
                <a:ea typeface="+mn-ea"/>
              </a:rPr>
              <a:t> d &lt;= n &lt;= 2d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 인덱스의 근본 개념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55679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이진 탐색의 단점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페이지를 가져오는 비용이 파일의 크기에 비례함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008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1.  </a:t>
            </a:r>
            <a:r>
              <a:rPr lang="ko-KR" altLang="en-US" b="1" dirty="0">
                <a:latin typeface="+mn-ea"/>
                <a:ea typeface="+mn-ea"/>
              </a:rPr>
              <a:t>보통 단말 </a:t>
            </a:r>
            <a:r>
              <a:rPr lang="ko-KR" altLang="en-US" b="1" dirty="0" err="1">
                <a:latin typeface="+mn-ea"/>
                <a:ea typeface="+mn-ea"/>
              </a:rPr>
              <a:t>노드가</a:t>
            </a:r>
            <a:r>
              <a:rPr lang="ko-KR" altLang="en-US" b="1" dirty="0">
                <a:latin typeface="+mn-ea"/>
                <a:ea typeface="+mn-ea"/>
              </a:rPr>
              <a:t> 가지는 </a:t>
            </a:r>
            <a:r>
              <a:rPr lang="ko-KR" altLang="en-US" b="1" dirty="0" err="1">
                <a:latin typeface="+mn-ea"/>
                <a:ea typeface="+mn-ea"/>
              </a:rPr>
              <a:t>엔트리</a:t>
            </a:r>
            <a:r>
              <a:rPr lang="ko-KR" altLang="en-US" b="1" dirty="0">
                <a:latin typeface="+mn-ea"/>
                <a:ea typeface="+mn-ea"/>
              </a:rPr>
              <a:t> 수와 </a:t>
            </a:r>
            <a:r>
              <a:rPr lang="ko-KR" altLang="en-US" b="1" dirty="0" err="1">
                <a:latin typeface="+mn-ea"/>
                <a:ea typeface="+mn-ea"/>
              </a:rPr>
              <a:t>비단말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노드가</a:t>
            </a:r>
            <a:r>
              <a:rPr lang="ko-KR" altLang="en-US" b="1" dirty="0">
                <a:latin typeface="+mn-ea"/>
                <a:ea typeface="+mn-ea"/>
              </a:rPr>
              <a:t> 가지는 </a:t>
            </a:r>
            <a:r>
              <a:rPr lang="ko-KR" altLang="en-US" b="1" dirty="0" err="1">
                <a:latin typeface="+mn-ea"/>
                <a:ea typeface="+mn-ea"/>
              </a:rPr>
              <a:t>엔트리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수는 서로 다르기 때문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07070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2.  </a:t>
            </a:r>
            <a:r>
              <a:rPr lang="ko-KR" altLang="en-US" b="1" dirty="0">
                <a:latin typeface="+mn-ea"/>
                <a:ea typeface="+mn-ea"/>
              </a:rPr>
              <a:t>탐색 키에 레코드마다 길이가 서로 다른 문자열 필드</a:t>
            </a:r>
            <a:r>
              <a:rPr lang="en-US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이름</a:t>
            </a:r>
            <a:r>
              <a:rPr lang="en-US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가 들어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갈 수 있기 때문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1086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3.  </a:t>
            </a:r>
            <a:r>
              <a:rPr lang="ko-KR" altLang="en-US" b="1" dirty="0">
                <a:latin typeface="+mn-ea"/>
                <a:ea typeface="+mn-ea"/>
              </a:rPr>
              <a:t>인덱스가 고정 길이 필드에 대해 생성된 것이라고 하더라도 같은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 </a:t>
            </a:r>
            <a:r>
              <a:rPr lang="ko-KR" altLang="en-US" b="1" dirty="0">
                <a:latin typeface="+mn-ea"/>
                <a:ea typeface="+mn-ea"/>
              </a:rPr>
              <a:t>탐색 키 값을 가지는 레코드가 여러 개 있을 수 있음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>
                <a:latin typeface="나눔고딕 ExtraBold" pitchFamily="50" charset="-127"/>
              </a:rPr>
              <a:t>트리</a:t>
            </a:r>
            <a:r>
              <a:rPr lang="en-US" altLang="ko-KR" dirty="0">
                <a:latin typeface="나눔고딕 ExtraBold" pitchFamily="50" charset="-127"/>
              </a:rPr>
              <a:t>: </a:t>
            </a:r>
            <a:r>
              <a:rPr lang="ko-KR" altLang="en-US" dirty="0">
                <a:latin typeface="나눔고딕 ExtraBold" pitchFamily="50" charset="-127"/>
              </a:rPr>
              <a:t>동적 인덱스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12182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B+ </a:t>
            </a:r>
            <a:r>
              <a:rPr lang="ko-KR" altLang="en-US" b="1" dirty="0" err="1">
                <a:latin typeface="+mn-ea"/>
                <a:ea typeface="+mn-ea"/>
              </a:rPr>
              <a:t>트리가</a:t>
            </a:r>
            <a:r>
              <a:rPr lang="ko-KR" altLang="en-US" b="1" dirty="0">
                <a:latin typeface="+mn-ea"/>
                <a:ea typeface="+mn-ea"/>
              </a:rPr>
              <a:t> 군집 인덱스이면 분할</a:t>
            </a:r>
            <a:r>
              <a:rPr lang="en-US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합병</a:t>
            </a:r>
            <a:r>
              <a:rPr lang="en-US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재분배 등의 연산은</a:t>
            </a:r>
            <a:r>
              <a:rPr lang="en-US" b="1" dirty="0">
                <a:latin typeface="+mn-ea"/>
                <a:ea typeface="+mn-ea"/>
              </a:rPr>
              <a:t> rid</a:t>
            </a:r>
            <a:r>
              <a:rPr lang="ko-KR" altLang="en-US" b="1" dirty="0">
                <a:latin typeface="+mn-ea"/>
                <a:ea typeface="+mn-ea"/>
              </a:rPr>
              <a:t>를 변경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시킬 수 있음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5637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 Rid = &lt;</a:t>
            </a:r>
            <a:r>
              <a:rPr lang="ko-KR" altLang="en-US" b="1" dirty="0">
                <a:latin typeface="+mn-ea"/>
                <a:ea typeface="+mn-ea"/>
              </a:rPr>
              <a:t>페이지 번호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슬롯 번호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9318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 </a:t>
            </a:r>
            <a:r>
              <a:rPr lang="ko-KR" altLang="en-US" b="1" dirty="0" err="1">
                <a:latin typeface="+mn-ea"/>
                <a:ea typeface="+mn-ea"/>
              </a:rPr>
              <a:t>비군집</a:t>
            </a:r>
            <a:r>
              <a:rPr lang="ko-KR" altLang="en-US" b="1" dirty="0">
                <a:latin typeface="+mn-ea"/>
                <a:ea typeface="+mn-ea"/>
              </a:rPr>
              <a:t> 인덱스에서는 인덱스 </a:t>
            </a:r>
            <a:r>
              <a:rPr lang="ko-KR" altLang="en-US" b="1" dirty="0" err="1">
                <a:latin typeface="+mn-ea"/>
                <a:ea typeface="+mn-ea"/>
              </a:rPr>
              <a:t>엔트리만</a:t>
            </a:r>
            <a:r>
              <a:rPr lang="ko-KR" altLang="en-US" b="1" dirty="0">
                <a:latin typeface="+mn-ea"/>
                <a:ea typeface="+mn-ea"/>
              </a:rPr>
              <a:t> 이동하기 때문에 문제 없음</a:t>
            </a:r>
            <a:r>
              <a:rPr lang="en-US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rid</a:t>
            </a:r>
            <a:r>
              <a:rPr lang="ko-KR" altLang="en-US" b="1" dirty="0">
                <a:latin typeface="+mn-ea"/>
                <a:ea typeface="+mn-ea"/>
              </a:rPr>
              <a:t>에 대한 삽입과 삭제의 영향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요약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056" y="1124744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단순히 전체 레코드를 이진 탐색하는 것은 시간이 많이 들어서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인덱스를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사용해서 탐색을 하게 되는데 그 구조가 트리 같아서 트리라는 개념이 생겼음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227861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트리 구조에는 </a:t>
            </a:r>
            <a:r>
              <a:rPr lang="en-US" altLang="ko-KR" b="1" dirty="0">
                <a:latin typeface="+mn-ea"/>
                <a:ea typeface="+mn-ea"/>
              </a:rPr>
              <a:t>ISAM(Indexed Sequential Access Method)</a:t>
            </a:r>
            <a:r>
              <a:rPr lang="ko-KR" altLang="en-US" b="1" dirty="0">
                <a:latin typeface="+mn-ea"/>
                <a:ea typeface="+mn-ea"/>
              </a:rPr>
              <a:t>와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B+ </a:t>
            </a:r>
            <a:r>
              <a:rPr lang="ko-KR" altLang="en-US" b="1" dirty="0" err="1">
                <a:latin typeface="+mn-ea"/>
                <a:ea typeface="+mn-ea"/>
              </a:rPr>
              <a:t>트리가</a:t>
            </a:r>
            <a:r>
              <a:rPr lang="ko-KR" altLang="en-US" b="1" dirty="0">
                <a:latin typeface="+mn-ea"/>
                <a:ea typeface="+mn-ea"/>
              </a:rPr>
              <a:t> 있음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94290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 </a:t>
            </a:r>
            <a:r>
              <a:rPr lang="en-US" altLang="ko-KR" b="1" dirty="0">
                <a:latin typeface="+mn-ea"/>
                <a:ea typeface="+mn-ea"/>
              </a:rPr>
              <a:t>B+ </a:t>
            </a:r>
            <a:r>
              <a:rPr lang="ko-KR" altLang="en-US" b="1" dirty="0" err="1">
                <a:latin typeface="+mn-ea"/>
                <a:ea typeface="+mn-ea"/>
              </a:rPr>
              <a:t>트리에는</a:t>
            </a:r>
            <a:r>
              <a:rPr lang="ko-KR" altLang="en-US" b="1" dirty="0">
                <a:latin typeface="+mn-ea"/>
                <a:ea typeface="+mn-ea"/>
              </a:rPr>
              <a:t> 연산에 도움을 주는 재분배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합병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분할 등의 구조 변경과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키 압축 기법이 있고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중복 값 처리는 키 값 대신 </a:t>
            </a:r>
            <a:r>
              <a:rPr lang="en-US" altLang="ko-KR" b="1" dirty="0">
                <a:latin typeface="+mn-ea"/>
                <a:ea typeface="+mn-ea"/>
              </a:rPr>
              <a:t>rid</a:t>
            </a:r>
            <a:r>
              <a:rPr lang="ko-KR" altLang="en-US" b="1" dirty="0">
                <a:latin typeface="+mn-ea"/>
                <a:ea typeface="+mn-ea"/>
              </a:rPr>
              <a:t>를 이용함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58579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가장 큰 차이점은 </a:t>
            </a:r>
            <a:r>
              <a:rPr lang="en-US" altLang="ko-KR" b="1" dirty="0">
                <a:latin typeface="+mn-ea"/>
                <a:ea typeface="+mn-ea"/>
              </a:rPr>
              <a:t>B+ </a:t>
            </a:r>
            <a:r>
              <a:rPr lang="ko-KR" altLang="en-US" b="1" dirty="0" err="1">
                <a:latin typeface="+mn-ea"/>
                <a:ea typeface="+mn-ea"/>
              </a:rPr>
              <a:t>트리는</a:t>
            </a:r>
            <a:r>
              <a:rPr lang="ko-KR" altLang="en-US" b="1" dirty="0">
                <a:latin typeface="+mn-ea"/>
                <a:ea typeface="+mn-ea"/>
              </a:rPr>
              <a:t> 동적이어서 삽입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삭제 연산에 구조가 유연하게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바뀔 수 있지만</a:t>
            </a:r>
            <a:r>
              <a:rPr lang="en-US" altLang="ko-KR" b="1" dirty="0">
                <a:latin typeface="+mn-ea"/>
                <a:ea typeface="+mn-ea"/>
              </a:rPr>
              <a:t>, ISAM</a:t>
            </a:r>
            <a:r>
              <a:rPr lang="ko-KR" altLang="en-US" b="1" dirty="0">
                <a:latin typeface="+mn-ea"/>
                <a:ea typeface="+mn-ea"/>
              </a:rPr>
              <a:t>은 정적인 구조여서 페이지가 꽉 찼으면 오버플로우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페이지를 생성해야만 함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 인덱스의 근본 개념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55679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이진 탐색의 단점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페이지를 가져오는 비용이 파일의 크기에 비례함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244041"/>
            <a:ext cx="86409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이진 탐색 대안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+mn-ea"/>
                <a:ea typeface="+mn-ea"/>
              </a:rPr>
              <a:t>데이터 파일에 있는 각 페이지 마다 </a:t>
            </a:r>
            <a:r>
              <a:rPr lang="en-US" altLang="ko-KR" sz="1600" b="1" dirty="0">
                <a:latin typeface="+mn-ea"/>
                <a:ea typeface="+mn-ea"/>
              </a:rPr>
              <a:t>&lt;</a:t>
            </a:r>
            <a:r>
              <a:rPr lang="ko-KR" altLang="en-US" sz="1600" b="1" dirty="0">
                <a:latin typeface="+mn-ea"/>
                <a:ea typeface="+mn-ea"/>
              </a:rPr>
              <a:t>페이지의 첫 번째 키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페이지에 대한 포인터</a:t>
            </a:r>
            <a:r>
              <a:rPr lang="en-US" altLang="ko-KR" sz="1600" b="1" dirty="0">
                <a:latin typeface="+mn-ea"/>
                <a:ea typeface="+mn-ea"/>
              </a:rPr>
              <a:t>&gt; </a:t>
            </a:r>
            <a:r>
              <a:rPr lang="ko-KR" altLang="en-US" sz="1600" b="1" dirty="0">
                <a:latin typeface="+mn-ea"/>
                <a:ea typeface="+mn-ea"/>
              </a:rPr>
              <a:t>생성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	(= </a:t>
            </a:r>
            <a:r>
              <a:rPr lang="ko-KR" altLang="en-US" sz="1600" b="1" dirty="0">
                <a:latin typeface="+mn-ea"/>
                <a:ea typeface="+mn-ea"/>
              </a:rPr>
              <a:t>인덱스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   </a:t>
            </a:r>
            <a:r>
              <a:rPr lang="ko-KR" altLang="en-US" sz="1600" b="1" dirty="0">
                <a:latin typeface="+mn-ea"/>
                <a:ea typeface="+mn-ea"/>
              </a:rPr>
              <a:t>인덱스 </a:t>
            </a:r>
            <a:r>
              <a:rPr lang="ko-KR" altLang="en-US" sz="1600" b="1" dirty="0" err="1">
                <a:latin typeface="+mn-ea"/>
                <a:ea typeface="+mn-ea"/>
              </a:rPr>
              <a:t>엔트리를</a:t>
            </a:r>
            <a:r>
              <a:rPr lang="ko-KR" altLang="en-US" sz="1600" b="1" dirty="0">
                <a:latin typeface="+mn-ea"/>
                <a:ea typeface="+mn-ea"/>
              </a:rPr>
              <a:t> 다시 키 속성에 따라 정렬 시킨 보조 파일 생성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 인덱스의 근본 개념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259632" y="1638092"/>
          <a:ext cx="65527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K1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K2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Kn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자유형 53"/>
          <p:cNvSpPr/>
          <p:nvPr/>
        </p:nvSpPr>
        <p:spPr>
          <a:xfrm>
            <a:off x="2083039" y="1350060"/>
            <a:ext cx="1554480" cy="200325"/>
          </a:xfrm>
          <a:custGeom>
            <a:avLst/>
            <a:gdLst>
              <a:gd name="connsiteX0" fmla="*/ 0 w 1554480"/>
              <a:gd name="connsiteY0" fmla="*/ 420189 h 420189"/>
              <a:gd name="connsiteX1" fmla="*/ 822960 w 1554480"/>
              <a:gd name="connsiteY1" fmla="*/ 2177 h 420189"/>
              <a:gd name="connsiteX2" fmla="*/ 1554480 w 1554480"/>
              <a:gd name="connsiteY2" fmla="*/ 407126 h 42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420189">
                <a:moveTo>
                  <a:pt x="0" y="420189"/>
                </a:moveTo>
                <a:cubicBezTo>
                  <a:pt x="281940" y="212271"/>
                  <a:pt x="563880" y="4354"/>
                  <a:pt x="822960" y="2177"/>
                </a:cubicBezTo>
                <a:cubicBezTo>
                  <a:pt x="1082040" y="0"/>
                  <a:pt x="1554480" y="407126"/>
                  <a:pt x="1554480" y="407126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95736" y="9807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 entry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59832" y="221415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인덱스 페이지의 형식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259632" y="3573016"/>
          <a:ext cx="65527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P1</a:t>
                      </a:r>
                      <a:r>
                        <a:rPr lang="en-US" altLang="ko-KR" b="1" baseline="0" dirty="0"/>
                        <a:t> P2 P3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P4 P5 P6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Pn</a:t>
                      </a:r>
                      <a:r>
                        <a:rPr lang="en-US" altLang="ko-KR" b="1" dirty="0"/>
                        <a:t> 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1259632" y="4570328"/>
          <a:ext cx="65527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Page</a:t>
                      </a:r>
                      <a:r>
                        <a:rPr lang="en-US" altLang="ko-KR" b="1" baseline="0" dirty="0"/>
                        <a:t> 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Page</a:t>
                      </a:r>
                      <a:r>
                        <a:rPr lang="en-US" altLang="ko-KR" b="1" baseline="0" dirty="0"/>
                        <a:t> 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Page 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Page 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 rot="5400000">
            <a:off x="1079612" y="4041068"/>
            <a:ext cx="720080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6200000" flipH="1">
            <a:off x="1763688" y="4077072"/>
            <a:ext cx="720080" cy="2880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2267744" y="3861048"/>
            <a:ext cx="1080120" cy="72008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>
            <a:off x="6552220" y="3897052"/>
            <a:ext cx="720080" cy="64807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31840" y="51479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인덱스 구조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 인덱스의 근본 개념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하지만</a:t>
            </a:r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인덱스 파일만 하더라도 여전히 크기가 큼</a:t>
            </a: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 이진 탐색 비용이 비쌈</a:t>
            </a: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트리 인덱스의 근본 개념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하지만</a:t>
            </a:r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인덱스 파일만 하더라도 여전히 크기가 큼</a:t>
            </a: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 이진 탐색 비용이 비쌈</a:t>
            </a: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인덱스 레코드 집합에 대해서도 보조 파일을 만드는 과정을 반복적으로 </a:t>
            </a:r>
            <a:br>
              <a:rPr lang="en-US" altLang="ko-KR" b="1" dirty="0">
                <a:latin typeface="+mn-ea"/>
                <a:ea typeface="+mn-ea"/>
                <a:sym typeface="Wingdings" pitchFamily="2" charset="2"/>
              </a:rPr>
            </a:b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적용하면 어떨까</a:t>
            </a:r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?</a:t>
            </a:r>
          </a:p>
          <a:p>
            <a:pPr>
              <a:buFont typeface="Wingdings"/>
              <a:buChar char="à"/>
            </a:pP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그 결과</a:t>
            </a:r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b="1" dirty="0">
                <a:latin typeface="+mn-ea"/>
                <a:ea typeface="+mn-ea"/>
                <a:sym typeface="Wingdings" pitchFamily="2" charset="2"/>
              </a:rPr>
              <a:t>비 단말 페이지가 여러 레벨에 걸쳐 있는 트리 구조가 생성됨</a:t>
            </a:r>
            <a:endParaRPr lang="en-US" altLang="ko-KR" b="1" dirty="0">
              <a:latin typeface="+mn-ea"/>
              <a:ea typeface="+mn-ea"/>
              <a:sym typeface="Wingdings" pitchFamily="2" charset="2"/>
            </a:endParaRPr>
          </a:p>
          <a:p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 ISAM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160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ISAM </a:t>
            </a:r>
            <a:r>
              <a:rPr lang="ko-KR" altLang="en-US" b="1" dirty="0">
                <a:latin typeface="+mn-ea"/>
                <a:ea typeface="+mn-ea"/>
              </a:rPr>
              <a:t>장점</a:t>
            </a:r>
            <a:endParaRPr lang="en-US" altLang="ko-KR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   -  </a:t>
            </a:r>
            <a:r>
              <a:rPr lang="ko-KR" altLang="en-US" b="1" dirty="0">
                <a:latin typeface="+mn-ea"/>
                <a:ea typeface="+mn-ea"/>
              </a:rPr>
              <a:t>루트부터 단말까지 한 레벨 당 한번의 입출력으로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탐색 가능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   -  </a:t>
            </a:r>
            <a:r>
              <a:rPr lang="ko-KR" altLang="en-US" b="1" dirty="0">
                <a:latin typeface="+mn-ea"/>
                <a:ea typeface="+mn-ea"/>
              </a:rPr>
              <a:t>일반적인 </a:t>
            </a:r>
            <a:r>
              <a:rPr lang="ko-KR" altLang="en-US" b="1" dirty="0" err="1">
                <a:latin typeface="+mn-ea"/>
                <a:ea typeface="+mn-ea"/>
              </a:rPr>
              <a:t>팬아웃</a:t>
            </a:r>
            <a:r>
              <a:rPr lang="en-US" b="1" dirty="0">
                <a:latin typeface="+mn-ea"/>
                <a:ea typeface="+mn-ea"/>
              </a:rPr>
              <a:t>(&gt;=100)</a:t>
            </a:r>
            <a:r>
              <a:rPr lang="ko-KR" altLang="en-US" b="1" dirty="0">
                <a:latin typeface="+mn-ea"/>
                <a:ea typeface="+mn-ea"/>
              </a:rPr>
              <a:t>일 때</a:t>
            </a:r>
            <a:r>
              <a:rPr lang="en-US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보통 </a:t>
            </a:r>
            <a:r>
              <a:rPr lang="ko-KR" altLang="en-US" b="1" dirty="0" err="1">
                <a:latin typeface="+mn-ea"/>
                <a:ea typeface="+mn-ea"/>
              </a:rPr>
              <a:t>트리는</a:t>
            </a:r>
            <a:r>
              <a:rPr lang="en-US" b="1" dirty="0">
                <a:latin typeface="+mn-ea"/>
                <a:ea typeface="+mn-ea"/>
              </a:rPr>
              <a:t> 3 ~ 4</a:t>
            </a:r>
            <a:r>
              <a:rPr lang="ko-KR" altLang="en-US" b="1" dirty="0">
                <a:latin typeface="+mn-ea"/>
                <a:ea typeface="+mn-ea"/>
              </a:rPr>
              <a:t>레벨을 넘지 않음</a:t>
            </a:r>
            <a:endParaRPr lang="en-US" altLang="ko-KR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인덱스 순차 접근 방식</a:t>
            </a:r>
            <a:r>
              <a:rPr lang="en-US" altLang="ko-KR" dirty="0">
                <a:latin typeface="나눔고딕 ExtraBold" pitchFamily="50" charset="-127"/>
              </a:rPr>
              <a:t>(ISAM)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929656"/>
            <a:ext cx="7824242" cy="28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91880" y="51479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ISAM </a:t>
            </a:r>
            <a:r>
              <a:rPr lang="ko-KR" altLang="en-US" b="1" dirty="0">
                <a:latin typeface="+mn-ea"/>
                <a:ea typeface="+mn-ea"/>
              </a:rPr>
              <a:t>인덱스 구조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인덱스 순차 접근 방식</a:t>
            </a:r>
            <a:r>
              <a:rPr lang="en-US" altLang="ko-KR" dirty="0">
                <a:latin typeface="나눔고딕 ExtraBold" pitchFamily="50" charset="-127"/>
              </a:rPr>
              <a:t>(ISAM)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0000">
            <a:off x="536992" y="1696001"/>
            <a:ext cx="7869138" cy="411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7544" y="9087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ISAM </a:t>
            </a:r>
            <a:r>
              <a:rPr lang="ko-KR" altLang="en-US" b="1" dirty="0">
                <a:latin typeface="+mn-ea"/>
                <a:ea typeface="+mn-ea"/>
              </a:rPr>
              <a:t>기본 연산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109643</TotalTime>
  <Words>3447</Words>
  <Application>Microsoft Office PowerPoint</Application>
  <PresentationFormat>화면 슬라이드 쇼(4:3)</PresentationFormat>
  <Paragraphs>301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Wingdings</vt:lpstr>
      <vt:lpstr>EC팀_교재템플릿</vt:lpstr>
      <vt:lpstr>데이터베이스 시스템 (Chapter 10 트리 구조 인덱싱)</vt:lpstr>
      <vt:lpstr>데이터베이스 시스템</vt:lpstr>
      <vt:lpstr>트리 인덱스의 근본 개념</vt:lpstr>
      <vt:lpstr>트리 인덱스의 근본 개념</vt:lpstr>
      <vt:lpstr>트리 인덱스의 근본 개념</vt:lpstr>
      <vt:lpstr>트리 인덱스의 근본 개념</vt:lpstr>
      <vt:lpstr>트리 인덱스의 근본 개념</vt:lpstr>
      <vt:lpstr>인덱스 순차 접근 방식(ISAM)</vt:lpstr>
      <vt:lpstr>인덱스 순차 접근 방식(ISAM)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B+ 트리: 동적 인덱스 구조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4674</cp:revision>
  <dcterms:created xsi:type="dcterms:W3CDTF">2011-02-24T00:55:11Z</dcterms:created>
  <dcterms:modified xsi:type="dcterms:W3CDTF">2020-07-02T10:24:05Z</dcterms:modified>
</cp:coreProperties>
</file>