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12" r:id="rId1"/>
  </p:sldMasterIdLst>
  <p:notesMasterIdLst>
    <p:notesMasterId r:id="rId24"/>
  </p:notesMasterIdLst>
  <p:sldIdLst>
    <p:sldId id="2155" r:id="rId2"/>
    <p:sldId id="2536" r:id="rId3"/>
    <p:sldId id="2540" r:id="rId4"/>
    <p:sldId id="2156" r:id="rId5"/>
    <p:sldId id="2530" r:id="rId6"/>
    <p:sldId id="2537" r:id="rId7"/>
    <p:sldId id="2551" r:id="rId8"/>
    <p:sldId id="2538" r:id="rId9"/>
    <p:sldId id="2539" r:id="rId10"/>
    <p:sldId id="2552" r:id="rId11"/>
    <p:sldId id="2541" r:id="rId12"/>
    <p:sldId id="2542" r:id="rId13"/>
    <p:sldId id="2543" r:id="rId14"/>
    <p:sldId id="2544" r:id="rId15"/>
    <p:sldId id="2545" r:id="rId16"/>
    <p:sldId id="2546" r:id="rId17"/>
    <p:sldId id="2547" r:id="rId18"/>
    <p:sldId id="2548" r:id="rId19"/>
    <p:sldId id="2549" r:id="rId20"/>
    <p:sldId id="2550" r:id="rId21"/>
    <p:sldId id="2506" r:id="rId22"/>
    <p:sldId id="1860" r:id="rId23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2F0"/>
    <a:srgbClr val="043666"/>
    <a:srgbClr val="FFFFCC"/>
    <a:srgbClr val="FFCC00"/>
    <a:srgbClr val="607D99"/>
    <a:srgbClr val="093768"/>
    <a:srgbClr val="363636"/>
    <a:srgbClr val="D1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5" autoAdjust="0"/>
    <p:restoredTop sz="83585" autoAdjust="0"/>
  </p:normalViewPr>
  <p:slideViewPr>
    <p:cSldViewPr>
      <p:cViewPr varScale="1">
        <p:scale>
          <a:sx n="58" d="100"/>
          <a:sy n="58" d="100"/>
        </p:scale>
        <p:origin x="149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32"/>
    </p:cViewPr>
  </p:sorterViewPr>
  <p:notesViewPr>
    <p:cSldViewPr>
      <p:cViewPr>
        <p:scale>
          <a:sx n="93" d="100"/>
          <a:sy n="93" d="100"/>
        </p:scale>
        <p:origin x="-362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C05E6EB6-C90C-41B7-9314-F1F6CBBF2F9A}" type="datetimeFigureOut">
              <a:rPr lang="ko-KR" altLang="en-US"/>
              <a:pPr>
                <a:defRPr/>
              </a:pPr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685800"/>
            <a:ext cx="5429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 dirty="0"/>
              <a:t> 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FBB7BC27-BDAA-442D-A8E9-075953C84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38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buFont typeface="Wingdings" pitchFamily="2" charset="2"/>
      <a:buChar char="Ø"/>
      <a:defRPr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358775" indent="107950" algn="l" rtl="0" eaLnBrk="0" fontAlgn="base" latinLnBrk="1" hangingPunct="0">
      <a:spcBef>
        <a:spcPts val="30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719138" indent="107950" algn="l" rtl="0" eaLnBrk="0" fontAlgn="base" latinLnBrk="1" hangingPunct="0">
      <a:spcBef>
        <a:spcPts val="300"/>
      </a:spcBef>
      <a:spcAft>
        <a:spcPct val="0"/>
      </a:spcAft>
      <a:buFont typeface="맑은 고딕" pitchFamily="50" charset="-127"/>
      <a:buChar char="–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079500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439863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</a:t>
            </a: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//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여기서 보면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Global depth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Local depth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라는게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있는데요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글로벌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뎁스는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디렉토리의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크기에서 지수를 말합니다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그림에서는 세 개의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비트를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사용해서 총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8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나타낼 수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그럼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8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세제곱이기 때문에 글로벌 뎁스는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글로벌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뎁스는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디렉토리를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두 배로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늘릴때마다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씩 증가합니다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디렉토리와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버켓이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처음 만들어 질 때 로컬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뎁스와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글로벌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뎁스는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같습니다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로컬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뎁스는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해당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버켓이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분할하여 두 배로 될 때마다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씩 증가합니다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로컬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뎁스와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글로벌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뎁스가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같다면 로컬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뎁스가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증가 할 때 글로벌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뎁스도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같이 증가합니다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로컬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뎁스와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글로벌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뎁스의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관계는 이렇습니다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어떤 데이터를 삽입 하려고 할 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삽입할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버켓이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꽉 차있고 그곳의 로컬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뎁스와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글로벌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뎁스가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같다면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해당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분할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해야하고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그렇지 않다면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로컬이 더 작다면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디렉토리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내에 분할할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위치를 저장할 다른 공간이 있다는 것을 의미합니다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즉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해당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분할만 하면 되는지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아니면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디렉토리도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두 배로 늘려야 하는지 판단하는 기준이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atinLnBrk="1"/>
            <a:endParaRPr lang="en-US" altLang="ko-KR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확장성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디렉토리를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사용하고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디렉토리가 디스크에 저장된다면 동등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셀력션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처리의 경우 두 번의 입출력이 필요합니다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따라서 정적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해싱보다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느릴 수 있지만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실제로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디렉토리는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메모리에 저장될 확률이 높아서 입출력 시간의 차이는 없다고 볼 수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선형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선형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확장성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다르게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디렉토리를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따로 만들지 않고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분할 조건을 만족할 때에 해당</a:t>
            </a:r>
          </a:p>
          <a:p>
            <a:pPr latinLnBrk="1"/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분할 하는 것이 아니라 첫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버켓부터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하나씩 차례로 분할을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그림은 선형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해싱에서의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모든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버켓들을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단순하게 보여주는데요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Next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다음에 분할 조건을 만족할 때 분할될 버켓을 가리키고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처음에는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//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hLevel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이란 것은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해당 레벨에서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식별하는 값의 범위를 말합니다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아래 식은 해시 함수를 거친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k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값이 페이지 내에서 어떤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위치할지를 구하는 식 인데요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식을 보시면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level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의미하고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부터 시작해 단계가 오를 때마다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씩 증가하고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단계는 모든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분할 했을 때 오릅니다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함수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h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해시 함수를 의미하고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N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 처음 버켓의 수를 말합니다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어떤 값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k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해시 함수에 의해 해시하고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그것을 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제곱 곱하기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으로 나눈 나머지로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식별 하는 것을 보여줍니다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//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다음으로 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버켓들은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이미 분할된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버켓들을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나타내는데요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분할된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버켓들은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해당 레벨의 범위로 식별되는 것이 아니라 다음 레벨의 범위로 식별 되야 한다는 말입니다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왜냐하면 분할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되서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배가 되었으니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식별하는 식도 두 배의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표현할 수 있는 식으로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바껴야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되기 때문입니다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//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이건 분할된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버켓들을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나타내는데요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차례로 분할된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버켓들은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가장 뒤쪽에 배치된다는 것을 보여줍니다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이제 예시를 통해 알아 보겠습니다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그림은 선형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파일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분할을 하는 조건은 다양하게 설정할 수 있는데요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여기서는 새로운 데이터의 삽입이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오버플로우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페이지를 생성하게 할 때 한번의 분할이 일어나게 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초기 상태 이기 때문에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level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Next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개수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들어가 있는 데이터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32, 44, 36, 9, 25, 5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이런 것들은 앞에서 말씀 드린 이 식에 의해서 어떤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들어가야 할 지 확인된 상태입니다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즉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h(k)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32, 44, 36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같은 데이터이고 이걸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이기 때문에 데이터를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나눈 나머지에 따라 저장할 위치를 판단해서 이렇게 들어간 것입니다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그림은 여기에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삽입하고 분할을 한 모습인데요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43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나눈 나머지가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이기 때문에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들어가야 하는데 꽉 찼기 때문에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오버플로우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페이지가 생깁니다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오버플로우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페이지가 생겼기 때문에 분할 조건이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충족되서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Next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가르키는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버켓에서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분할이 일어나고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Next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증가한 모습입니다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앞에서 설명 드렸듯이 분할이 일어나면 해당 단계가 아니라 다음 단계의 함수로 식별을 해야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분할된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32, 44, 36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나누는게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아니라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8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나눈 나머지로 판단을 해서 각각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0, 4, 4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이기 때문에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44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36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버켓으로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들어간 것을 보여줍니다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37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삽입한 그림인데요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37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나누면 나머지가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버켓에는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빈 자리가 있기 때문에 그냥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넣으면 끝납니다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경우에는 분할이 일어나지 않았기 때문에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Next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변화가 없습니다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이번에는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Next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가리키는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버켓이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꽉 차있고 그곳에 삽입을 하는 경우인데요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29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삽입한다면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들어가야 하지만 꽉 차있기 때문에 분할을 해야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atinLnBrk="1"/>
            <a:endParaRPr lang="en-US" altLang="ko-KR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근데 데이터가 들어가야 할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분할 될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버켓이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같이 때문에 이럴 경우에는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오버플로우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페이지를 생성하지는 않고 바로 분할을 해서 이렇게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그림은 이전의 파일에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22, 66, 34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삽입해서 분할이 되게 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Next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되도록 한 것입니다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처음에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였고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나머지는 분할이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되서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생긴 것 이기 때문에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번부터 시작해서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버켓이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마지막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버켓이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atinLnBrk="1"/>
            <a:endParaRPr 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그렇기 때문에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Next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상황에서 한번 더 분할이 일어나면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Next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되는 것이 아니라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level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증가하게 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Next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다시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가리킵니다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level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한 단계 올리기 위해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또 삽입을 해보면 이와 같은 모습으로 바뀌게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>
              <a:buNone/>
            </a:pP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B+</a:t>
            </a:r>
            <a:r>
              <a:rPr lang="ko-KR" altLang="en-US" sz="1000" b="1" kern="1200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트리에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삽입하는 과정 입니다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>
              <a:buNone/>
            </a:pP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삽입할 위치를 찾고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공간이 있으면 삽입 하고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공간이 없으면 분할 후 재분배를 합니다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>
              <a:buNone/>
            </a:pP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부모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꽉 찼다면 알맞은 부모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찾을 때 까지 계속 반복하고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적재율을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맞춰줍니다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레벨이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되었으면 이제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h0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h1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판별하는 것이 아니라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h1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h2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하면 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이후에 삽입 과정들은 똑같습니다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마지막으로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확장성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선형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비교 입니다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altLang="ko-KR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편향되지 않은 데이터를 가지고 두 가지의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한다면 결과적으로는 같습니다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다만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디렉토리의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유무와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수를 두 배로 만드는 과정이 점진적인지 아니면 한 번에 일어나는지의 차이 입니다</a:t>
            </a: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인덱스는 범위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셀렉션을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지원하지 않기 때문에 동등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셀렉션에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대해 비교해보면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확장성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평균적으로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선형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1.2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번의 입출력 비용이 듭니다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확장성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할 때에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디렉토리가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메모리에 적재 될 수 있으면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번의 디스크 접근으로 해결 할 수 있는데요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메모리에 적재될 확률이 매우 높기 때문에 그냥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번으로 볼 수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선형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경우에는 데이터 분포에 따라 달라지는 데요 평균적으로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1.2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디렉토리는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확장성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해싱에서는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사용하고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선형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해싱에선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사용하지 않습니다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적재율은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편중된 데이터 분포에서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확장성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알맞은 해시 함수를 선택함으로써 해결 할 수 있고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선형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해싱에서도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디렉토리를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사용하면서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어느정도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해결 할 수 있지만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성능면에서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봤을때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확장성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해싱이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더 좋습니다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>
              <a:buNone/>
            </a:pPr>
            <a:endParaRPr 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B+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대량적재하는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방법입니다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적재할 데이터를 미리 정렬하고 작은 것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부터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삽입을 하며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꽉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차면 분할하는 과정을 계속 하면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됩니다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둘의 차이점은 다음과 같은데요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삽입은  매번 데이터를 삽입할 때마다 어떤 위치가 알맞은지 탐색을 해야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하지만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대량 적재는 이미 정렬 되어있어서 그냥 정해진 자리에 삽입하면 되기 때문에 속도 차이가 있습니다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sz="1000" b="1" kern="1200" baseline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그냥 삽입은 삽입이 끝난 후 다시 적당한 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fill factor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맞추기 위해 분할이나 합병을 해야 하지만 대량 적재에선 삽입하는 과정에서 저절로 관리가 됩니다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sz="1000" b="1" kern="1200" baseline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또한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대량 적재를 함으로써 동시성 제어에 이점이 있고 연속적인 저장 공간을 사용할 수 있습니다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sz="1000" b="1" kern="1200" baseline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이어서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이번주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해시 인덱싱에 대해 발표 하겠습니다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altLang="ko-KR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인덱싱의 기본적인 개념은 어떤 탐색 필드의 값들을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번호로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매핑하여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원하는 데이터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속한 페이지를 찾게 해주는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함수를 사용하는 것입니다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해시도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ISAM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 마찬가지로 성능에 영향을 미칠 수 있는 오버플로우 체인 문제를 갖고 있는데요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해결책으로 첫 번째가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오버플로우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페이지 없이도 삽입과 삭제를 효과적으로 할 수 있는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디렉토리를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사용하는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확장성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기법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번째로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새로운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생성하기 위해 효과적인 정책을 사용해서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디렉토리가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필요없는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선형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기법이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기반 인덱싱은 범위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셀렉션을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지원 하지 못하기 때문에 많은 데이터베이스 시스템에서 트리 기반 인덱스만을 지원하지만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조인과 같은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관계형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연산을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구현하는데는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아주 효과적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첫 번째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정적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그림은 정적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나타내고 있는데요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데이터를 담고 있는 페이지들은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버켓당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하나의 기본 페이지가 있고 추가적인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오버플로우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페이지가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atinLnBrk="1"/>
            <a:endParaRPr lang="en-US" altLang="ko-KR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파일은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N-1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까지의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버켓으로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이루어지며 처음에는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버켓당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하나의 기본 페이지만 존재합니다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어떤 데이터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탐색하고 싶으면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함수를 적용하여 그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속한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식별하여 탐색하면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삽입과 삭제도 마찬가지로 해시 함수를 적용하고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식별 후 작업을 하면 되고 필요한 경우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오버플로우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페이지를 생성하고 연결하면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정적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해싱에서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중요한 문제는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수가 고정되어 있기 때문에 공간 낭비가 생기거나 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오버플로우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체인이 생길 수 있다는 점입니다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주기적으로 파일을 다시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해싱해서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이상적인 상태로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오버플로우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체인이 없고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80%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용량 까지만 차있는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만들기는 하지만 시간이 걸리고 그 동안 인덱스를 사용할 수 없습니다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이에 대한 대안으로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확장성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선형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같은 동적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기법이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확장성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확장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가득 찬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새로운 데이터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삽입할 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오버플로우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페이지를 추가하거나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파일을 재구성하는 방법을 사용하지 않고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대한 포인터의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디렉토리를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사용하는 방법입니다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이건 확장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나타낸 그림인데요</a:t>
            </a: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디렉토리는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크기가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배열이며 각 항목은 버켓의 주소가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어떤 데이터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찾는 방법은 탐색 필드에 해시 함수를 적용하고 해당 이진 표현의 마지막 두 비트로 알맞은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찾으면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탐색이나 삽입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삭제를 할 때 모두 이렇게 원하는 데이터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찾은 다음 작업을 하면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//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삽입하려고 하면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20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이진수로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10100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이고 뒤의 두 비트가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이어서 버켓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저장되어야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근데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꽉 차있기 때문에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우선 그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이렇게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분할하여 새로운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하나 할당하고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엔트리들을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골고루 재분배 해야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재분배를 할 때는 뒤에서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세번째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비트를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기준으로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왜냐하면 원래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버켓들이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개였기 때문에 뒤에서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두번째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비트까지는 이미 사용됐기 때문입니다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원래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에는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4, 12, 32, 16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있었고 이것들은 이진수로 바꾸면 이렇게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뒤에서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세번째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비트는 각각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1, 1, 0, 0, 1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엔트리는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엔트리는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분배를 한 모습입니다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근데 이렇게 분할을 하면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디렉토리의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슬롯이 부족하게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디렉토리도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두 배로 들려서 이렇게 만들고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분할된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연결을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중복 연결된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디렉토리는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나중에 해당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버켓이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분할이 되면 마찬가지로 분할된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버켓으로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연결됩니다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디렉토리는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각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버켓들의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page-id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이기 때문에 디렉토리를 두 배로 하는 것이 파일 크기를 두 배 하는 것 보다 훨씬 작음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6504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baseline="0"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827058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077072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457200" y="917346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457200" y="1061362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lang="en-US" altLang="ko-KR" sz="20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49263" indent="-268288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lang="en-US" altLang="ko-KR" sz="18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2pPr>
            <a:lvl3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en-US" altLang="ko-KR" sz="16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3pPr>
            <a:lvl4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lang="ko-KR" altLang="en-US" sz="14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0528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541089" y="603461"/>
            <a:ext cx="8154337" cy="287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Eurostile LT Std" pitchFamily="34" charset="0"/>
                <a:ea typeface="나눔고딕 ExtraBold" pitchFamily="50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28231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364335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2571736" cy="6858000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561690" y="812800"/>
            <a:ext cx="6508838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3"/>
          </p:nvPr>
        </p:nvSpPr>
        <p:spPr>
          <a:xfrm>
            <a:off x="2643174" y="917346"/>
            <a:ext cx="6357982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643174" y="274639"/>
            <a:ext cx="6357982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85" r:id="rId1"/>
    <p:sldLayoutId id="2147484986" r:id="rId2"/>
    <p:sldLayoutId id="2147484987" r:id="rId3"/>
    <p:sldLayoutId id="2147484988" r:id="rId4"/>
    <p:sldLayoutId id="2147484989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3"/>
          <p:cNvSpPr>
            <a:spLocks noGrp="1"/>
          </p:cNvSpPr>
          <p:nvPr>
            <p:ph type="ctrTitle"/>
          </p:nvPr>
        </p:nvSpPr>
        <p:spPr bwMode="auto">
          <a:xfrm>
            <a:off x="685800" y="2636838"/>
            <a:ext cx="7772400" cy="6508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0">
              <a:lnSpc>
                <a:spcPct val="108749"/>
              </a:lnSpc>
            </a:pP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데이터베이스 시스템</a:t>
            </a:r>
            <a:br>
              <a:rPr lang="ko-KR" altLang="en-US" sz="3600" dirty="0"/>
            </a:b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(Chapter 11 </a:t>
            </a: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해시 기반 인덱싱</a:t>
            </a: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lang="ko-KR" altLang="en-US" sz="360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4" name="텍스트 개체 틀 9"/>
          <p:cNvSpPr>
            <a:spLocks noGrp="1"/>
          </p:cNvSpPr>
          <p:nvPr/>
        </p:nvSpPr>
        <p:spPr>
          <a:xfrm>
            <a:off x="2159794" y="4293096"/>
            <a:ext cx="4824413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Helvetica65-Medium" pitchFamily="34" charset="0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11/21/19</a:t>
            </a:r>
          </a:p>
          <a:p>
            <a:r>
              <a:rPr lang="ko-KR" altLang="en-US" sz="1600" dirty="0"/>
              <a:t>최용규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 err="1">
                <a:latin typeface="나눔고딕 ExtraBold" pitchFamily="50" charset="-127"/>
              </a:rPr>
              <a:t>확장성</a:t>
            </a:r>
            <a:r>
              <a:rPr lang="ko-KR" altLang="en-US" dirty="0">
                <a:latin typeface="나눔고딕 ExtraBold" pitchFamily="50" charset="-127"/>
              </a:rPr>
              <a:t>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8233" y="1027541"/>
            <a:ext cx="7110191" cy="520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타원 3"/>
          <p:cNvSpPr/>
          <p:nvPr/>
        </p:nvSpPr>
        <p:spPr>
          <a:xfrm>
            <a:off x="1259632" y="1052736"/>
            <a:ext cx="1656184" cy="792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선형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124744"/>
            <a:ext cx="8197414" cy="480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15816" y="5945505"/>
            <a:ext cx="30963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ko-KR" altLang="en-US" b="1" dirty="0">
                <a:latin typeface="+mn-ea"/>
                <a:ea typeface="+mn-ea"/>
              </a:rPr>
              <a:t>선형 </a:t>
            </a:r>
            <a:r>
              <a:rPr lang="ko-KR" altLang="en-US" b="1" dirty="0" err="1">
                <a:latin typeface="+mn-ea"/>
                <a:ea typeface="+mn-ea"/>
              </a:rPr>
              <a:t>해싱에서의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err="1">
                <a:latin typeface="+mn-ea"/>
                <a:ea typeface="+mn-ea"/>
              </a:rPr>
              <a:t>버켓들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11560" y="1628800"/>
            <a:ext cx="2304256" cy="9361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선형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124744"/>
            <a:ext cx="8197414" cy="480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15816" y="5945505"/>
            <a:ext cx="30963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ko-KR" altLang="en-US" b="1" dirty="0">
                <a:latin typeface="+mn-ea"/>
                <a:ea typeface="+mn-ea"/>
              </a:rPr>
              <a:t>선형 </a:t>
            </a:r>
            <a:r>
              <a:rPr lang="ko-KR" altLang="en-US" b="1" dirty="0" err="1">
                <a:latin typeface="+mn-ea"/>
                <a:ea typeface="+mn-ea"/>
              </a:rPr>
              <a:t>해싱에서의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err="1">
                <a:latin typeface="+mn-ea"/>
                <a:ea typeface="+mn-ea"/>
              </a:rPr>
              <a:t>버켓들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67544" y="2276872"/>
            <a:ext cx="2880320" cy="13681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37170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i</a:t>
            </a:r>
            <a:r>
              <a:rPr lang="en-US" b="1" dirty="0"/>
              <a:t>(k) = h(k) mod (2</a:t>
            </a:r>
            <a:r>
              <a:rPr lang="en-US" b="1" baseline="30000" dirty="0"/>
              <a:t>i</a:t>
            </a:r>
            <a:r>
              <a:rPr lang="en-US" b="1" dirty="0"/>
              <a:t>N) </a:t>
            </a:r>
            <a:endParaRPr lang="ko-KR" altLang="en-US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55576" y="4077072"/>
            <a:ext cx="2232248" cy="1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선형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124744"/>
            <a:ext cx="8197414" cy="480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15816" y="5945505"/>
            <a:ext cx="30963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ko-KR" altLang="en-US" b="1" dirty="0">
                <a:latin typeface="+mn-ea"/>
                <a:ea typeface="+mn-ea"/>
              </a:rPr>
              <a:t>선형 </a:t>
            </a:r>
            <a:r>
              <a:rPr lang="ko-KR" altLang="en-US" b="1" dirty="0" err="1">
                <a:latin typeface="+mn-ea"/>
                <a:ea typeface="+mn-ea"/>
              </a:rPr>
              <a:t>해싱에서의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err="1">
                <a:latin typeface="+mn-ea"/>
                <a:ea typeface="+mn-ea"/>
              </a:rPr>
              <a:t>버켓들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220072" y="1052736"/>
            <a:ext cx="3456384" cy="27363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37170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i</a:t>
            </a:r>
            <a:r>
              <a:rPr lang="en-US" b="1" dirty="0"/>
              <a:t>(k) = h(k) mod (2</a:t>
            </a:r>
            <a:r>
              <a:rPr lang="en-US" b="1" baseline="30000" dirty="0"/>
              <a:t>i</a:t>
            </a:r>
            <a:r>
              <a:rPr lang="en-US" b="1" dirty="0"/>
              <a:t>N) </a:t>
            </a:r>
            <a:endParaRPr lang="ko-KR" altLang="en-US" b="1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선형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124744"/>
            <a:ext cx="8197414" cy="480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15816" y="5945505"/>
            <a:ext cx="30963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ko-KR" altLang="en-US" b="1" dirty="0">
                <a:latin typeface="+mn-ea"/>
                <a:ea typeface="+mn-ea"/>
              </a:rPr>
              <a:t>선형 </a:t>
            </a:r>
            <a:r>
              <a:rPr lang="ko-KR" altLang="en-US" b="1" dirty="0" err="1">
                <a:latin typeface="+mn-ea"/>
                <a:ea typeface="+mn-ea"/>
              </a:rPr>
              <a:t>해싱에서의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err="1">
                <a:latin typeface="+mn-ea"/>
                <a:ea typeface="+mn-ea"/>
              </a:rPr>
              <a:t>버켓들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64088" y="4509120"/>
            <a:ext cx="3024336" cy="158417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37170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i</a:t>
            </a:r>
            <a:r>
              <a:rPr lang="en-US" b="1" dirty="0"/>
              <a:t>(k) = h(k) mod (2</a:t>
            </a:r>
            <a:r>
              <a:rPr lang="en-US" b="1" baseline="30000" dirty="0"/>
              <a:t>i</a:t>
            </a:r>
            <a:r>
              <a:rPr lang="en-US" b="1" dirty="0"/>
              <a:t>N) </a:t>
            </a:r>
            <a:endParaRPr lang="ko-KR" altLang="en-US" b="1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선형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980728"/>
            <a:ext cx="678655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12160" y="2420888"/>
            <a:ext cx="244827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</a:t>
            </a:r>
            <a:r>
              <a:rPr lang="en-US" b="1" baseline="-25000" dirty="0"/>
              <a:t>i</a:t>
            </a:r>
            <a:r>
              <a:rPr lang="en-US" b="1" dirty="0"/>
              <a:t>(k) = h(k) mod (2</a:t>
            </a:r>
            <a:r>
              <a:rPr lang="en-US" b="1" baseline="30000" dirty="0"/>
              <a:t>i</a:t>
            </a:r>
            <a:r>
              <a:rPr lang="en-US" b="1" dirty="0"/>
              <a:t>N) </a:t>
            </a:r>
            <a:endParaRPr lang="ko-KR" altLang="en-US" b="1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선형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124744"/>
            <a:ext cx="643453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선형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052736"/>
            <a:ext cx="6317555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4860032" y="3212976"/>
            <a:ext cx="43204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선형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4098" name="Picture 2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981320"/>
            <a:ext cx="6408712" cy="5404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4427984" y="5445224"/>
            <a:ext cx="43204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선형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908720"/>
            <a:ext cx="5472608" cy="559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4499992" y="5733256"/>
            <a:ext cx="3600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851920" y="3284984"/>
            <a:ext cx="3600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88024" y="3284984"/>
            <a:ext cx="3600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 대량 적재와 삽입의 차이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347753"/>
            <a:ext cx="8784976" cy="395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1. </a:t>
            </a:r>
            <a:r>
              <a:rPr lang="ko-KR" altLang="en-US" sz="1600" b="1" dirty="0">
                <a:latin typeface="+mn-ea"/>
                <a:ea typeface="+mn-ea"/>
              </a:rPr>
              <a:t>먼저 검색을 함으로써 어떤 </a:t>
            </a:r>
            <a:r>
              <a:rPr lang="ko-KR" altLang="en-US" sz="1600" b="1" dirty="0" err="1">
                <a:latin typeface="+mn-ea"/>
                <a:ea typeface="+mn-ea"/>
              </a:rPr>
              <a:t>버킷에</a:t>
            </a:r>
            <a:r>
              <a:rPr lang="ko-KR" altLang="en-US" sz="1600" b="1" dirty="0">
                <a:latin typeface="+mn-ea"/>
                <a:ea typeface="+mn-ea"/>
              </a:rPr>
              <a:t> 새로운 레코드를 넣을지를 결정한다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2. </a:t>
            </a:r>
            <a:r>
              <a:rPr lang="ko-KR" altLang="en-US" sz="1600" b="1" dirty="0">
                <a:latin typeface="+mn-ea"/>
                <a:ea typeface="+mn-ea"/>
              </a:rPr>
              <a:t>만약 </a:t>
            </a:r>
            <a:r>
              <a:rPr lang="ko-KR" altLang="en-US" sz="1600" b="1" dirty="0" err="1">
                <a:latin typeface="+mn-ea"/>
                <a:ea typeface="+mn-ea"/>
              </a:rPr>
              <a:t>버킷이</a:t>
            </a:r>
            <a:r>
              <a:rPr lang="ko-KR" altLang="en-US" sz="1600" b="1" dirty="0">
                <a:latin typeface="+mn-ea"/>
                <a:ea typeface="+mn-ea"/>
              </a:rPr>
              <a:t> 꽉 차 있지 않다면 레코드를 추가한다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3. </a:t>
            </a:r>
            <a:r>
              <a:rPr lang="ko-KR" altLang="en-US" sz="1600" b="1" dirty="0" err="1">
                <a:latin typeface="+mn-ea"/>
                <a:ea typeface="+mn-ea"/>
              </a:rPr>
              <a:t>버킷이</a:t>
            </a:r>
            <a:r>
              <a:rPr lang="ko-KR" altLang="en-US" sz="1600" b="1" dirty="0">
                <a:latin typeface="+mn-ea"/>
                <a:ea typeface="+mn-ea"/>
              </a:rPr>
              <a:t> 꽉 차 있다면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>
                <a:latin typeface="+mn-ea"/>
                <a:ea typeface="+mn-ea"/>
              </a:rPr>
              <a:t>버킷을</a:t>
            </a:r>
            <a:r>
              <a:rPr lang="ko-KR" altLang="en-US" sz="1600" b="1" dirty="0">
                <a:latin typeface="+mn-ea"/>
                <a:ea typeface="+mn-ea"/>
              </a:rPr>
              <a:t> 쪼갠다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4. </a:t>
            </a:r>
            <a:r>
              <a:rPr lang="ko-KR" altLang="en-US" sz="1600" b="1" dirty="0">
                <a:latin typeface="+mn-ea"/>
                <a:ea typeface="+mn-ea"/>
              </a:rPr>
              <a:t>새로운 </a:t>
            </a:r>
            <a:r>
              <a:rPr lang="ko-KR" altLang="en-US" sz="1600" b="1" dirty="0" err="1">
                <a:latin typeface="+mn-ea"/>
                <a:ea typeface="+mn-ea"/>
              </a:rPr>
              <a:t>단말노드의</a:t>
            </a:r>
            <a:r>
              <a:rPr lang="ko-KR" altLang="en-US" sz="1600" b="1" dirty="0">
                <a:latin typeface="+mn-ea"/>
                <a:ea typeface="+mn-ea"/>
              </a:rPr>
              <a:t> 메모리를 확보하고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>
                <a:latin typeface="+mn-ea"/>
                <a:ea typeface="+mn-ea"/>
              </a:rPr>
              <a:t>버킷에</a:t>
            </a:r>
            <a:r>
              <a:rPr lang="ko-KR" altLang="en-US" sz="1600" b="1" dirty="0">
                <a:latin typeface="+mn-ea"/>
                <a:ea typeface="+mn-ea"/>
              </a:rPr>
              <a:t> 든 구성요소의 절반을 새로운 </a:t>
            </a:r>
            <a:r>
              <a:rPr lang="ko-KR" altLang="en-US" sz="1600" b="1" dirty="0" err="1">
                <a:latin typeface="+mn-ea"/>
                <a:ea typeface="+mn-ea"/>
              </a:rPr>
              <a:t>노드로</a:t>
            </a:r>
            <a:r>
              <a:rPr lang="ko-KR" altLang="en-US" sz="1600" b="1" dirty="0">
                <a:latin typeface="+mn-ea"/>
                <a:ea typeface="+mn-ea"/>
              </a:rPr>
              <a:t> 옮긴다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5. </a:t>
            </a:r>
            <a:r>
              <a:rPr lang="ko-KR" altLang="en-US" sz="1600" b="1" dirty="0">
                <a:latin typeface="+mn-ea"/>
                <a:ea typeface="+mn-ea"/>
              </a:rPr>
              <a:t>새 </a:t>
            </a:r>
            <a:r>
              <a:rPr lang="ko-KR" altLang="en-US" sz="1600" b="1" dirty="0" err="1">
                <a:latin typeface="+mn-ea"/>
                <a:ea typeface="+mn-ea"/>
              </a:rPr>
              <a:t>단말노드의</a:t>
            </a:r>
            <a:r>
              <a:rPr lang="ko-KR" altLang="en-US" sz="1600" b="1" dirty="0">
                <a:latin typeface="+mn-ea"/>
                <a:ea typeface="+mn-ea"/>
              </a:rPr>
              <a:t> 최소 키를 부모에게 삽입한다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6. </a:t>
            </a:r>
            <a:r>
              <a:rPr lang="ko-KR" altLang="en-US" sz="1600" b="1" dirty="0">
                <a:latin typeface="+mn-ea"/>
                <a:ea typeface="+mn-ea"/>
              </a:rPr>
              <a:t>만약 부모가 꽉 찼다면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부모 역시 쪼개도록 한다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7. </a:t>
            </a:r>
            <a:r>
              <a:rPr lang="ko-KR" altLang="en-US" sz="1600" b="1" dirty="0">
                <a:latin typeface="+mn-ea"/>
                <a:ea typeface="+mn-ea"/>
              </a:rPr>
              <a:t>부모 </a:t>
            </a:r>
            <a:r>
              <a:rPr lang="ko-KR" altLang="en-US" sz="1600" b="1" dirty="0" err="1">
                <a:latin typeface="+mn-ea"/>
                <a:ea typeface="+mn-ea"/>
              </a:rPr>
              <a:t>노드에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  <a:ea typeface="+mn-ea"/>
              </a:rPr>
              <a:t>중간키를</a:t>
            </a:r>
            <a:r>
              <a:rPr lang="ko-KR" altLang="en-US" sz="1600" b="1" dirty="0">
                <a:latin typeface="+mn-ea"/>
                <a:ea typeface="+mn-ea"/>
              </a:rPr>
              <a:t> 추가한다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8. </a:t>
            </a:r>
            <a:r>
              <a:rPr lang="ko-KR" altLang="en-US" sz="1600" b="1" dirty="0">
                <a:latin typeface="+mn-ea"/>
                <a:ea typeface="+mn-ea"/>
              </a:rPr>
              <a:t>쪼개지지 않는 부모를 발견할 때까지 이를 반복한다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0872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b="1" dirty="0">
                <a:latin typeface="+mn-ea"/>
                <a:ea typeface="+mn-ea"/>
              </a:rPr>
              <a:t> 삽입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선형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3728" y="836712"/>
            <a:ext cx="4844174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타원 7"/>
          <p:cNvSpPr/>
          <p:nvPr/>
        </p:nvSpPr>
        <p:spPr>
          <a:xfrm>
            <a:off x="5580112" y="3068960"/>
            <a:ext cx="3600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 err="1">
                <a:latin typeface="나눔고딕 ExtraBold" pitchFamily="50" charset="-127"/>
              </a:rPr>
              <a:t>확장성</a:t>
            </a:r>
            <a:r>
              <a:rPr lang="en-US" altLang="ko-KR" dirty="0">
                <a:latin typeface="나눔고딕 ExtraBold" pitchFamily="50" charset="-127"/>
              </a:rPr>
              <a:t> </a:t>
            </a:r>
            <a:r>
              <a:rPr lang="ko-KR" altLang="en-US" dirty="0" err="1">
                <a:latin typeface="나눔고딕 ExtraBold" pitchFamily="50" charset="-127"/>
              </a:rPr>
              <a:t>해싱과</a:t>
            </a:r>
            <a:r>
              <a:rPr lang="ko-KR" altLang="en-US" dirty="0">
                <a:latin typeface="나눔고딕 ExtraBold" pitchFamily="50" charset="-127"/>
              </a:rPr>
              <a:t> 선형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r>
              <a:rPr lang="ko-KR" altLang="en-US" dirty="0">
                <a:latin typeface="나눔고딕 ExtraBold" pitchFamily="50" charset="-127"/>
              </a:rPr>
              <a:t> 비교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75656" y="155679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확장성</a:t>
                      </a:r>
                      <a:r>
                        <a:rPr lang="ko-KR" altLang="en-US" b="1" dirty="0"/>
                        <a:t> </a:t>
                      </a:r>
                      <a:r>
                        <a:rPr lang="ko-KR" altLang="en-US" b="1" dirty="0" err="1"/>
                        <a:t>해싱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선형 </a:t>
                      </a:r>
                      <a:r>
                        <a:rPr lang="ko-KR" altLang="en-US" b="1" dirty="0" err="1"/>
                        <a:t>해싱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동등 </a:t>
                      </a:r>
                      <a:r>
                        <a:rPr lang="ko-KR" altLang="en-US" b="1" dirty="0" err="1"/>
                        <a:t>셀렉션</a:t>
                      </a:r>
                      <a:r>
                        <a:rPr lang="ko-KR" altLang="en-US" b="1" dirty="0"/>
                        <a:t> 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1.2</a:t>
                      </a:r>
                      <a:r>
                        <a:rPr lang="ko-KR" altLang="en-US" b="1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디렉토리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X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적재율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낮음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400300"/>
            <a:ext cx="4211637" cy="1016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6000" b="1" dirty="0">
                <a:latin typeface="Eurostile LT Std" pitchFamily="34" charset="0"/>
                <a:ea typeface="나눔고딕 ExtraBold" pitchFamily="50" charset="-127"/>
                <a:cs typeface="+mj-cs"/>
              </a:rPr>
              <a:t>Thank you!</a:t>
            </a:r>
            <a:endParaRPr kumimoji="0" lang="ko-KR" altLang="en-US" sz="6000" b="1" dirty="0">
              <a:latin typeface="Eurostile LT Std" pitchFamily="34" charset="0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 대량 적재와 삽입의 차이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312913"/>
            <a:ext cx="7345832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1. </a:t>
            </a:r>
            <a:r>
              <a:rPr lang="ko-KR" altLang="en-US" sz="1600" b="1" dirty="0">
                <a:latin typeface="+mn-ea"/>
                <a:ea typeface="+mn-ea"/>
              </a:rPr>
              <a:t>데이터 </a:t>
            </a:r>
            <a:r>
              <a:rPr lang="ko-KR" altLang="en-US" sz="1600" b="1" dirty="0" err="1">
                <a:latin typeface="+mn-ea"/>
                <a:ea typeface="+mn-ea"/>
              </a:rPr>
              <a:t>엔트리들을</a:t>
            </a:r>
            <a:r>
              <a:rPr lang="ko-KR" altLang="en-US" sz="1600" b="1" dirty="0">
                <a:latin typeface="+mn-ea"/>
                <a:ea typeface="+mn-ea"/>
              </a:rPr>
              <a:t> 검색 키에 대하여 오름차순으로 정리하는 것이다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2. </a:t>
            </a:r>
            <a:r>
              <a:rPr lang="ko-KR" altLang="en-US" sz="1600" b="1" dirty="0">
                <a:latin typeface="+mn-ea"/>
                <a:ea typeface="+mn-ea"/>
              </a:rPr>
              <a:t>빈 페이지를 위한 공간을 확보하고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루트를 만든다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3. </a:t>
            </a:r>
            <a:r>
              <a:rPr lang="ko-KR" altLang="en-US" sz="1600" b="1" dirty="0">
                <a:latin typeface="+mn-ea"/>
                <a:ea typeface="+mn-ea"/>
              </a:rPr>
              <a:t>첫 페이지를 가리키는 포인터를 삽입한다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4. </a:t>
            </a:r>
            <a:r>
              <a:rPr lang="ko-KR" altLang="en-US" sz="1600" b="1" dirty="0">
                <a:latin typeface="+mn-ea"/>
                <a:ea typeface="+mn-ea"/>
              </a:rPr>
              <a:t>루트가 꽉 차면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루트를 쪼개고 새로운 루트 페이지를 만든다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  <a:ea typeface="+mn-ea"/>
              </a:rPr>
              <a:t>5. </a:t>
            </a:r>
            <a:r>
              <a:rPr lang="ko-KR" altLang="en-US" sz="1600" b="1" dirty="0" err="1">
                <a:latin typeface="+mn-ea"/>
                <a:ea typeface="+mn-ea"/>
              </a:rPr>
              <a:t>엔트리</a:t>
            </a:r>
            <a:r>
              <a:rPr lang="ko-KR" altLang="en-US" sz="1600" b="1" dirty="0">
                <a:latin typeface="+mn-ea"/>
                <a:ea typeface="+mn-ea"/>
              </a:rPr>
              <a:t> 삽입을 계속하고 모든 </a:t>
            </a:r>
            <a:r>
              <a:rPr lang="ko-KR" altLang="en-US" sz="1600" b="1" dirty="0" err="1">
                <a:latin typeface="+mn-ea"/>
                <a:ea typeface="+mn-ea"/>
              </a:rPr>
              <a:t>엔트리가</a:t>
            </a:r>
            <a:r>
              <a:rPr lang="ko-KR" altLang="en-US" sz="1600" b="1" dirty="0">
                <a:latin typeface="+mn-ea"/>
                <a:ea typeface="+mn-ea"/>
              </a:rPr>
              <a:t> 삽입 되면 멈춘다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0872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b="1" dirty="0">
                <a:latin typeface="+mn-ea"/>
                <a:ea typeface="+mn-ea"/>
              </a:rPr>
              <a:t> 대량 적재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059832" y="4537928"/>
          <a:ext cx="3168352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b="1" dirty="0"/>
                        <a:t> 속도가 빠름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b="1" dirty="0"/>
                        <a:t> Fill factor </a:t>
                      </a:r>
                      <a:r>
                        <a:rPr lang="ko-KR" altLang="en-US" b="1" dirty="0"/>
                        <a:t>관리</a:t>
                      </a:r>
                      <a:endParaRPr lang="en-US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b="1" dirty="0"/>
                        <a:t> 동시성 제어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b="1" dirty="0"/>
                        <a:t> 연속적인 저장 공간을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>
          <a:xfrm>
            <a:off x="2643174" y="980728"/>
            <a:ext cx="6357982" cy="5544616"/>
          </a:xfrm>
        </p:spPr>
        <p:txBody>
          <a:bodyPr anchor="t"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 dirty="0"/>
              <a:t>  </a:t>
            </a:r>
            <a:r>
              <a:rPr lang="en-US" altLang="ko-KR" sz="2400" dirty="0"/>
              <a:t>Contents</a:t>
            </a:r>
          </a:p>
          <a:p>
            <a:pPr>
              <a:lnSpc>
                <a:spcPct val="16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   정적 </a:t>
            </a:r>
            <a:r>
              <a:rPr lang="ko-KR" altLang="en-US" b="1" dirty="0" err="1"/>
              <a:t>해싱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ko-KR" altLang="en-US" b="1" dirty="0" err="1"/>
              <a:t>확장성</a:t>
            </a:r>
            <a:r>
              <a:rPr lang="ko-KR" altLang="en-US" b="1" dirty="0"/>
              <a:t> </a:t>
            </a:r>
            <a:r>
              <a:rPr lang="ko-KR" altLang="en-US" b="1" dirty="0" err="1"/>
              <a:t>해싱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선형 </a:t>
            </a:r>
            <a:r>
              <a:rPr lang="ko-KR" altLang="en-US" b="1" dirty="0" err="1">
                <a:latin typeface="+mn-ea"/>
              </a:rPr>
              <a:t>해싱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시스템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정적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1484784"/>
            <a:ext cx="5997755" cy="369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 err="1">
                <a:latin typeface="나눔고딕 ExtraBold" pitchFamily="50" charset="-127"/>
              </a:rPr>
              <a:t>확장성</a:t>
            </a:r>
            <a:r>
              <a:rPr lang="ko-KR" altLang="en-US" dirty="0">
                <a:latin typeface="나눔고딕 ExtraBold" pitchFamily="50" charset="-127"/>
              </a:rPr>
              <a:t>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1340768"/>
            <a:ext cx="5904656" cy="4920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 err="1">
                <a:latin typeface="나눔고딕 ExtraBold" pitchFamily="50" charset="-127"/>
              </a:rPr>
              <a:t>확장성</a:t>
            </a:r>
            <a:r>
              <a:rPr lang="ko-KR" altLang="en-US" dirty="0">
                <a:latin typeface="나눔고딕 ExtraBold" pitchFamily="50" charset="-127"/>
              </a:rPr>
              <a:t>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1340768"/>
            <a:ext cx="5904656" cy="4920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380312" y="12687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 = 10100</a:t>
            </a:r>
            <a:r>
              <a:rPr lang="en-US" altLang="ko-KR" b="1" baseline="-25000" dirty="0"/>
              <a:t>(2)</a:t>
            </a:r>
            <a:endParaRPr lang="ko-KR" altLang="en-US" b="1" dirty="0"/>
          </a:p>
        </p:txBody>
      </p:sp>
      <p:sp>
        <p:nvSpPr>
          <p:cNvPr id="5" name="타원 4"/>
          <p:cNvSpPr/>
          <p:nvPr/>
        </p:nvSpPr>
        <p:spPr>
          <a:xfrm>
            <a:off x="7164288" y="1052736"/>
            <a:ext cx="1800200" cy="792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 err="1">
                <a:latin typeface="나눔고딕 ExtraBold" pitchFamily="50" charset="-127"/>
              </a:rPr>
              <a:t>확장성</a:t>
            </a:r>
            <a:r>
              <a:rPr lang="ko-KR" altLang="en-US" dirty="0">
                <a:latin typeface="나눔고딕 ExtraBold" pitchFamily="50" charset="-127"/>
              </a:rPr>
              <a:t>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88" y="1100138"/>
            <a:ext cx="6888236" cy="522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타원 3"/>
          <p:cNvSpPr/>
          <p:nvPr/>
        </p:nvSpPr>
        <p:spPr>
          <a:xfrm>
            <a:off x="5220072" y="1412776"/>
            <a:ext cx="1008112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292080" y="5733256"/>
            <a:ext cx="1008112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52320" y="12687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 = 100</a:t>
            </a:r>
            <a:r>
              <a:rPr lang="en-US" altLang="ko-KR" b="1" baseline="-25000" dirty="0"/>
              <a:t>(2)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08304" y="170080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 = 1100</a:t>
            </a:r>
            <a:r>
              <a:rPr lang="en-US" altLang="ko-KR" b="1" baseline="-25000" dirty="0"/>
              <a:t>(2)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08304" y="21328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32 = 100000</a:t>
            </a:r>
            <a:r>
              <a:rPr lang="en-US" altLang="ko-KR" b="1" baseline="-25000" dirty="0"/>
              <a:t>(2)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08304" y="25649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16 = 10000</a:t>
            </a:r>
            <a:r>
              <a:rPr lang="en-US" altLang="ko-KR" b="1" baseline="-25000" dirty="0"/>
              <a:t>(2)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08304" y="2996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 = 10100</a:t>
            </a:r>
            <a:r>
              <a:rPr lang="en-US" altLang="ko-KR" b="1" baseline="-25000" dirty="0"/>
              <a:t>(2)</a:t>
            </a:r>
            <a:endParaRPr lang="ko-KR" altLang="en-US" b="1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 err="1">
                <a:latin typeface="나눔고딕 ExtraBold" pitchFamily="50" charset="-127"/>
              </a:rPr>
              <a:t>확장성</a:t>
            </a:r>
            <a:r>
              <a:rPr lang="ko-KR" altLang="en-US" dirty="0">
                <a:latin typeface="나눔고딕 ExtraBold" pitchFamily="50" charset="-127"/>
              </a:rPr>
              <a:t>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8233" y="1027541"/>
            <a:ext cx="7110191" cy="520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타원 3"/>
          <p:cNvSpPr/>
          <p:nvPr/>
        </p:nvSpPr>
        <p:spPr>
          <a:xfrm>
            <a:off x="1979712" y="3861048"/>
            <a:ext cx="1080120" cy="16561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C팀_교재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111872</TotalTime>
  <Words>2043</Words>
  <Application>Microsoft Office PowerPoint</Application>
  <PresentationFormat>화면 슬라이드 쇼(4:3)</PresentationFormat>
  <Paragraphs>198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Eurostile LT Std</vt:lpstr>
      <vt:lpstr>Helvetica65-Medium</vt:lpstr>
      <vt:lpstr>나눔고딕 ExtraBold</vt:lpstr>
      <vt:lpstr>Malgun Gothic</vt:lpstr>
      <vt:lpstr>Malgun Gothic</vt:lpstr>
      <vt:lpstr>Arial</vt:lpstr>
      <vt:lpstr>Calibri</vt:lpstr>
      <vt:lpstr>Wingdings</vt:lpstr>
      <vt:lpstr>EC팀_교재템플릿</vt:lpstr>
      <vt:lpstr>데이터베이스 시스템 (Chapter 11 해시 기반 인덱싱)</vt:lpstr>
      <vt:lpstr>B+ 트리 대량 적재와 삽입의 차이</vt:lpstr>
      <vt:lpstr>B+ 트리 대량 적재와 삽입의 차이</vt:lpstr>
      <vt:lpstr>데이터베이스 시스템</vt:lpstr>
      <vt:lpstr>정적 해싱</vt:lpstr>
      <vt:lpstr>확장성 해싱</vt:lpstr>
      <vt:lpstr>확장성 해싱</vt:lpstr>
      <vt:lpstr>확장성 해싱</vt:lpstr>
      <vt:lpstr>확장성 해싱</vt:lpstr>
      <vt:lpstr>확장성 해싱</vt:lpstr>
      <vt:lpstr>선형 해싱</vt:lpstr>
      <vt:lpstr>선형 해싱</vt:lpstr>
      <vt:lpstr>선형 해싱</vt:lpstr>
      <vt:lpstr>선형 해싱</vt:lpstr>
      <vt:lpstr>선형 해싱</vt:lpstr>
      <vt:lpstr>선형 해싱</vt:lpstr>
      <vt:lpstr>선형 해싱</vt:lpstr>
      <vt:lpstr>선형 해싱</vt:lpstr>
      <vt:lpstr>선형 해싱</vt:lpstr>
      <vt:lpstr>선형 해싱</vt:lpstr>
      <vt:lpstr>확장성 해싱과 선형 해싱 비교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박재현</dc:creator>
  <cp:lastModifiedBy>JK</cp:lastModifiedBy>
  <cp:revision>4862</cp:revision>
  <dcterms:created xsi:type="dcterms:W3CDTF">2011-02-24T00:55:11Z</dcterms:created>
  <dcterms:modified xsi:type="dcterms:W3CDTF">2020-07-02T10:25:39Z</dcterms:modified>
</cp:coreProperties>
</file>