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36"/>
  </p:notesMasterIdLst>
  <p:sldIdLst>
    <p:sldId id="2155" r:id="rId2"/>
    <p:sldId id="2568" r:id="rId3"/>
    <p:sldId id="2569" r:id="rId4"/>
    <p:sldId id="2570" r:id="rId5"/>
    <p:sldId id="2571" r:id="rId6"/>
    <p:sldId id="2572" r:id="rId7"/>
    <p:sldId id="2573" r:id="rId8"/>
    <p:sldId id="2574" r:id="rId9"/>
    <p:sldId id="2575" r:id="rId10"/>
    <p:sldId id="2576" r:id="rId11"/>
    <p:sldId id="2577" r:id="rId12"/>
    <p:sldId id="2156" r:id="rId13"/>
    <p:sldId id="2530" r:id="rId14"/>
    <p:sldId id="2553" r:id="rId15"/>
    <p:sldId id="2554" r:id="rId16"/>
    <p:sldId id="2537" r:id="rId17"/>
    <p:sldId id="2551" r:id="rId18"/>
    <p:sldId id="2555" r:id="rId19"/>
    <p:sldId id="2556" r:id="rId20"/>
    <p:sldId id="2557" r:id="rId21"/>
    <p:sldId id="2538" r:id="rId22"/>
    <p:sldId id="2558" r:id="rId23"/>
    <p:sldId id="2567" r:id="rId24"/>
    <p:sldId id="2559" r:id="rId25"/>
    <p:sldId id="2560" r:id="rId26"/>
    <p:sldId id="2561" r:id="rId27"/>
    <p:sldId id="2562" r:id="rId28"/>
    <p:sldId id="2563" r:id="rId29"/>
    <p:sldId id="2564" r:id="rId30"/>
    <p:sldId id="2539" r:id="rId31"/>
    <p:sldId id="2565" r:id="rId32"/>
    <p:sldId id="2566" r:id="rId33"/>
    <p:sldId id="2552" r:id="rId34"/>
    <p:sldId id="1860" r:id="rId3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83585" autoAdjust="0"/>
  </p:normalViewPr>
  <p:slideViewPr>
    <p:cSldViewPr>
      <p:cViewPr varScale="1">
        <p:scale>
          <a:sx n="58" d="100"/>
          <a:sy n="58" d="100"/>
        </p:scale>
        <p:origin x="14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저번주에</a:t>
            </a:r>
            <a:r>
              <a:rPr lang="ko-KR" altLang="en-US" baseline="0" dirty="0"/>
              <a:t> 했던 선형 </a:t>
            </a:r>
            <a:r>
              <a:rPr lang="ko-KR" altLang="en-US" baseline="0" dirty="0" err="1"/>
              <a:t>해싱을</a:t>
            </a:r>
            <a:r>
              <a:rPr lang="ko-KR" altLang="en-US" baseline="0" dirty="0"/>
              <a:t> 다시 설명해 달라고 하셔서 그것부터 발표하겠습니다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이렇게 분할이 되었고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마지막 버켓인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가리키고 있습니다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상황에서 한번 더 분할이 일어나면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되는 것이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증가하게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가리킵니다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한 단계 올리기 위해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삽입해 보겠습니다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나머지는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때문에 분할이 일어나게 되고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레벨이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증가하여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되었습니다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판별하는 것이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하면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이후에 삽입 과정들은 똑같습니다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정렬을 필요로 하는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여러가지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상황들이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몇 가지 예시로 다음과 같은 것들이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사용자가 정렬된 어떤 데이터를 보기 원할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인덱스에 대량 적재를 하려고 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레코드들간의 중복제거를 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또는 조인 연산을 수행할 때 등이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옛날에 비해 주 기억 공간의 크기가 급격히 증가했지만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그에 따라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데이터량도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엄청 커졌습니다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정렬해야 할 데이터가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주기억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공간에 다 들어갈 수 없을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정렬 알고리즘이 필요합니다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정렬과 비교하기 위해 먼저 단순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정렬에 대해 나와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정렬이란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일단 전체 파일을 작은 파일들로 쪼갠 다음 단계를 거쳐 정렬한 후 다시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개씩 합병하는 방법입니다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그림은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가진 파일을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정렬하는 모습입니다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파일을 정렬하는 과정 중간 단계마다 여러 개의 정렬된 서브파일들이 생성되는데요 이걸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(run)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이라고 하는데요 뒤에서도 쭉 이렇게 부릅니다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각 단계마다 그 파일에 있는 모든 페이지는 읽고 처리한 후 디스크에 쓰여지게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정렬 방법의 비용을 생각해보면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단계마다 두 번씩의 디스크 입출력이 발생하기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페이지수와 단계의 수를 알면 쉽게 알아낼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처음 페이지의 개수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Pass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거친 페이지의 수라고 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필요한 단계의 수는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페이지당 두 번의 입출력인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곱하면 총 비용은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2N(⌈log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+ 1)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여기서는 페이지 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총 비용은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56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단순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 하려면 총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번의 입출력이 필요하다는 것을 알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그림은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정렬의 문제점을 보여주는데요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메모리에 사용 가능한 공간이 많이 있다고 하더라도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인풋과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아웃풋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 페이지만 사용하기 때문에 공간을 효과적으로 이용할 수 없습니다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이제 사람들이 버퍼 공간을 효율적으로 이용하기 위해 외부 합병 정렬이란 방법을 생각해 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정렬은 버퍼 페이지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개만 사용하는 것이 아니라 그림처럼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까지의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output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총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이용 가능한 버퍼 페이지를 모두 사용하여 정렬하는 방법입니다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대문자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이용 가능한 버퍼 페이지의 개수로 뒤에도 계속해서 이렇게 부릅니다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정렬과 다른 점을 설명 드리면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에서는 한번에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읽고 내부 정렬하여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페이지로 구성된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⌈A/B⌉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만듭니다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그림은 버퍼 풀 페이지 개수가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일 때 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보여주는데요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정렬에선 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 때 처음 페이지 수와 같은 개수의 런을 만들어 내지만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정렬은 이렇게 버퍼 페이지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모두 이용해서 처리하고 하나의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만들어 냅니다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두 번째 차이점은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합병 정렬에선 단계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 마지막까지 입력버퍼로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 페이지를 사용하고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출력에는 남은 한 페이지를 사용합니다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 할 때와 같은 데이터를 외부 합병 정렬하면 전체적으로 이런 모습이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원래 정적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있었습니다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크기가 고정이기 때문에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문제가 발생하게 되었고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이를 해결하기위해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크기를 바꿀 수 있는 </a:t>
            </a:r>
            <a:endParaRPr lang="en-US" altLang="ko-KR" sz="1000" b="1" kern="12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동적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해싱이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나오게되었습니다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동적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해싱에는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해싱과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선형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해싱이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있는데요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데이터 위치를 가리키는 포인터의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만들어 처리하는 방법이고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선형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디렉토리를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사용하지 않습니다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확장성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다르게 분할 조건을 만족할 때에 해당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하는 것이 아니라 첫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버켓부터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하나씩 차례로 분할을 하는 방법입니다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그림은 선형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해싱에서의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모든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단순하게 보여주는데요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다음에 분할 조건을 만족할 때 분할될 버켓을 가리키고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처음에는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외부 합병 정렬의 비용을 계산해보면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처음 페이지 개수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en-US" altLang="ko-KR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단계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거친 후 런의 개수를 나타냅니다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 합병에서 정렬에 필요한 단계의 수는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이었지만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외부합병은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개가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버퍼를 쓰기 때문에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⌈log</a:t>
            </a:r>
            <a:r>
              <a:rPr lang="en-US" sz="1000" b="1" kern="1200" baseline="-25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B-1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N⌉ + 1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마찬가지로 각 단계에서 모든 페이지들은 읽고 쓰여지기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2A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곱해서 총 비용은 다음과 같이 나오게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표는 페이지의 개수와 이용 가능한 버퍼의 수에 따라서 정렬하는데 필요한 단계의 수를 보여주는 표입니다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특별한 것은 없고 그냥 정렬해야 할 페이지가 엄청 많더라도 쓸 수 있는 버퍼가 조금만 있으면 몇 단계 안에 정렬 할 수 있다는 것을 알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더 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생성하기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런이란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것은 파일을 정렬하는 과정 중간 단계마다 생성된 여러 개의 정렬된 서브파일입니다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정렬해야 할 총 페이지 수는 정해져 있기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 각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길이를 더 늘리게 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개수가 줄어들게 되고 정렬하기 위해서 거치게 되는 단계의 수를 줄일 수 있게 되어 결과적으로 비용 감소 효과를 내게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늘리는 방법을 설명하면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사용 가능한 버퍼에서 한 페이지는 입력 버퍼로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페이지는 출력 버퍼로 사용하기 위해 남겨 놓고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나머지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B-2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버퍼를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둡니다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그림에서 보이는 것처럼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정렬되야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할 값들은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input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이동하고 다시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output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이동을 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파일을 어떤 탐색 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대해서 오름차순으로 정렬 한다고 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output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오름차순으로 정렬 되어야 하기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output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있는 모든 값들보다 크고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 중에서는 가장 작은 이 조건을 만족하는 값을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output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넣습니다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그림에서는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들어가게 되는데요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빈 공간이 생기게 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값을 하나 넣습니다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과정을 반복해서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current set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output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값보다 큰 값이 더 이상 없을 경우에 해당 런을 끝내고 다음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시작합니다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방법을 사용하면 평균적으로 약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2B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 페이지 크기의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만들어 진다고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지금까지는 비용을 측정할 때 페이지의 입출력 회수를 기준으로 계산을 했는데요</a:t>
            </a: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그런 비용 계산은 블록단위 입출력을 할 때는 무시하고 계산을 한 것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이번에는 블록단위 입출력을 하면 비용이 어떻게 되는지 알아보겠습니다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블록단위 입출력이란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연속된 페이지들에 대해 단일 입출력을 요청 함으로써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페이지 별로 독립적인 입출력 요청을 하는 것보다 훨씬 비용이 적게 드는 방법인데요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 그림을 보시면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페이지로 이루어진 버퍼블록 단위로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페이지가 이용 가능한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버퍼풀에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입출력을 한다고 생각해보면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한번의 입력에 두 개씩 버퍼에 들어가게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계속해서 입력을 하고 나면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단계를 위한 서브 파일인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생성이됩니다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버퍼 페이지가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블록단위로 잡았기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단계당 최대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⌈(10-2)/2⌉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합병할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왜 이렇게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되냐면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이전에는 출력버퍼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빼고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10-1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합병할 수 있었는데요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근데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페이지를 묶어서 한번에 입출력 하기 때문에 먼저 출력 버퍼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개를 빼고 그것을 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나눠서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합병할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묶어서 블록단위로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입출력하면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해당 단계에서 페이지 입출력 횟수가 줄어들 수 있지만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합병할 수 있는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줄어들어 단계가 늘어나기 때문에 전체 입출력 횟수가 오히려 더 많아질 수 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 적절한 블록 크기를 설정하는 것이 중요합니다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블록 단위만큼 버퍼가 줄어들기 때문에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런의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개수가 많아지는 것임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hLevel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이란 것은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 레벨에서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식별하는 값의 범위를 말합니다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 식은 해시 함수를 거친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k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값이 페이지 내에서 어떤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위치할지를 구하는 식 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식을 보시면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의미하고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부터 시작해 단계가 오를 때마다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씩 증가하고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단계는 모든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 했을 때 오릅니다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함수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h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해시 함수를 의미하고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분할 되기전 처음 버켓의 수를 말합니다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이중버퍼링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이중버퍼링이란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CPU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두 가지 일을 동시에 처리하도록 하는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외부 정렬을 하는 과정에서 입력 블록에 있는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튜플들을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모두 사용하고 나면 다음 블록에 대한 입력 요청을 기다리게 되고 그 입력이 완료 될 때까지는 수행을 멈춰야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블록 하나를 읽는 동안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CPU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아무런 작업을 하지 않게 되고 전체 소요 시간이 길어지게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각 입력 버퍼마다 동일한 크기의 페이지를 추가하여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튜플들을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모두 사용했을 때 추가된 페이지로 전환해서 작업을 계속하고 그러는 동안 원래의 빈 블록을 채우기 위한 입출력 요청도 동시에 진행 할 수 있도록 하는 기술 입니다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이용한 정렬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만약 어떤 파일을 정렬하려고 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정렬에 이용되는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탐색키에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대해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B+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 인덱스가 있다고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다른 정렬 알고리즘을 사용하지 않더라도 트리 내부를 순회하면서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탐색키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순서대로 데이터를 검색 할 수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방법이 좋은지 아닌지 인덱스의 군집 유무에 따라 나와있습니다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클러스터 인덱스인 경우입니다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군집 인덱스에서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탐색키의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순서는 데이터 레코드가 저장되어 있는 순서와 일치하며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레코드 페이지 마다 그 안에 속한 모든 레코드들을 순서대로 읽어 낼 수 있기 때문에 인덱스의 순차 집합을 순회하는 것은 매우 효과적입니다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이러한 인덱스가 있다면 정렬 알고리즘을 따로 사용하기보다 인덱스 상에서 검색을 통해 정렬하는 것이 좋습니다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비 클러스터 인덱스입니다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경우에는 레코드들이 순서가 없기 때문에 최악의 경우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레코드마다 디스크 입출력을 요청을 해서 디스크 입출력 비용은 레코드의 수와 같게 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표는 외부 정렬과 비 클러스터 인덱스 비용을 비교한 것입니다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 =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페이지 수 </a:t>
            </a: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 =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페이지 당 평균 레코드 수 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 사용할 때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p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100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가깝다고 하는데요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그러면 비용은 외부 정렬보다 훨씬 많이 듭니다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비 클러스터 인덱스를 가지고 있는 경우에는 인덱스를 사용하지 말고 외부 정렬을 사용해서 정렬 하는 것이 좋습니다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//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다음으로 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이미 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나타내는데요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해당 레벨의 범위로 식별되는 것이 아니라 다음 레벨의 범위로 식별 되야 한다는 말입니다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왜냐하면 분할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배가 되었으니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식별하는 식도 두 배의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표현할 수 있는 식으로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바껴야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되기 때문입니다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//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이건 분할되어 새로 생성된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버켓들을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나타내는데요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차례로 생성된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버켓들은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가장 뒤쪽에 배치된다는 것을 보여줍니다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예시를 통해 알아 보겠습니다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분할을 하는 조건은 다양하게 설정할 수 있는데요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여기서는 새로운 데이터의 삽입이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페이지를 생성하게 할 때 한번의 분할이 일어나게 했습니다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초기 상태 이기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level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개수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그림은 여기에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삽입하고 분할을 한 모습인데요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들어가야 하는데 꽉 찼기 때문에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페이지가 생깁니다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오버플로우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페이지가 생겼기 때문에 분할 조건이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충족되서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가르키는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분할이 일어나고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증가한 모습입니다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분할이 일어나면 해당 단계가 아니라 다음 단계의 함수로 식별을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분할된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32, 44, 36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나누는게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아니라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나머지로 판단을 해서 각각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0, 4, 4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0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44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36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버켓으로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들어간 것을 보여줍니다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이번에는 여기에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삽입해 볼건데요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37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나누면 나머지가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버켓에는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빈 자리가 있기 때문에 그냥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넣으면 끝납니다</a:t>
            </a: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경우에는 분할이 일어나지 않았기 때문에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변화가 없습니다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이번에는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Next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가리키는 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버켓이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꽉 차있고 그곳에 삽입을 하는 경우인데요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29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삽입한다면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1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들어가야 하지만 꽉 차있기 때문에 분할을 해야 합니다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그럼 이렇게 분할이 되고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값들은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아니라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8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나머지로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버켓의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위치를 식별하게 됩니다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이제 여기에</a:t>
            </a:r>
            <a:r>
              <a:rPr 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22, 66, 34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삽입을 해보겠습니다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22, 66, 34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모두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나눈 나머지가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이기 때문에 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 </a:t>
            </a:r>
            <a:r>
              <a:rPr lang="ko-KR" altLang="en-US" sz="1000" b="1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버켓에</a:t>
            </a:r>
            <a:r>
              <a:rPr lang="ko-KR" altLang="en-US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들어가야 하는데 자리가 꽉 차있습니다</a:t>
            </a:r>
            <a:r>
              <a:rPr lang="en-US" altLang="ko-KR" sz="1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>
              <a:buNone/>
            </a:pPr>
            <a:endParaRPr lang="ko-KR" altLang="en-US" sz="1000" b="1" kern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13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외부 정렬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12/5/19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908720"/>
            <a:ext cx="5472608" cy="55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499992" y="5733256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51920" y="3284984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88024" y="3284984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836712"/>
            <a:ext cx="484417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5580112" y="3068960"/>
            <a:ext cx="360040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699792" y="1340768"/>
          <a:ext cx="648072" cy="518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79712" y="1340768"/>
          <a:ext cx="648072" cy="518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   단순 </a:t>
            </a:r>
            <a:r>
              <a:rPr lang="en-US" altLang="ko-KR" b="1" dirty="0"/>
              <a:t>2</a:t>
            </a:r>
            <a:r>
              <a:rPr lang="ko-KR" altLang="en-US" b="1" dirty="0"/>
              <a:t>원 합병 정렬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b="1" dirty="0"/>
              <a:t>외부 합병 정렬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 B+</a:t>
            </a:r>
            <a:r>
              <a:rPr lang="ko-KR" altLang="en-US" b="1" dirty="0">
                <a:latin typeface="+mn-ea"/>
              </a:rPr>
              <a:t>트리 인덱스와 외부 합병 정렬 비교</a:t>
            </a:r>
            <a:endParaRPr lang="en-US" altLang="ko-KR" b="1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언제 데이터 정렬을 하는가</a:t>
            </a:r>
            <a:r>
              <a:rPr lang="en-US" altLang="ko-KR" dirty="0">
                <a:latin typeface="나눔고딕 ExtraBold" pitchFamily="50" charset="-127"/>
              </a:rPr>
              <a:t>?</a:t>
            </a:r>
            <a:endParaRPr lang="ko-KR" altLang="en-US" dirty="0">
              <a:latin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   사용자는 나이의 오름차순 등과 같이 어떤 순서에 따른 답을 원할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836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   레코드의 정렬은 트리 인덱스에 대량 적재를 위한 첫 번째 단계이다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56372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   정렬은 레코드들간의 중복제거에 유용하다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71585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   조인을 수행하는 데 널리 사용되는 알고리즘에서 정렬을 필요로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단순 </a:t>
            </a:r>
            <a:r>
              <a:rPr lang="en-US" altLang="ko-KR" dirty="0">
                <a:latin typeface="나눔고딕 ExtraBold" pitchFamily="50" charset="-127"/>
              </a:rPr>
              <a:t>2</a:t>
            </a:r>
            <a:r>
              <a:rPr lang="ko-KR" altLang="en-US" dirty="0">
                <a:latin typeface="나눔고딕 ExtraBold" pitchFamily="50" charset="-127"/>
              </a:rPr>
              <a:t>원 합병 정렬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980728"/>
            <a:ext cx="5275486" cy="522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단순 </a:t>
            </a:r>
            <a:r>
              <a:rPr lang="en-US" altLang="ko-KR" dirty="0">
                <a:latin typeface="나눔고딕 ExtraBold" pitchFamily="50" charset="-127"/>
              </a:rPr>
              <a:t>2</a:t>
            </a:r>
            <a:r>
              <a:rPr lang="ko-KR" altLang="en-US" dirty="0">
                <a:latin typeface="나눔고딕 ExtraBold" pitchFamily="50" charset="-127"/>
              </a:rPr>
              <a:t>원 합병 정렬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980728"/>
            <a:ext cx="5275486" cy="522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4016" y="4890646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N = PASS 0</a:t>
            </a:r>
            <a:r>
              <a:rPr lang="ko-KR" altLang="en-US" sz="1600" b="1" dirty="0">
                <a:latin typeface="+mn-ea"/>
                <a:ea typeface="+mn-ea"/>
              </a:rPr>
              <a:t>을 거친 후 런</a:t>
            </a:r>
            <a:r>
              <a:rPr lang="en-US" altLang="ko-KR" sz="1600" b="1" dirty="0">
                <a:latin typeface="+mn-ea"/>
                <a:ea typeface="+mn-ea"/>
              </a:rPr>
              <a:t>(run)</a:t>
            </a:r>
            <a:r>
              <a:rPr lang="ko-KR" altLang="en-US" sz="1600" b="1" dirty="0">
                <a:latin typeface="+mn-ea"/>
                <a:ea typeface="+mn-ea"/>
              </a:rPr>
              <a:t> 개수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016" y="5322694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정렬에 필요한 단계의 수 </a:t>
            </a: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en-US" sz="1600" b="1" dirty="0">
                <a:latin typeface="+mn-ea"/>
                <a:ea typeface="+mn-ea"/>
              </a:rPr>
              <a:t>⌈log</a:t>
            </a:r>
            <a:r>
              <a:rPr lang="en-US" sz="1600" b="1" baseline="-25000" dirty="0">
                <a:latin typeface="+mn-ea"/>
                <a:ea typeface="+mn-ea"/>
              </a:rPr>
              <a:t>2</a:t>
            </a:r>
            <a:r>
              <a:rPr lang="en-US" sz="1600" b="1" dirty="0">
                <a:latin typeface="+mn-ea"/>
                <a:ea typeface="+mn-ea"/>
              </a:rPr>
              <a:t>N⌉ + 1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016" y="5754742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총 비용 </a:t>
            </a:r>
            <a:r>
              <a:rPr lang="en-US" altLang="ko-KR" sz="1600" b="1" dirty="0">
                <a:latin typeface="+mn-ea"/>
                <a:ea typeface="+mn-ea"/>
              </a:rPr>
              <a:t>= 2A(</a:t>
            </a:r>
            <a:r>
              <a:rPr lang="en-US" sz="1600" b="1" dirty="0">
                <a:latin typeface="+mn-ea"/>
                <a:ea typeface="+mn-ea"/>
              </a:rPr>
              <a:t>⌈log</a:t>
            </a:r>
            <a:r>
              <a:rPr lang="en-US" sz="1600" b="1" baseline="-25000" dirty="0">
                <a:latin typeface="+mn-ea"/>
                <a:ea typeface="+mn-ea"/>
              </a:rPr>
              <a:t>2</a:t>
            </a:r>
            <a:r>
              <a:rPr lang="en-US" sz="1600" b="1" dirty="0">
                <a:latin typeface="+mn-ea"/>
                <a:ea typeface="+mn-ea"/>
              </a:rPr>
              <a:t>N⌉ + 1 )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4437112"/>
            <a:ext cx="3816424" cy="1800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4016" y="45091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A = </a:t>
            </a:r>
            <a:r>
              <a:rPr lang="ko-KR" altLang="en-US" sz="1600" b="1" dirty="0">
                <a:latin typeface="+mn-ea"/>
                <a:ea typeface="+mn-ea"/>
              </a:rPr>
              <a:t>처음 페이지 개수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단순 </a:t>
            </a:r>
            <a:r>
              <a:rPr lang="en-US" altLang="ko-KR" dirty="0">
                <a:latin typeface="나눔고딕 ExtraBold" pitchFamily="50" charset="-127"/>
              </a:rPr>
              <a:t>2</a:t>
            </a:r>
            <a:r>
              <a:rPr lang="ko-KR" altLang="en-US" dirty="0">
                <a:latin typeface="나눔고딕 ExtraBold" pitchFamily="50" charset="-127"/>
              </a:rPr>
              <a:t>원 합병 정렬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844824"/>
            <a:ext cx="8295327" cy="272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1844824"/>
            <a:ext cx="847433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14790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B = </a:t>
            </a:r>
            <a:r>
              <a:rPr lang="ko-KR" altLang="en-US" b="1" dirty="0">
                <a:latin typeface="+mn-ea"/>
                <a:ea typeface="+mn-ea"/>
              </a:rPr>
              <a:t>이용 가능한 버퍼 페이지의 개수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04065"/>
            <a:ext cx="697260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87727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1.  </a:t>
            </a:r>
            <a:r>
              <a:rPr lang="ko-KR" altLang="en-US" sz="1600" b="1" dirty="0">
                <a:latin typeface="+mn-ea"/>
                <a:ea typeface="+mn-ea"/>
              </a:rPr>
              <a:t>단계 </a:t>
            </a:r>
            <a:r>
              <a:rPr lang="en-US" altLang="ko-KR" sz="1600" b="1" dirty="0">
                <a:latin typeface="+mn-ea"/>
                <a:ea typeface="+mn-ea"/>
              </a:rPr>
              <a:t>0</a:t>
            </a:r>
            <a:r>
              <a:rPr lang="ko-KR" altLang="en-US" sz="1600" b="1" dirty="0">
                <a:latin typeface="+mn-ea"/>
                <a:ea typeface="+mn-ea"/>
              </a:rPr>
              <a:t>에서는 한 번에 </a:t>
            </a:r>
            <a:r>
              <a:rPr lang="en-US" altLang="ko-KR" sz="1600" b="1" dirty="0">
                <a:latin typeface="+mn-ea"/>
                <a:ea typeface="+mn-ea"/>
              </a:rPr>
              <a:t>B </a:t>
            </a:r>
            <a:r>
              <a:rPr lang="ko-KR" altLang="en-US" sz="1600" b="1" dirty="0">
                <a:latin typeface="+mn-ea"/>
                <a:ea typeface="+mn-ea"/>
              </a:rPr>
              <a:t>개의 페이지를 읽고 내부 정렬하여 </a:t>
            </a:r>
            <a:r>
              <a:rPr lang="en-US" altLang="ko-KR" sz="1600" b="1" dirty="0">
                <a:latin typeface="+mn-ea"/>
                <a:ea typeface="+mn-ea"/>
              </a:rPr>
              <a:t>B </a:t>
            </a:r>
            <a:r>
              <a:rPr lang="ko-KR" altLang="en-US" sz="1600" b="1" dirty="0">
                <a:latin typeface="+mn-ea"/>
                <a:ea typeface="+mn-ea"/>
              </a:rPr>
              <a:t>개의 페이지로 구성된 </a:t>
            </a:r>
            <a:br>
              <a:rPr lang="ko-KR" altLang="en-US" sz="1600" b="1" dirty="0">
                <a:latin typeface="+mn-ea"/>
                <a:ea typeface="+mn-ea"/>
              </a:rPr>
            </a:b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>
                <a:latin typeface="+mn-ea"/>
                <a:ea typeface="+mn-ea"/>
              </a:rPr>
              <a:t>⌈</a:t>
            </a:r>
            <a:r>
              <a:rPr lang="en-US" altLang="ko-KR" sz="1600" b="1" dirty="0">
                <a:latin typeface="+mn-ea"/>
                <a:ea typeface="+mn-ea"/>
              </a:rPr>
              <a:t>A/B⌉</a:t>
            </a:r>
            <a:r>
              <a:rPr lang="ko-KR" altLang="en-US" sz="1600" b="1" dirty="0">
                <a:latin typeface="+mn-ea"/>
                <a:ea typeface="+mn-ea"/>
              </a:rPr>
              <a:t>개의 </a:t>
            </a:r>
            <a:r>
              <a:rPr lang="ko-KR" altLang="en-US" sz="1600" b="1" dirty="0" err="1">
                <a:latin typeface="+mn-ea"/>
                <a:ea typeface="+mn-ea"/>
              </a:rPr>
              <a:t>런을</a:t>
            </a:r>
            <a:r>
              <a:rPr lang="ko-KR" altLang="en-US" sz="1600" b="1" dirty="0">
                <a:latin typeface="+mn-ea"/>
                <a:ea typeface="+mn-ea"/>
              </a:rPr>
              <a:t> 만든다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5445224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A = </a:t>
            </a:r>
            <a:r>
              <a:rPr lang="ko-KR" altLang="en-US" sz="1600" b="1" dirty="0">
                <a:latin typeface="+mn-ea"/>
                <a:ea typeface="+mn-ea"/>
              </a:rPr>
              <a:t>처음 페이지 개수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2</a:t>
            </a:r>
            <a:r>
              <a:rPr lang="ko-KR" altLang="en-US" sz="1600" b="1" dirty="0">
                <a:latin typeface="+mn-ea"/>
                <a:ea typeface="+mn-ea"/>
              </a:rPr>
              <a:t>원 합병 정렬과 차이점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1232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3, 4</a:t>
            </a:r>
            <a:endParaRPr lang="ko-KR" altLang="en-US" sz="1100" b="1" dirty="0"/>
          </a:p>
        </p:txBody>
      </p:sp>
      <p:sp>
        <p:nvSpPr>
          <p:cNvPr id="9" name="직사각형 8"/>
          <p:cNvSpPr/>
          <p:nvPr/>
        </p:nvSpPr>
        <p:spPr>
          <a:xfrm>
            <a:off x="2879304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6, 2</a:t>
            </a:r>
            <a:endParaRPr lang="ko-KR" altLang="en-US" sz="1100" b="1" dirty="0"/>
          </a:p>
        </p:txBody>
      </p:sp>
      <p:sp>
        <p:nvSpPr>
          <p:cNvPr id="10" name="직사각형 9"/>
          <p:cNvSpPr/>
          <p:nvPr/>
        </p:nvSpPr>
        <p:spPr>
          <a:xfrm>
            <a:off x="3527376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9, 4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03440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8, 7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79504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5, 6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5255568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3, 1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5831632" y="141277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6479704" y="1412776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3239344" y="227687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4, 4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3239344" y="198884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2, 3</a:t>
            </a:r>
            <a:endParaRPr lang="ko-KR" altLang="en-US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3239344" y="256490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6, 7</a:t>
            </a:r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3239344" y="285293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8, 9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43600" y="256490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3, 5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5543600" y="227687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1, 2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543600" y="285293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543600" y="1988840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391472" y="40050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2, 3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391472" y="37170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1, 2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4391472" y="42930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3, 4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4391472" y="3429000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391472" y="486916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6, 6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4391472" y="45811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4, 5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391472" y="515719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7, 8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4391472" y="544522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9</a:t>
            </a:r>
            <a:endParaRPr lang="ko-KR" altLang="en-US" sz="1100" b="1" dirty="0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2015208" y="1844824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2015208" y="3284984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9784" y="134076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file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99784" y="17008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PASS 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26760" y="2348880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4-page runs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99784" y="31212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PASS 1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27776" y="3841303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8-page runs</a:t>
            </a:r>
            <a:endParaRPr lang="ko-KR" altLang="en-US" sz="1400" b="1" dirty="0"/>
          </a:p>
        </p:txBody>
      </p:sp>
      <p:cxnSp>
        <p:nvCxnSpPr>
          <p:cNvPr id="42" name="직선 화살표 연결선 41"/>
          <p:cNvCxnSpPr>
            <a:stCxn id="8" idx="2"/>
            <a:endCxn id="17" idx="0"/>
          </p:cNvCxnSpPr>
          <p:nvPr/>
        </p:nvCxnSpPr>
        <p:spPr>
          <a:xfrm rot="16200000" flipH="1">
            <a:off x="2807296" y="1340768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17" idx="0"/>
          </p:cNvCxnSpPr>
          <p:nvPr/>
        </p:nvCxnSpPr>
        <p:spPr>
          <a:xfrm rot="16200000" flipH="1">
            <a:off x="3131332" y="1664804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2"/>
            <a:endCxn id="17" idx="0"/>
          </p:cNvCxnSpPr>
          <p:nvPr/>
        </p:nvCxnSpPr>
        <p:spPr>
          <a:xfrm rot="5400000">
            <a:off x="3455368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7" idx="0"/>
          </p:cNvCxnSpPr>
          <p:nvPr/>
        </p:nvCxnSpPr>
        <p:spPr>
          <a:xfrm rot="5400000">
            <a:off x="3743400" y="141277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3" idx="0"/>
          </p:cNvCxnSpPr>
          <p:nvPr/>
        </p:nvCxnSpPr>
        <p:spPr>
          <a:xfrm rot="16200000" flipH="1">
            <a:off x="5183560" y="1412776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23" idx="0"/>
          </p:cNvCxnSpPr>
          <p:nvPr/>
        </p:nvCxnSpPr>
        <p:spPr>
          <a:xfrm rot="16200000" flipH="1">
            <a:off x="5471592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23" idx="0"/>
          </p:cNvCxnSpPr>
          <p:nvPr/>
        </p:nvCxnSpPr>
        <p:spPr>
          <a:xfrm rot="5400000">
            <a:off x="5759624" y="170080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23" idx="0"/>
          </p:cNvCxnSpPr>
          <p:nvPr/>
        </p:nvCxnSpPr>
        <p:spPr>
          <a:xfrm rot="5400000">
            <a:off x="6083660" y="137677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7" idx="0"/>
          </p:cNvCxnSpPr>
          <p:nvPr/>
        </p:nvCxnSpPr>
        <p:spPr>
          <a:xfrm rot="16200000" flipH="1">
            <a:off x="3887416" y="270892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7" idx="0"/>
          </p:cNvCxnSpPr>
          <p:nvPr/>
        </p:nvCxnSpPr>
        <p:spPr>
          <a:xfrm rot="5400000">
            <a:off x="5039544" y="270892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552" y="5877272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2.  </a:t>
            </a:r>
            <a:r>
              <a:rPr lang="ko-KR" altLang="en-US" sz="1600" b="1" dirty="0">
                <a:latin typeface="+mn-ea"/>
                <a:ea typeface="+mn-ea"/>
              </a:rPr>
              <a:t>단계 </a:t>
            </a:r>
            <a:r>
              <a:rPr lang="en-US" sz="1600" b="1" dirty="0" err="1">
                <a:latin typeface="+mn-ea"/>
                <a:ea typeface="+mn-ea"/>
              </a:rPr>
              <a:t>i</a:t>
            </a:r>
            <a:r>
              <a:rPr lang="en-US" sz="1600" b="1" dirty="0">
                <a:latin typeface="+mn-ea"/>
                <a:ea typeface="+mn-ea"/>
              </a:rPr>
              <a:t> = 1, 2 … </a:t>
            </a:r>
            <a:r>
              <a:rPr lang="ko-KR" altLang="en-US" sz="1600" b="1" dirty="0">
                <a:latin typeface="+mn-ea"/>
                <a:ea typeface="+mn-ea"/>
              </a:rPr>
              <a:t>에서는 입력으로</a:t>
            </a:r>
            <a:r>
              <a:rPr lang="en-US" sz="1600" b="1" dirty="0">
                <a:latin typeface="+mn-ea"/>
                <a:ea typeface="+mn-ea"/>
              </a:rPr>
              <a:t> B-1</a:t>
            </a:r>
            <a:r>
              <a:rPr lang="ko-KR" altLang="en-US" sz="1600" b="1" dirty="0">
                <a:latin typeface="+mn-ea"/>
                <a:ea typeface="+mn-ea"/>
              </a:rPr>
              <a:t>개의 버퍼 페이지를 사용하고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출력에는 남은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</a:t>
            </a:r>
            <a:r>
              <a:rPr lang="ko-KR" altLang="en-US" sz="1600" b="1" dirty="0">
                <a:latin typeface="+mn-ea"/>
                <a:ea typeface="+mn-ea"/>
              </a:rPr>
              <a:t>한 페이지를 사용한다</a:t>
            </a:r>
            <a:r>
              <a:rPr lang="en-US" sz="1600" b="1" dirty="0">
                <a:latin typeface="+mn-ea"/>
                <a:ea typeface="+mn-ea"/>
              </a:rPr>
              <a:t>.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2</a:t>
            </a:r>
            <a:r>
              <a:rPr lang="ko-KR" altLang="en-US" sz="1600" b="1" dirty="0">
                <a:latin typeface="+mn-ea"/>
                <a:ea typeface="+mn-ea"/>
              </a:rPr>
              <a:t>원 합병 정렬과 차이점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1560" y="1628800"/>
            <a:ext cx="2304256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31232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3, 4</a:t>
            </a:r>
            <a:endParaRPr lang="ko-KR" altLang="en-US" sz="1100" b="1" dirty="0"/>
          </a:p>
        </p:txBody>
      </p:sp>
      <p:sp>
        <p:nvSpPr>
          <p:cNvPr id="9" name="직사각형 8"/>
          <p:cNvSpPr/>
          <p:nvPr/>
        </p:nvSpPr>
        <p:spPr>
          <a:xfrm>
            <a:off x="2879304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6, 2</a:t>
            </a:r>
            <a:endParaRPr lang="ko-KR" altLang="en-US" sz="1100" b="1" dirty="0"/>
          </a:p>
        </p:txBody>
      </p:sp>
      <p:sp>
        <p:nvSpPr>
          <p:cNvPr id="10" name="직사각형 9"/>
          <p:cNvSpPr/>
          <p:nvPr/>
        </p:nvSpPr>
        <p:spPr>
          <a:xfrm>
            <a:off x="3527376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9, 4</a:t>
            </a:r>
            <a:endParaRPr lang="ko-KR" altLang="en-US" sz="1100" b="1" dirty="0"/>
          </a:p>
        </p:txBody>
      </p:sp>
      <p:sp>
        <p:nvSpPr>
          <p:cNvPr id="11" name="직사각형 10"/>
          <p:cNvSpPr/>
          <p:nvPr/>
        </p:nvSpPr>
        <p:spPr>
          <a:xfrm>
            <a:off x="4103440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8, 7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4679504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5, 6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5255568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3, 1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5831632" y="134076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6479704" y="1340768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/>
          <p:cNvSpPr/>
          <p:nvPr/>
        </p:nvSpPr>
        <p:spPr>
          <a:xfrm>
            <a:off x="3239344" y="22048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4, 4</a:t>
            </a:r>
            <a:endParaRPr lang="ko-KR" altLang="en-US" sz="1100" b="1" dirty="0"/>
          </a:p>
        </p:txBody>
      </p:sp>
      <p:sp>
        <p:nvSpPr>
          <p:cNvPr id="17" name="직사각형 16"/>
          <p:cNvSpPr/>
          <p:nvPr/>
        </p:nvSpPr>
        <p:spPr>
          <a:xfrm>
            <a:off x="3239344" y="191683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2, 3</a:t>
            </a:r>
            <a:endParaRPr lang="ko-KR" altLang="en-US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3239344" y="24928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6, 7</a:t>
            </a:r>
            <a:endParaRPr lang="ko-KR" altLang="en-US" sz="1100" b="1" dirty="0"/>
          </a:p>
        </p:txBody>
      </p:sp>
      <p:sp>
        <p:nvSpPr>
          <p:cNvPr id="19" name="직사각형 18"/>
          <p:cNvSpPr/>
          <p:nvPr/>
        </p:nvSpPr>
        <p:spPr>
          <a:xfrm>
            <a:off x="3239344" y="27809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8, 9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43600" y="249289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3, 5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5543600" y="220486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1, 2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543600" y="27809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5543600" y="1916832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391472" y="393305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2, 3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391472" y="364502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1, 2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4391472" y="422108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3, 4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4391472" y="3356992"/>
            <a:ext cx="432048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4391472" y="4797152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6, 6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4391472" y="4509120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4, 5</a:t>
            </a:r>
            <a:endParaRPr lang="ko-KR" altLang="en-US" sz="1100" b="1" dirty="0"/>
          </a:p>
        </p:txBody>
      </p:sp>
      <p:sp>
        <p:nvSpPr>
          <p:cNvPr id="30" name="직사각형 29"/>
          <p:cNvSpPr/>
          <p:nvPr/>
        </p:nvSpPr>
        <p:spPr>
          <a:xfrm>
            <a:off x="4391472" y="5085184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7, 8</a:t>
            </a:r>
            <a:endParaRPr lang="ko-KR" altLang="en-US" sz="1100" b="1" dirty="0"/>
          </a:p>
        </p:txBody>
      </p:sp>
      <p:sp>
        <p:nvSpPr>
          <p:cNvPr id="31" name="직사각형 30"/>
          <p:cNvSpPr/>
          <p:nvPr/>
        </p:nvSpPr>
        <p:spPr>
          <a:xfrm>
            <a:off x="4391472" y="5373216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9</a:t>
            </a:r>
            <a:endParaRPr lang="ko-KR" altLang="en-US" sz="1100" b="1" dirty="0"/>
          </a:p>
        </p:txBody>
      </p:sp>
      <p:cxnSp>
        <p:nvCxnSpPr>
          <p:cNvPr id="33" name="직선 연결선 32"/>
          <p:cNvCxnSpPr/>
          <p:nvPr/>
        </p:nvCxnSpPr>
        <p:spPr>
          <a:xfrm rot="10800000">
            <a:off x="2015208" y="1772816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10800000">
            <a:off x="2015208" y="3212976"/>
            <a:ext cx="5148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99784" y="126876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Input file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99784" y="16288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PASS 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26760" y="2276872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4-page runs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99784" y="304921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PASS 1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27776" y="3769295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8-page runs</a:t>
            </a:r>
            <a:endParaRPr lang="ko-KR" altLang="en-US" sz="1400" b="1" dirty="0"/>
          </a:p>
        </p:txBody>
      </p:sp>
      <p:cxnSp>
        <p:nvCxnSpPr>
          <p:cNvPr id="42" name="직선 화살표 연결선 41"/>
          <p:cNvCxnSpPr>
            <a:stCxn id="8" idx="2"/>
            <a:endCxn id="17" idx="0"/>
          </p:cNvCxnSpPr>
          <p:nvPr/>
        </p:nvCxnSpPr>
        <p:spPr>
          <a:xfrm rot="16200000" flipH="1">
            <a:off x="2807296" y="1268760"/>
            <a:ext cx="2880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17" idx="0"/>
          </p:cNvCxnSpPr>
          <p:nvPr/>
        </p:nvCxnSpPr>
        <p:spPr>
          <a:xfrm rot="16200000" flipH="1">
            <a:off x="3131332" y="159279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2"/>
            <a:endCxn id="17" idx="0"/>
          </p:cNvCxnSpPr>
          <p:nvPr/>
        </p:nvCxnSpPr>
        <p:spPr>
          <a:xfrm rot="5400000">
            <a:off x="3455368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2"/>
            <a:endCxn id="17" idx="0"/>
          </p:cNvCxnSpPr>
          <p:nvPr/>
        </p:nvCxnSpPr>
        <p:spPr>
          <a:xfrm rot="5400000">
            <a:off x="3743400" y="134076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2" idx="2"/>
            <a:endCxn id="23" idx="0"/>
          </p:cNvCxnSpPr>
          <p:nvPr/>
        </p:nvCxnSpPr>
        <p:spPr>
          <a:xfrm rot="16200000" flipH="1">
            <a:off x="5183560" y="134076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2"/>
            <a:endCxn id="23" idx="0"/>
          </p:cNvCxnSpPr>
          <p:nvPr/>
        </p:nvCxnSpPr>
        <p:spPr>
          <a:xfrm rot="16200000" flipH="1">
            <a:off x="5471592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23" idx="0"/>
          </p:cNvCxnSpPr>
          <p:nvPr/>
        </p:nvCxnSpPr>
        <p:spPr>
          <a:xfrm rot="5400000">
            <a:off x="5759624" y="162880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23" idx="0"/>
          </p:cNvCxnSpPr>
          <p:nvPr/>
        </p:nvCxnSpPr>
        <p:spPr>
          <a:xfrm rot="5400000">
            <a:off x="6083660" y="130476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2"/>
            <a:endCxn id="27" idx="0"/>
          </p:cNvCxnSpPr>
          <p:nvPr/>
        </p:nvCxnSpPr>
        <p:spPr>
          <a:xfrm rot="16200000" flipH="1">
            <a:off x="3887416" y="2636912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7" idx="0"/>
          </p:cNvCxnSpPr>
          <p:nvPr/>
        </p:nvCxnSpPr>
        <p:spPr>
          <a:xfrm rot="5400000">
            <a:off x="5039544" y="2636912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4016" y="474663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N = PASS 0</a:t>
            </a:r>
            <a:r>
              <a:rPr lang="ko-KR" altLang="en-US" sz="1600" b="1" dirty="0">
                <a:latin typeface="+mn-ea"/>
                <a:ea typeface="+mn-ea"/>
              </a:rPr>
              <a:t>을 거친 후 런</a:t>
            </a:r>
            <a:r>
              <a:rPr lang="en-US" altLang="ko-KR" sz="1600" b="1" dirty="0">
                <a:latin typeface="+mn-ea"/>
                <a:ea typeface="+mn-ea"/>
              </a:rPr>
              <a:t>(run)</a:t>
            </a:r>
            <a:r>
              <a:rPr lang="ko-KR" altLang="en-US" sz="1600" b="1" dirty="0">
                <a:latin typeface="+mn-ea"/>
                <a:ea typeface="+mn-ea"/>
              </a:rPr>
              <a:t> 개수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016" y="5178678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정렬에 필요한 단계의 수 </a:t>
            </a: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en-US" sz="1600" b="1" dirty="0"/>
              <a:t>⌈log</a:t>
            </a:r>
            <a:r>
              <a:rPr lang="en-US" sz="1600" b="1" baseline="-25000" dirty="0"/>
              <a:t>B-1</a:t>
            </a:r>
            <a:r>
              <a:rPr lang="en-US" sz="1600" b="1" dirty="0"/>
              <a:t>N⌉ + 1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016" y="5610726"/>
            <a:ext cx="4355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총 비용 </a:t>
            </a:r>
            <a:r>
              <a:rPr lang="en-US" altLang="ko-KR" sz="1600" b="1" dirty="0">
                <a:latin typeface="+mn-ea"/>
                <a:ea typeface="+mn-ea"/>
              </a:rPr>
              <a:t>= 2A(</a:t>
            </a:r>
            <a:r>
              <a:rPr lang="en-US" sz="1600" b="1" dirty="0">
                <a:latin typeface="+mn-ea"/>
                <a:ea typeface="+mn-ea"/>
              </a:rPr>
              <a:t>⌈log</a:t>
            </a:r>
            <a:r>
              <a:rPr lang="en-US" sz="1600" b="1" baseline="-25000" dirty="0">
                <a:latin typeface="+mn-ea"/>
                <a:ea typeface="+mn-ea"/>
              </a:rPr>
              <a:t>2</a:t>
            </a:r>
            <a:r>
              <a:rPr lang="en-US" sz="1600" b="1" dirty="0">
                <a:latin typeface="+mn-ea"/>
                <a:ea typeface="+mn-ea"/>
              </a:rPr>
              <a:t>N⌉ + 1 )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0992" y="4221088"/>
            <a:ext cx="4068960" cy="18722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44016" y="4365104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A = </a:t>
            </a:r>
            <a:r>
              <a:rPr lang="ko-KR" altLang="en-US" sz="1600" b="1" dirty="0">
                <a:latin typeface="+mn-ea"/>
                <a:ea typeface="+mn-ea"/>
              </a:rPr>
              <a:t>처음 페이지 개수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5536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비용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167780"/>
            <a:ext cx="7871512" cy="290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99592" y="1268760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336" y="4458598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외부 합병 정렬의 단계 수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276872"/>
            <a:ext cx="752083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  더 긴 </a:t>
            </a:r>
            <a:r>
              <a:rPr lang="ko-KR" altLang="en-US" sz="1600" b="1" dirty="0" err="1">
                <a:latin typeface="+mn-ea"/>
                <a:ea typeface="+mn-ea"/>
              </a:rPr>
              <a:t>런</a:t>
            </a:r>
            <a:r>
              <a:rPr lang="ko-KR" altLang="en-US" sz="1600" b="1" dirty="0">
                <a:latin typeface="+mn-ea"/>
                <a:ea typeface="+mn-ea"/>
              </a:rPr>
              <a:t> 생성하기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62880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n-ea"/>
                <a:ea typeface="+mn-ea"/>
              </a:rPr>
              <a:t>런</a:t>
            </a:r>
            <a:r>
              <a:rPr lang="en-US" altLang="ko-KR" sz="1600" b="1" dirty="0">
                <a:latin typeface="+mn-ea"/>
                <a:ea typeface="+mn-ea"/>
              </a:rPr>
              <a:t>(run) : </a:t>
            </a:r>
            <a:r>
              <a:rPr lang="ko-KR" altLang="en-US" sz="1600" b="1" dirty="0">
                <a:latin typeface="+mn-ea"/>
                <a:ea typeface="+mn-ea"/>
              </a:rPr>
              <a:t>파일을 정렬하는 과정 중간 단계마다 생성된 여러 개의 정렬된 서브파일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2276872"/>
            <a:ext cx="752083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  더 긴 </a:t>
            </a:r>
            <a:r>
              <a:rPr lang="ko-KR" altLang="en-US" sz="1600" b="1" dirty="0" err="1">
                <a:latin typeface="+mn-ea"/>
                <a:ea typeface="+mn-ea"/>
              </a:rPr>
              <a:t>런</a:t>
            </a:r>
            <a:r>
              <a:rPr lang="ko-KR" altLang="en-US" sz="1600" b="1" dirty="0">
                <a:latin typeface="+mn-ea"/>
                <a:ea typeface="+mn-ea"/>
              </a:rPr>
              <a:t> 생성하기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62880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n-ea"/>
                <a:ea typeface="+mn-ea"/>
              </a:rPr>
              <a:t>런</a:t>
            </a:r>
            <a:r>
              <a:rPr lang="en-US" altLang="ko-KR" sz="1600" b="1" dirty="0">
                <a:latin typeface="+mn-ea"/>
                <a:ea typeface="+mn-ea"/>
              </a:rPr>
              <a:t>(run) : </a:t>
            </a:r>
            <a:r>
              <a:rPr lang="ko-KR" altLang="en-US" sz="1600" b="1" dirty="0">
                <a:latin typeface="+mn-ea"/>
                <a:ea typeface="+mn-ea"/>
              </a:rPr>
              <a:t>파일을 정렬하는 과정 중간 단계마다 생성된 여러 개의 정렬된 서브파일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551723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endParaRPr lang="ko-KR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968" y="54452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B - 2</a:t>
            </a:r>
            <a:endParaRPr lang="ko-KR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4288" y="54452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endParaRPr lang="ko-KR" altLang="en-US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블록단위 입출력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2996952"/>
          <a:ext cx="4896540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latinLnBrk="1"/>
                      <a:endParaRPr lang="ko-KR" altLang="en-US" sz="300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164288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56376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7416800" y="2781672"/>
            <a:ext cx="798286" cy="290286"/>
          </a:xfrm>
          <a:custGeom>
            <a:avLst/>
            <a:gdLst>
              <a:gd name="connsiteX0" fmla="*/ 0 w 798286"/>
              <a:gd name="connsiteY0" fmla="*/ 290286 h 290286"/>
              <a:gd name="connsiteX1" fmla="*/ 362857 w 798286"/>
              <a:gd name="connsiteY1" fmla="*/ 0 h 290286"/>
              <a:gd name="connsiteX2" fmla="*/ 798286 w 798286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290286">
                <a:moveTo>
                  <a:pt x="0" y="290286"/>
                </a:moveTo>
                <a:cubicBezTo>
                  <a:pt x="114904" y="145143"/>
                  <a:pt x="229809" y="0"/>
                  <a:pt x="362857" y="0"/>
                </a:cubicBezTo>
                <a:cubicBezTo>
                  <a:pt x="495905" y="0"/>
                  <a:pt x="735391" y="215296"/>
                  <a:pt x="798286" y="290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flipH="1">
            <a:off x="3131840" y="2781672"/>
            <a:ext cx="4647817" cy="143272"/>
          </a:xfrm>
          <a:prstGeom prst="curvedConnector5">
            <a:avLst>
              <a:gd name="adj1" fmla="val 391"/>
              <a:gd name="adj2" fmla="val -387496"/>
              <a:gd name="adj3" fmla="val 98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744" y="43651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버퍼 풀에 이용 가능한 페이지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6296" y="56519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버퍼 블록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164288" y="386104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56376" y="386104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64288" y="450912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956376" y="450912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164288" y="515719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56376" y="515719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32040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입출력 비용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528" y="1260049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연속된 페이지들에 대해 단일 입출력을 요청 함으로써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각 페이지 별로 독립적인 입출력 요청을 하는 것보다 훨씬 비용이 적게 드는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20" name="직선 연결선 19"/>
          <p:cNvCxnSpPr>
            <a:stCxn id="8" idx="3"/>
            <a:endCxn id="9" idx="1"/>
          </p:cNvCxnSpPr>
          <p:nvPr/>
        </p:nvCxnSpPr>
        <p:spPr>
          <a:xfrm>
            <a:off x="7740352" y="335699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1" idx="3"/>
            <a:endCxn id="32" idx="1"/>
          </p:cNvCxnSpPr>
          <p:nvPr/>
        </p:nvCxnSpPr>
        <p:spPr>
          <a:xfrm>
            <a:off x="7740352" y="407707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3" idx="3"/>
            <a:endCxn id="34" idx="1"/>
          </p:cNvCxnSpPr>
          <p:nvPr/>
        </p:nvCxnSpPr>
        <p:spPr>
          <a:xfrm>
            <a:off x="7740352" y="4725144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35" idx="3"/>
            <a:endCxn id="36" idx="1"/>
          </p:cNvCxnSpPr>
          <p:nvPr/>
        </p:nvCxnSpPr>
        <p:spPr>
          <a:xfrm>
            <a:off x="7740352" y="5373216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블록단위 입출력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2996952"/>
          <a:ext cx="4896540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23  11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자유형 11"/>
          <p:cNvSpPr/>
          <p:nvPr/>
        </p:nvSpPr>
        <p:spPr>
          <a:xfrm>
            <a:off x="7416800" y="2781672"/>
            <a:ext cx="798286" cy="290286"/>
          </a:xfrm>
          <a:custGeom>
            <a:avLst/>
            <a:gdLst>
              <a:gd name="connsiteX0" fmla="*/ 0 w 798286"/>
              <a:gd name="connsiteY0" fmla="*/ 290286 h 290286"/>
              <a:gd name="connsiteX1" fmla="*/ 362857 w 798286"/>
              <a:gd name="connsiteY1" fmla="*/ 0 h 290286"/>
              <a:gd name="connsiteX2" fmla="*/ 798286 w 798286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290286">
                <a:moveTo>
                  <a:pt x="0" y="290286"/>
                </a:moveTo>
                <a:cubicBezTo>
                  <a:pt x="114904" y="145143"/>
                  <a:pt x="229809" y="0"/>
                  <a:pt x="362857" y="0"/>
                </a:cubicBezTo>
                <a:cubicBezTo>
                  <a:pt x="495905" y="0"/>
                  <a:pt x="735391" y="215296"/>
                  <a:pt x="798286" y="290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flipH="1">
            <a:off x="3131840" y="2781672"/>
            <a:ext cx="4647817" cy="143272"/>
          </a:xfrm>
          <a:prstGeom prst="curvedConnector5">
            <a:avLst>
              <a:gd name="adj1" fmla="val 391"/>
              <a:gd name="adj2" fmla="val -387496"/>
              <a:gd name="adj3" fmla="val 98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744" y="43651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버퍼 풀에 이용 가능한 페이지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164288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56376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64288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956376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164288" y="443711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56376" y="4437112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32040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입출력 비용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20072" y="3645024"/>
            <a:ext cx="288032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740352" y="335699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40352" y="407707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40352" y="4725144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블록단위 입출력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2996952"/>
          <a:ext cx="4896540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23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11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34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20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자유형 11"/>
          <p:cNvSpPr/>
          <p:nvPr/>
        </p:nvSpPr>
        <p:spPr>
          <a:xfrm>
            <a:off x="7416800" y="2781672"/>
            <a:ext cx="798286" cy="290286"/>
          </a:xfrm>
          <a:custGeom>
            <a:avLst/>
            <a:gdLst>
              <a:gd name="connsiteX0" fmla="*/ 0 w 798286"/>
              <a:gd name="connsiteY0" fmla="*/ 290286 h 290286"/>
              <a:gd name="connsiteX1" fmla="*/ 362857 w 798286"/>
              <a:gd name="connsiteY1" fmla="*/ 0 h 290286"/>
              <a:gd name="connsiteX2" fmla="*/ 798286 w 798286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290286">
                <a:moveTo>
                  <a:pt x="0" y="290286"/>
                </a:moveTo>
                <a:cubicBezTo>
                  <a:pt x="114904" y="145143"/>
                  <a:pt x="229809" y="0"/>
                  <a:pt x="362857" y="0"/>
                </a:cubicBezTo>
                <a:cubicBezTo>
                  <a:pt x="495905" y="0"/>
                  <a:pt x="735391" y="215296"/>
                  <a:pt x="798286" y="290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flipH="1">
            <a:off x="3131840" y="2781672"/>
            <a:ext cx="4647817" cy="143272"/>
          </a:xfrm>
          <a:prstGeom prst="curvedConnector5">
            <a:avLst>
              <a:gd name="adj1" fmla="val 391"/>
              <a:gd name="adj2" fmla="val -387496"/>
              <a:gd name="adj3" fmla="val 98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744" y="43651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버퍼 풀에 이용 가능한 페이지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64288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956376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164288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56376" y="3789040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32040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입출력 비용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20072" y="3645024"/>
            <a:ext cx="288032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740352" y="335699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740352" y="407707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블록단위 입출력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2996952"/>
          <a:ext cx="4896540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23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11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34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20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65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36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자유형 11"/>
          <p:cNvSpPr/>
          <p:nvPr/>
        </p:nvSpPr>
        <p:spPr>
          <a:xfrm>
            <a:off x="7416800" y="2781672"/>
            <a:ext cx="798286" cy="290286"/>
          </a:xfrm>
          <a:custGeom>
            <a:avLst/>
            <a:gdLst>
              <a:gd name="connsiteX0" fmla="*/ 0 w 798286"/>
              <a:gd name="connsiteY0" fmla="*/ 290286 h 290286"/>
              <a:gd name="connsiteX1" fmla="*/ 362857 w 798286"/>
              <a:gd name="connsiteY1" fmla="*/ 0 h 290286"/>
              <a:gd name="connsiteX2" fmla="*/ 798286 w 798286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290286">
                <a:moveTo>
                  <a:pt x="0" y="290286"/>
                </a:moveTo>
                <a:cubicBezTo>
                  <a:pt x="114904" y="145143"/>
                  <a:pt x="229809" y="0"/>
                  <a:pt x="362857" y="0"/>
                </a:cubicBezTo>
                <a:cubicBezTo>
                  <a:pt x="495905" y="0"/>
                  <a:pt x="735391" y="215296"/>
                  <a:pt x="798286" y="290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flipH="1">
            <a:off x="3131840" y="2781672"/>
            <a:ext cx="4647817" cy="143272"/>
          </a:xfrm>
          <a:prstGeom prst="curvedConnector5">
            <a:avLst>
              <a:gd name="adj1" fmla="val 391"/>
              <a:gd name="adj2" fmla="val -387496"/>
              <a:gd name="adj3" fmla="val 98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744" y="43651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버퍼 풀에 이용 가능한 페이지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164288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87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956376" y="3140968"/>
            <a:ext cx="57606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32040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입출력 비용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00192" y="2996952"/>
            <a:ext cx="2880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3645024"/>
            <a:ext cx="2880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20072" y="3645024"/>
            <a:ext cx="288032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7740352" y="3356992"/>
            <a:ext cx="216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블록단위 입출력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2996952"/>
          <a:ext cx="4896540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23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11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34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20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65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36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87</a:t>
                      </a:r>
                      <a:r>
                        <a:rPr lang="ko-KR" altLang="en-US" sz="3000" baseline="0" dirty="0"/>
                        <a:t>  </a:t>
                      </a:r>
                      <a:r>
                        <a:rPr lang="en-US" altLang="ko-KR" sz="3000" dirty="0"/>
                        <a:t>94</a:t>
                      </a:r>
                      <a:endParaRPr lang="ko-KR" altLang="en-US" sz="3000" dirty="0"/>
                    </a:p>
                  </a:txBody>
                  <a:tcPr marL="150922" marR="150922" marT="75461" marB="7546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출력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버퍼</a:t>
                      </a:r>
                    </a:p>
                  </a:txBody>
                  <a:tcPr marL="150922" marR="150922" marT="75461" marB="7546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자유형 11"/>
          <p:cNvSpPr/>
          <p:nvPr/>
        </p:nvSpPr>
        <p:spPr>
          <a:xfrm>
            <a:off x="7416800" y="2781672"/>
            <a:ext cx="798286" cy="290286"/>
          </a:xfrm>
          <a:custGeom>
            <a:avLst/>
            <a:gdLst>
              <a:gd name="connsiteX0" fmla="*/ 0 w 798286"/>
              <a:gd name="connsiteY0" fmla="*/ 290286 h 290286"/>
              <a:gd name="connsiteX1" fmla="*/ 362857 w 798286"/>
              <a:gd name="connsiteY1" fmla="*/ 0 h 290286"/>
              <a:gd name="connsiteX2" fmla="*/ 798286 w 798286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290286">
                <a:moveTo>
                  <a:pt x="0" y="290286"/>
                </a:moveTo>
                <a:cubicBezTo>
                  <a:pt x="114904" y="145143"/>
                  <a:pt x="229809" y="0"/>
                  <a:pt x="362857" y="0"/>
                </a:cubicBezTo>
                <a:cubicBezTo>
                  <a:pt x="495905" y="0"/>
                  <a:pt x="735391" y="215296"/>
                  <a:pt x="798286" y="290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flipH="1">
            <a:off x="3131840" y="2781672"/>
            <a:ext cx="4647817" cy="143272"/>
          </a:xfrm>
          <a:prstGeom prst="curvedConnector5">
            <a:avLst>
              <a:gd name="adj1" fmla="val 391"/>
              <a:gd name="adj2" fmla="val -387496"/>
              <a:gd name="adj3" fmla="val 98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744" y="43558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버퍼 풀에 이용 가능한 페이지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32040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입출력 비용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996952"/>
            <a:ext cx="2880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15616" y="3645024"/>
            <a:ext cx="2880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20072" y="3645024"/>
            <a:ext cx="288032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블록단위 입출력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403648" y="2286164"/>
          <a:ext cx="4896540" cy="122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marL="150922" marR="150922" marT="75461" marB="754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자유형 11"/>
          <p:cNvSpPr/>
          <p:nvPr/>
        </p:nvSpPr>
        <p:spPr>
          <a:xfrm>
            <a:off x="7416800" y="2070884"/>
            <a:ext cx="798286" cy="290286"/>
          </a:xfrm>
          <a:custGeom>
            <a:avLst/>
            <a:gdLst>
              <a:gd name="connsiteX0" fmla="*/ 0 w 798286"/>
              <a:gd name="connsiteY0" fmla="*/ 290286 h 290286"/>
              <a:gd name="connsiteX1" fmla="*/ 362857 w 798286"/>
              <a:gd name="connsiteY1" fmla="*/ 0 h 290286"/>
              <a:gd name="connsiteX2" fmla="*/ 798286 w 798286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290286">
                <a:moveTo>
                  <a:pt x="0" y="290286"/>
                </a:moveTo>
                <a:cubicBezTo>
                  <a:pt x="114904" y="145143"/>
                  <a:pt x="229809" y="0"/>
                  <a:pt x="362857" y="0"/>
                </a:cubicBezTo>
                <a:cubicBezTo>
                  <a:pt x="495905" y="0"/>
                  <a:pt x="735391" y="215296"/>
                  <a:pt x="798286" y="290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flipH="1">
            <a:off x="3131840" y="2070884"/>
            <a:ext cx="4647817" cy="143272"/>
          </a:xfrm>
          <a:prstGeom prst="curvedConnector5">
            <a:avLst>
              <a:gd name="adj1" fmla="val 391"/>
              <a:gd name="adj2" fmla="val -387496"/>
              <a:gd name="adj3" fmla="val 98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2040" y="11247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입출력 비용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7984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n-ea"/>
                <a:ea typeface="+mn-ea"/>
              </a:rPr>
              <a:t>런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4048" y="57332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합병 가능한 </a:t>
            </a:r>
            <a:r>
              <a:rPr lang="ko-KR" altLang="en-US" b="1" dirty="0" err="1">
                <a:latin typeface="+mj-ea"/>
                <a:ea typeface="+mj-ea"/>
              </a:rPr>
              <a:t>런</a:t>
            </a:r>
            <a:r>
              <a:rPr lang="ko-KR" altLang="en-US" b="1" dirty="0">
                <a:latin typeface="+mj-ea"/>
                <a:ea typeface="+mj-ea"/>
              </a:rPr>
              <a:t> 개수 </a:t>
            </a:r>
            <a:r>
              <a:rPr lang="en-US" altLang="ko-KR" b="1" dirty="0">
                <a:latin typeface="+mj-ea"/>
                <a:ea typeface="+mj-ea"/>
              </a:rPr>
              <a:t>= </a:t>
            </a:r>
            <a:r>
              <a:rPr lang="en-US" b="1" dirty="0">
                <a:latin typeface="+mj-ea"/>
                <a:ea typeface="+mj-ea"/>
              </a:rPr>
              <a:t>⌈(10-2)/2⌉</a:t>
            </a:r>
            <a:endParaRPr lang="ko-KR" altLang="en-US" b="1" dirty="0">
              <a:latin typeface="+mj-ea"/>
              <a:ea typeface="+mj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419872" y="3893016"/>
          <a:ext cx="81575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</a:p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</a:p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</a:t>
                      </a:r>
                    </a:p>
                    <a:p>
                      <a:pPr algn="ctr" latinLnBrk="1"/>
                      <a:r>
                        <a:rPr lang="en-US" altLang="ko-KR" dirty="0"/>
                        <a:t>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7544" y="2276872"/>
            <a:ext cx="2880320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4077072"/>
            <a:ext cx="2232248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외부 합병 정렬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0000">
            <a:off x="467544" y="1556792"/>
            <a:ext cx="8248644" cy="360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 err="1">
                <a:latin typeface="+mn-ea"/>
                <a:ea typeface="+mn-ea"/>
              </a:rPr>
              <a:t>이중버퍼링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 err="1">
                <a:latin typeface="나눔고딕 ExtraBold" pitchFamily="50" charset="-127"/>
              </a:rPr>
              <a:t>트리를</a:t>
            </a:r>
            <a:r>
              <a:rPr lang="ko-KR" altLang="en-US" dirty="0">
                <a:latin typeface="나눔고딕 ExtraBold" pitchFamily="50" charset="-127"/>
              </a:rPr>
              <a:t> 이용한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클러스터 인덱스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60000">
            <a:off x="162993" y="1337692"/>
            <a:ext cx="8801495" cy="439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 err="1">
                <a:latin typeface="나눔고딕 ExtraBold" pitchFamily="50" charset="-127"/>
              </a:rPr>
              <a:t>트리를</a:t>
            </a:r>
            <a:r>
              <a:rPr lang="ko-KR" altLang="en-US" dirty="0">
                <a:latin typeface="나눔고딕 ExtraBold" pitchFamily="50" charset="-127"/>
              </a:rPr>
              <a:t> 이용한 정렬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908720"/>
            <a:ext cx="3707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비 클러스터 인덱스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0000">
            <a:off x="395536" y="1487449"/>
            <a:ext cx="8593052" cy="410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dirty="0">
                <a:latin typeface="나눔고딕 ExtraBold" pitchFamily="50" charset="-127"/>
              </a:rPr>
              <a:t>B+ </a:t>
            </a:r>
            <a:r>
              <a:rPr lang="ko-KR" altLang="en-US" dirty="0" err="1">
                <a:latin typeface="나눔고딕 ExtraBold" pitchFamily="50" charset="-127"/>
              </a:rPr>
              <a:t>트리를</a:t>
            </a:r>
            <a:r>
              <a:rPr lang="ko-KR" altLang="en-US" dirty="0">
                <a:latin typeface="나눔고딕 ExtraBold" pitchFamily="50" charset="-127"/>
              </a:rPr>
              <a:t> 이용한 정렬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556792"/>
            <a:ext cx="8210147" cy="237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44371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N = </a:t>
            </a:r>
            <a:r>
              <a:rPr lang="ko-KR" altLang="en-US" b="1" dirty="0">
                <a:latin typeface="+mn-ea"/>
                <a:ea typeface="+mn-ea"/>
              </a:rPr>
              <a:t>데이터 페이지 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08518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p = </a:t>
            </a:r>
            <a:r>
              <a:rPr lang="ko-KR" altLang="en-US" b="1" dirty="0">
                <a:latin typeface="+mn-ea"/>
                <a:ea typeface="+mn-ea"/>
              </a:rPr>
              <a:t>데이터 페이지 당 평균 레코드 수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20072" y="1052736"/>
            <a:ext cx="3456384" cy="27363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124744"/>
            <a:ext cx="8197414" cy="480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15816" y="5945505"/>
            <a:ext cx="30963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선형 </a:t>
            </a:r>
            <a:r>
              <a:rPr lang="ko-KR" altLang="en-US" b="1" dirty="0" err="1">
                <a:latin typeface="+mn-ea"/>
                <a:ea typeface="+mn-ea"/>
              </a:rPr>
              <a:t>해싱에서의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64088" y="4509120"/>
            <a:ext cx="3024336" cy="15841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37170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980728"/>
            <a:ext cx="67865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2160" y="2420888"/>
            <a:ext cx="24482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  <a:r>
              <a:rPr lang="en-US" b="1" baseline="-25000" dirty="0"/>
              <a:t>i</a:t>
            </a:r>
            <a:r>
              <a:rPr lang="en-US" b="1" dirty="0"/>
              <a:t>(k) = h(k) mod (2</a:t>
            </a:r>
            <a:r>
              <a:rPr lang="en-US" b="1" baseline="30000" dirty="0"/>
              <a:t>i</a:t>
            </a:r>
            <a:r>
              <a:rPr lang="en-US" b="1" dirty="0"/>
              <a:t>N) </a:t>
            </a:r>
            <a:endParaRPr lang="ko-KR" altLang="en-US" b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124744"/>
            <a:ext cx="643453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타원 3"/>
          <p:cNvSpPr/>
          <p:nvPr/>
        </p:nvSpPr>
        <p:spPr>
          <a:xfrm>
            <a:off x="5940152" y="4725144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052736"/>
            <a:ext cx="631755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dirty="0">
                <a:latin typeface="나눔고딕 ExtraBold" pitchFamily="50" charset="-127"/>
              </a:rPr>
              <a:t>선형 </a:t>
            </a:r>
            <a:r>
              <a:rPr lang="ko-KR" altLang="en-US" dirty="0" err="1">
                <a:latin typeface="나눔고딕 ExtraBold" pitchFamily="50" charset="-127"/>
              </a:rPr>
              <a:t>해싱</a:t>
            </a:r>
            <a:endParaRPr lang="ko-KR" altLang="en-US" dirty="0">
              <a:latin typeface="나눔고딕 ExtraBold" pitchFamily="50" charset="-127"/>
            </a:endParaRPr>
          </a:p>
        </p:txBody>
      </p:sp>
      <p:pic>
        <p:nvPicPr>
          <p:cNvPr id="4098" name="Picture 2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981320"/>
            <a:ext cx="6408712" cy="540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427984" y="5445224"/>
            <a:ext cx="432048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113741</TotalTime>
  <Words>2771</Words>
  <Application>Microsoft Office PowerPoint</Application>
  <PresentationFormat>화면 슬라이드 쇼(4:3)</PresentationFormat>
  <Paragraphs>390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Wingdings</vt:lpstr>
      <vt:lpstr>EC팀_교재템플릿</vt:lpstr>
      <vt:lpstr>데이터베이스 시스템 (Chapter 13 외부 정렬)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선형 해싱</vt:lpstr>
      <vt:lpstr>데이터베이스 시스템</vt:lpstr>
      <vt:lpstr>언제 데이터 정렬을 하는가?</vt:lpstr>
      <vt:lpstr>단순 2원 합병 정렬</vt:lpstr>
      <vt:lpstr>단순 2원 합병 정렬</vt:lpstr>
      <vt:lpstr>단순 2원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</vt:lpstr>
      <vt:lpstr>외부 합병 정렬 </vt:lpstr>
      <vt:lpstr>B+ 트리를 이용한 정렬</vt:lpstr>
      <vt:lpstr>B+ 트리를 이용한 정렬</vt:lpstr>
      <vt:lpstr>B+ 트리를 이용한 정렬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5019</cp:revision>
  <dcterms:created xsi:type="dcterms:W3CDTF">2011-02-24T00:55:11Z</dcterms:created>
  <dcterms:modified xsi:type="dcterms:W3CDTF">2020-07-02T10:26:15Z</dcterms:modified>
</cp:coreProperties>
</file>