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41"/>
  </p:notesMasterIdLst>
  <p:handoutMasterIdLst>
    <p:handoutMasterId r:id="rId42"/>
  </p:handoutMasterIdLst>
  <p:sldIdLst>
    <p:sldId id="2155" r:id="rId2"/>
    <p:sldId id="2156" r:id="rId3"/>
    <p:sldId id="2585" r:id="rId4"/>
    <p:sldId id="2568" r:id="rId5"/>
    <p:sldId id="2578" r:id="rId6"/>
    <p:sldId id="2579" r:id="rId7"/>
    <p:sldId id="2580" r:id="rId8"/>
    <p:sldId id="2530" r:id="rId9"/>
    <p:sldId id="2581" r:id="rId10"/>
    <p:sldId id="2582" r:id="rId11"/>
    <p:sldId id="2583" r:id="rId12"/>
    <p:sldId id="2586" r:id="rId13"/>
    <p:sldId id="2584" r:id="rId14"/>
    <p:sldId id="2587" r:id="rId15"/>
    <p:sldId id="2591" r:id="rId16"/>
    <p:sldId id="2592" r:id="rId17"/>
    <p:sldId id="2593" r:id="rId18"/>
    <p:sldId id="2594" r:id="rId19"/>
    <p:sldId id="2597" r:id="rId20"/>
    <p:sldId id="2596" r:id="rId21"/>
    <p:sldId id="2598" r:id="rId22"/>
    <p:sldId id="2599" r:id="rId23"/>
    <p:sldId id="2600" r:id="rId24"/>
    <p:sldId id="2601" r:id="rId25"/>
    <p:sldId id="2602" r:id="rId26"/>
    <p:sldId id="2603" r:id="rId27"/>
    <p:sldId id="2604" r:id="rId28"/>
    <p:sldId id="2605" r:id="rId29"/>
    <p:sldId id="2606" r:id="rId30"/>
    <p:sldId id="2607" r:id="rId31"/>
    <p:sldId id="2608" r:id="rId32"/>
    <p:sldId id="2609" r:id="rId33"/>
    <p:sldId id="2610" r:id="rId34"/>
    <p:sldId id="2611" r:id="rId35"/>
    <p:sldId id="2612" r:id="rId36"/>
    <p:sldId id="1860" r:id="rId37"/>
    <p:sldId id="2588" r:id="rId38"/>
    <p:sldId id="2589" r:id="rId39"/>
    <p:sldId id="2590" r:id="rId4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5" autoAdjust="0"/>
    <p:restoredTop sz="83585" autoAdjust="0"/>
  </p:normalViewPr>
  <p:slideViewPr>
    <p:cSldViewPr>
      <p:cViewPr varScale="1">
        <p:scale>
          <a:sx n="58" d="100"/>
          <a:sy n="58" d="100"/>
        </p:scale>
        <p:origin x="14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1781" y="-118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60D60F-12AB-4D3C-8195-CB46B6987D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021E5-758D-417E-B02C-14F5D553E2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E61-FF72-44A8-867A-086FA04D46F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DDFAF7-0114-448B-92B4-F1878C019C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D373D-9AEE-4EC2-87BB-F1C6FAB6A2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1AE73-E1DD-4613-8632-A738BF9E2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43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/>
              <a:t>먼저 </a:t>
            </a:r>
            <a:r>
              <a:rPr lang="ko-KR" altLang="en-US" err="1"/>
              <a:t>저번주에</a:t>
            </a:r>
            <a:r>
              <a:rPr lang="ko-KR" altLang="en-US" baseline="0"/>
              <a:t> 했던 선형 </a:t>
            </a:r>
            <a:r>
              <a:rPr lang="ko-KR" altLang="en-US" baseline="0" err="1"/>
              <a:t>해싱을</a:t>
            </a:r>
            <a:r>
              <a:rPr lang="ko-KR" altLang="en-US" baseline="0"/>
              <a:t> 다시 설명해 달라고 하셔서 그것부터 발표하겠습니다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프로젝션 연산입니다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다음과 같은 프로젝션 연산을 구현하기 위해서 두 가지를 수행해야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프로젝션에서 지정하지 않은 애트리뷰트를 제거하고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결과 중에서 중복된 튜플들을 제거하는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단계인 중복 튜플 제거가 어렵고 이는 정렬과 해싱 두 가지 알고리즘으로 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정렬에 기반한 프로젝션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스캔해서 원하는 애트리뷰트들만으로 된 튜플들의 집합을 생성한다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튜플들의 집합을 모든 애트리뷰트를 정렬 키로 하여 정렬한다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정렬된 결과를 스캔하면서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인접한 튜플들을 검사하여 중복을 제거한다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임시 릴레이션에 생성되는 각 튜플의 길이가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바이트이고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 페이지는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개가 있다고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 단계의 비용은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250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리절브 튜플 길이는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이니까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1000/4), (250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250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있다는 뜻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단계의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있기 때문에 앞장에서 설명한 외부 정렬의 총 비용 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= 2*(⌈log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19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13⌉ + 1)*250 = 1000)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세 번째 단계의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250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전체를 다시 한번 스캔하며 중복제거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다 합치면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2500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비용은 외부정렬의 런 늘이기 알고리즘을 이용해서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정도로 줄일 수 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해싱에 기반한 프로젝션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릴레이션의 페이지 수에 비해 버퍼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많다면 해시에 기반한 방법도 고려해 볼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방법은 분할과 중복 제거 두 단계로 이루어지는데요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분할에서는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한 번에 한 페이지씩 입력 버퍼 페이지로 읽어 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입력된 페이지는 다음과 같이 처리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튜플에 대해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불필요한 애트리뷰트는 제거한 후 해시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필요한 애트리뷰트들에 적용합니다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한 파티션당 한 개의 출력 페이지가 할당되는데요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프로젝션이 수행된 다음에는 튜플은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의해 해싱된 출력 버퍼 페이지에 쓰여지게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분할단계가 끝나면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파티션이 생기는데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파티션은 해시 값이 같은 튜플들을 포함하며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튜플들은 필요한 필드들만 갖고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다른 파티션에 속하는 두 튜플은 서로 다른 해시값을 갖기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중복된 튜플이 아니라는 것을 보장 할 수 있습니다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 제거 단계에서는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파티션을 한 번에 하나씩 읽어서 중복된 튜플을 제거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과정을 설명드리면</a:t>
            </a: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한번에 한 페이지씩 파티션을 읽어 들이고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튜플마다 전체 필드에 해시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h2(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같은 파티션에 속하는 튜플들을 되도록 많은 버켓으로 배분하기 위한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(h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와는 다름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적용하여 메모리내 해시 테이블에 넣습니다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두번째로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새 튜플이 이미 존재하는 튜플과 같은 값을 가지고 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새로운 튜플이 중복인지 검사하고 중복이면 제거합니다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마지막으로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파티션 전체를 읽어들인 다음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중복이 없는 해시 테이블 내의 모든 튜플들을 결과 파일에 쓴다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다음 파티션을 위해 메모리내 해시 테이블을 초기화합니다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기반 프로젝션 방법은 한 파티션의 해시 테이블의 크기가 버퍼 페이지의 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훨씬 클 때에는 파티션 오버플로우 문제 때문에 잘 작동하지 않는데요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경우에는 각 파티션에 대해 재귀적으로 해시 기반 프로젝션 기법을 적용해서 해결할 수도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해시 기반 프로젝션의 비용에 대해 알아보겠습니다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정렬 프로젝션을 할 때와 같은 튜플 길이와 버퍼 개수이기 때문에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 읽어들이는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1000(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페이지 입출력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프로젝션된 튜플들을 쓰는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250 (1000/4)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중복제거 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= 250 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cpu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비용이기 때문에 계산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X,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 제거후 해시 테이블은 프로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		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젝션 결과의 일부분이므로 계산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X) 250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스캔 비용</a:t>
            </a: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해서 총 비용은 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나옵니다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프로젝션에서 정렬과 해싱의 비교입니다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중복 튜플이 많거나 해시 값의 분포가 균등하지 않은 경우에는 정렬에 기반한 방법이 더 좋습니다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 정렬 기반 방식은 부수적으로 결과가 정렬이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뿐만 아니라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대부분의 데이터베이스 시스템은 정렬 유틸리티를 포함하고 있는데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유틸리티를 쓰면 쉽게 프로젝션을 구현할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방법의 입출력 비용은 같지만 이런 여러 가지 이유로 인해 정렬 기반 프로젝션이 표준으로 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방식 외에도 인덱스를 이용하여 프로젝션을 할 수 있지만 이거는 나중에 알려준다고 합니다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조인 연산입니다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연산은 크로스 프로덕트를 수행 후 셀렉션과 프로젝션을 수행하는 것으로 정의할 수도 있지만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실제로 조인 연산은 크로스 프로덕트보다 훨씬 더 자주 사용됩니다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크로스 프로덕트를 사용하지 않으면서 조인을 구현하는 것이 중요합니다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이번에는 조인 연산을 구현하는 방법에 대해 알아보겠습니다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우선 크로스 프로덕트 형태로 결과의 모든 튜플을 열거한 다음에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조건을 만족하지 않는 튜플을 제거하는 단순 중첩루프와 블록 중첩루프에 대해 설명 드리겠습니다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조건은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= S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j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페이지 당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튜플이 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페이지 당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튜플이 있다고 가정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중첩루프 조인은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번에 한 튜플씩 중첩루프방식으로 외부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스캔하면서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각 튜플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내부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전체 스캔하는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비용을 살펴보면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스캔하는 데에 필요한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모두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pR*M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스캔하고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스캔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총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 + pR * M * N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스캔은 페이지 단위로 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내부 릴레이션의 튜플 검사는 외부 릴레이션의 튜플 단위로 하는듯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1000, pR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100, N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이라고 하면 총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1000+(5*10</a:t>
            </a:r>
            <a:r>
              <a:rPr lang="en-US" sz="1000" b="1" kern="1200" baseline="30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입출력이나 되서 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140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시간이 걸리게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하면 너무 오래 걸리기 때문에 튜플 단위로 조인하지 않고 페이지 단위로 처리를 하면 전체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 + M*N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이되고 위의 예시를 대입하면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501000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1.4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시간이 걸립니다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오래 걸리는 이유는 버퍼 페이지를 효과적으로 사용하지 못하기 때문인데요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블록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중첩루프 조인도 있습니다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블록 중첩루프 조인입니다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연산을 할 때에 더 작은 릴레이션을 외부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먼저나오는것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하면 비용이 적게드는데요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릴레이션은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내부는 여러번 읽어야 함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작은 릴레이션을 모두 포함할 수 있는 충분한 메모리 공간이 없는 경우에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가용 버퍼 페이지의 크기에 맞게 여러 블록들로 쪼개서 메모리로 읽어 들인 다음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각 블록에 대해서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스캔하는 것이 블록 중첩루프 조인입니다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코드와 그림을 보시면 외부 릴레이션인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쪼개서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버퍼 페이지에 넣고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개는 내부 릴레이션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스캔하기 위한 버퍼로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개는 출력 버퍼로 남겨 놓습니다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대략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분여의 시간이 걸리게 되서 엄청난 시간 단축이 있습니다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코드는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인덱스가 있을때를 나타낸 것인데요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 중첩루프에서는 모든 튜플을 검사할 필요가 없고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조인조건을 만족하는 튜플만 검사를 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적합한 단말을 찾는 데에 보통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2~4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입출력이 필요하고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인덱스라면 적당한 버켓을 찾는데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1~2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입출력이 필요합니다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릴레이션의 스캔 비용에 인덱스를 통해서 튜플을 찾는 비용을 더한 값이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조인은 두 릴레이션을 정렬 애트리뷰트에 대해 정렬하고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릴레이션을 합병하면서 조건을 만족하는 튜플을 찾아 내는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Sailor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reserve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릴레이션을 정렬합병 조인하는 예시를 보여드리겠습니다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 조건은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같다는 것이기 때문에 릴레이션을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 정렬한 모습인데요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스캔을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sid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reserves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첫 튜플의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 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작으므로 그대로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다음 튜플로 넘어갑니다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reserve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같기 때문에 해당 튜플 쌍을 출력하고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reserve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sailors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클 때까지 계속 검사를 하고 같은 것은 모두 출력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sid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인게 하나 더 있기 때문에 한 쌍을 더 출력해줍니다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식으로 계속 비교를 해서 같은 값이면 쌍으로 출력해 주면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조인의 비용은 이용가능한 버퍼 페이지 수가 많을 때는 블록 중첩루프 알고리즘과 비슷합니다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이용 가능한 버퍼 페이지 수가 줄어들면 정렬합병 조인이 상대적으로 더 좋아지고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많아지면 블록 중첩루프 알고리즘이 더 좋아집니다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조인은 외부 합병 정렬과 런 늘이기를 이용해서 합병단계와 정렬 단계를 결합해서 같이 수행하고 합병 단계를 줄임으로써 성능을 향상 시킬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7500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4500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 정도로 줄어듭니다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해시 조인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조인과 마찬가지로 해시 조인도 분할 단계에서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파티션들을 도출하고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다음의 조사 단계에서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파티션과 그에 해당하는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파티션에 속한 튜플들끼리만 동등 조인 조건을 검사하는 방법을 사용합니다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정렬합병 알고리즘과는 달리 해시 조인에서는 파티션을 찾아 낼 때 정렬을 수행하는 것이 아니라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함수를 사용합니다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조인의 기본 알고리즘은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“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조인에 참여한 두 집합 중에서 작은집합의 해시 테이블을 메모리 상에 만들고 큰 집합은 조인을 위해 해시 테이블에 접근한다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”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 기반 프로젝션에서 처럼 각 릴레이션에 같은 해시 함수를 사용하여 파티션을 나눈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cpu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비용과 중복을 줄이기 위해 다른 해시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또 사용해서 그림처럼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해시테이블을 만들고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해시테이블에 접근하여 비교하는 것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조인의 총 비용은 앞의 예시를 사용하면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4500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입출력이 필요하고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시간으로는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분이 안 걸리는 정도입니다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 챕터에서 계속 사용되는 스키마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테이블의 속성은 다음과같고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 해시 조인은 조인 조건에 맞지 않는 집합까지 일단 디스크에 쓰고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나중에 디스크로부터 읽어야 하기 때문에 비용이 많이 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나온것이 하이브리드 해시 조인 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하이브리드 해시 조인은 분할 단계에서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파티션에 대해서 메모리내 해시 테이블을 만들고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이 파티션을 디스크에 쓰지 않는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그림에 보이는 거 처럼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분할을 할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메모리 공간이 충분하다면 일정 부분을 그대로 남겨둬서 다시 불러오지 않아도 되게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함으로써 비용을 일반 해시조인에 비해 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2/3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정도로 줄일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블록 중첩루프와 비교입니다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작은 릴레이션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전체에 대한 해시 테이블이 메모리에 다 들어가면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알고리즘은 동일합니다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두 릴레이션 모두가 가용 버퍼 크기에 비해 상대적으로 큰 경우에는 블록 중첩루프 조인에 여러 번의 패스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필요합니다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이런 경우에는 해시 조인이 더 좋은 성능을 보여줍니다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정렬합병 조인과의 비교입니다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마찬가지로 이용 가능한 버퍼 페이지가 충분하다면 비용이 같습니다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방법 중 어떤걸 선택할지는 이러한 요소들에 의해 결정되는데요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집합 연산의 구현에 대해 알아보겠습니다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집합 연산중에 교집합과 크로스 프로덕트는 조인 연산과 마찬가지 이기 때문에 제외하고 합집합과 차집합에 대해서만 알아보겠습니다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교집합은 조인 조건으로 모든 필드에 동등 연산자를 사용한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크로스 프로덕트는 조인 조건이 없는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정렬을 이용한 합집합과 차집합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RUS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구현하기 위한 방법은</a:t>
            </a: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필드 조합에 대해서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정렬한다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동시에 스캔하면서 중복 튜플을 제거한다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차집합도 방법은 비슷한데요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합병 패스에서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각 튜플이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에는 없다는 것을 확인한 후 결과에 기록하면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해싱을 이용한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사용해서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분할한다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파티션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대해서 다음 과정을 수행한다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파티션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S­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(h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다른 해시함수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사용해서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메모리내에 해시 테이블을 만든다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R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튜플에 대해서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해시 테이블을 이용해서 조사한다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튜플이 해시 테이블에 있으면 버리고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없으면 테이블에 추가한다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테이블을 디스크에 쓰고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파티션을 위해 해시 테이블을 초기화한다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만든 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R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각 튜플에 대해 해시테이블을 참조하는데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튜플이 테이블에 없는 경우에 결과에 씁니다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차집합 구현도 비슷하게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차이점은 파티션을 처리하는 과정입니다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차집합에선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메모리내 해시 테이블을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집단 연산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집단 연산의 종류는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MIN, MAX, SUM, COUNT, AVG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집단 연산은 릴레이션 전체를 스캔하며 아래 정보들을 유지해서 출력합니다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비용은 모든 튜플을 스캔하는 비용과 같습니다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집단 연산자들은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Group by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절과 함께 사용할 수도 있는데요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이것도 마찬가지로 정렬과 해싱을 이용한 구현 방법이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 기반 방법은</a:t>
            </a: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릴레이션을 그룹핑 애트리뷰트에 따라 정렬한다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그룹별 집단 연산의 결과를 계산하기 위해 스캔한다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 기반 방법은</a:t>
            </a: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애트리뷰트에 대해 해시테이블을 만든다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앤트리는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&lt;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값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실행중 정보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&gt;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릴레이션을 스캔하면서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테이블을 조사하여 튜플이 속하는 그룹의 엔트리가 해시 테이블에 있는지를 조사하고 실행중 정보를 갱신한다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테이블이 다 만들어 졌으면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값 엔트리는 해당 그룹의 결과 튜플을 계산하는 데 사용될 수 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인덱스를 이용한 집단 연산입니다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일반적으로 인덱스를 이용해서 필요한 튜플들의 부분 집합을 만드는 기법은 집단 연산자에는 적용할 수 없는데요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하지만 특정한 조건에서는 인덱스만을 이용해 연산은 수행할 수가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인덱스의 탐색 키가 집단 연산 질의에 필요한 모든 애트리뷰트를 포함하고 있는 경우에는 인덱스만 이용해서 연산 수행이 가능합니다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실제 데이터를 메모리로 읽어오는 과정 없어도 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group by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절의 애트리뷰트 리스트가 인덱스의 탐색 키의 전위이고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인덱스인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그룹핑 연산에서 필요한 순서대로 데이터를 검색할 수 있고 따라서 정렬 단계를 피할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마지막으로 버퍼링의 효과입니다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관계 연산자를 구현하기 위해서는 버퍼 풀의 효과적인 사용이 대단히 중요하며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지금까지 여러 알고리즘들에서 버퍼 풀의 크기를 고려했습니다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버퍼에 대해 주목해야 될 세가지가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여러 개의 연산자가 병렬적으로 수행되는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 풀을 공유한다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 각 연산에 사용될 수 있는 버퍼 페이지 수를 줄인다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인덱스를 통해 튜플을 검색하는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페이지를 여러 번 읽어야 할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페이지를 버퍼 풀에서 찾을 가능성은 버퍼 풀의 크기와 버퍼 교체 정책에 따라 달라진다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만약 비 군집 인덱스를 사용한다면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튜플의 검색은 새로운 페이지를 메모리로 읽어 들이는 작업을 유발할 확률이 높고 따라서 버퍼 풀이 빨리 차게되며 많은 페이지 교체를 유발한다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0"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연산이 반복적으로 페이지를 접근하는 패턴을 가지면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교체 정책을 잘 선택하거나 그 연산을 위한 충분한 기억공간을 미리 예약해둠으로써 특정 페이지를 메모리에서 찾을 확률을 높일 수 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패턴 예시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단순 중첩루프 조인에서 외부 릴레이션의 각 튜플에 대해 내부 릴레이션의 모든 페이지를 반복적으로 스캔해야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이럴 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LRU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기법보다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MRU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사용하는게 좋습니다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내부 릴레이션의 처음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페이지가 항상 버퍼 풀에 남아있기 때문입니다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정렬과 다른 점을 설명 드리면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에서는 한번에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페이지를 읽고 내부 정렬하여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페이지로 구성된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⌈A/B⌉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만듭니다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그림은 버퍼 풀 페이지 개수가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일 때 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보여주는데요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정렬에선 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때 처음 페이지 수와 같은 개수의 런을 만들어 내지만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합병 정렬은 이렇게 버퍼 페이지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모두 이용해서 처리하고 하나의 </a:t>
            </a:r>
            <a:r>
              <a:rPr lang="ko-KR" altLang="en-US" sz="1000" b="1" kern="12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만들어 냅니다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차이점은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합병 정렬에선 단계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부터 마지막까지 입력버퍼로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버퍼 페이지를 사용하고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출력에는 남은 한 페이지를 사용합니다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전체적으로 이런 모습이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외부 합병 정렬의 비용을 계산해보면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처음 페이지 개수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단계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거친 후 런의 개수를 나타냅니다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합병에서 정렬에 필요한 단계의 수는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⌈log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이었지만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외부합병은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개가 아니라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버퍼를 쓰기 때문에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⌈log</a:t>
            </a:r>
            <a:r>
              <a:rPr lang="en-US" sz="1000" b="1" kern="1200" baseline="-25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B-1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마찬가지로 각 단계에서 모든 페이지들은 읽고 쓰여지기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곱해서 총 비용은 다음과 같이 나오게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등호 셀렉션 조건입니다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등호 셀렉션 연산에서 인덱스와 정렬 여부에 따라 조건에 맞는 값을 찾는 방법을 설명하는데여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 번째로 인덱스가 없고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정렬도 안되있는 경우 입니다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때는 전체 릴레이션을 스캔 해야만 합니다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인덱스는 없지만 데이터가 정렬되어 있는 경우에는 해당 셀렉션 조건을 만족하는 첫 번째 튜플을 찾기 위해 이진 검색을 함으로써 정렬 순서를 활용할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군집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인덱스가 있는 경우에는 조건을 만족하는 최초 단말 페이지만 찾으면 되고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비군짐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인덱스인 경우는 조건을 만족하는 튜플들이 각각 다른 페이지에 있을 경우가 많기때문에 성능이 좋지 않습니다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해시 인덱스가 있고 동등 셀렉션인 경우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비용은 인덱스에서 적절한 버켓 페이지를 검색하는 데에 필요한 한 두번의 입출력 비용과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해당하는 실제 튜플들을 검색하는 비용이 듭니다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이번에는 등호가 아닌 다른 연산자를 가진 셀렉션 조건들에 대한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일반적인 셀렉션 조건을 가진 셀렉션 연산을 처리하기 위해서는 먼저 조건을 논리곱 정규형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(conjuncitve normal form)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표현해야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논리곱 정규형이란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논리합들을 곱으로 연결한 것을 말하는 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(day &lt; 8/9/02 ∧ rname=’Joe’) ∨ bid=5 ∨ sid=3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이라는 조건이 있을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이를 논리곱 정규형으로 바꾸면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(day &lt; 8/9/02 ∨ bid=5 ∨ sid=3) ∧ (rname=’Joe’ ∨ bid=5 ∨ sid=3)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논리곱이란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주어진 복수 명제 모두가 참인지를 나타내는 논리 연산이고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논리합은 주어진 복수 명제에 적어도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이상의 참이 있는지를 나타내는 논리 연산입니다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 셀렉션 조건의 처리는 논리합이 있는지와 없는지로 나뉘는데요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논리합이 없는 셀렉션에서는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파일 스캔을 사용하거나 어떤 논리곱들에 부합하는 단일 인덱스를 이용해서 튜플을 검색한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검색된 각 튜플마다 해당 셀렉션 조건의 모든 비기본 논리곱들을 적용합니다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인덱스와 부합하는 논리곱들을 셀렉션 조건에서 기본 논리곱 이라고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/>
              </a:rPr>
              <a:t>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“day &lt; 8/9/02 ∧ sid=3”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이라는 조건이 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조건에 대한 단일 인덱스를 이용하여 해당 조건을 만족하는 튜플을 검색한 후 그것들의 교집합을 구할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논리합이 있을 경우에는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항들 중에서 어느 하나라도 적용할 적당한 인덱스나 정렬 순서가 없어서 파일 스캔이 필요하면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논리곱 자체를 검사하는 것은 파일 스캔을 필요로 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“day &lt; 8/9/02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∨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rname=’Joe’”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조건이 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인덱스만 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day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대해서는 파일 스캔이 필요합니다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 어차피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day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스캔하면서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Joe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사람을 검사하기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rname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인덱스를 이용하지 말고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그냥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day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스캔하는 것이 좋은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논리합 내의 모든 항들이 적절한 인덱스를 갖고 있는 경우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인덱스들을 이용해서 튜플들을 구한 후 합집합을 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/>
            </a:b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(Chapter 14 </a:t>
            </a: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관계 연산자 수행</a:t>
            </a: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12/12/19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255561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 err="1">
                <a:latin typeface="+mn-ea"/>
                <a:ea typeface="+mn-ea"/>
              </a:rPr>
              <a:t>프로젝션에서</a:t>
            </a:r>
            <a:r>
              <a:rPr lang="ko-KR" altLang="en-US" b="1">
                <a:latin typeface="+mn-ea"/>
                <a:ea typeface="+mn-ea"/>
              </a:rPr>
              <a:t> 지정하지 않은 </a:t>
            </a:r>
            <a:r>
              <a:rPr lang="ko-KR" altLang="en-US" b="1" err="1">
                <a:latin typeface="+mn-ea"/>
                <a:ea typeface="+mn-ea"/>
              </a:rPr>
              <a:t>애트리뷰트를</a:t>
            </a:r>
            <a:r>
              <a:rPr lang="ko-KR" altLang="en-US" b="1">
                <a:latin typeface="+mn-ea"/>
                <a:ea typeface="+mn-ea"/>
              </a:rPr>
              <a:t> 제거</a:t>
            </a:r>
            <a:r>
              <a:rPr lang="en-US" altLang="ko-KR" b="1">
                <a:latin typeface="+mn-ea"/>
                <a:ea typeface="+mn-ea"/>
              </a:rPr>
              <a:t>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1196752"/>
            <a:ext cx="48349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DISTINCT R.sid, R.bid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Reserves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664" y="298766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결과 중에서 중복된 </a:t>
            </a:r>
            <a:r>
              <a:rPr lang="ko-KR" altLang="en-US" b="1" err="1">
                <a:latin typeface="+mn-ea"/>
                <a:ea typeface="+mn-ea"/>
              </a:rPr>
              <a:t>튜플들을</a:t>
            </a:r>
            <a:r>
              <a:rPr lang="ko-KR" altLang="en-US" b="1">
                <a:latin typeface="+mn-ea"/>
                <a:ea typeface="+mn-ea"/>
              </a:rPr>
              <a:t> 제거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412776"/>
            <a:ext cx="92170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릴레이션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을 스캔해서 원하는 애트리뷰트들만으로 된 튜플들의 집합을 생성</a:t>
            </a:r>
          </a:p>
          <a:p>
            <a:pPr lvl="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이 튜플들의 집합을 모든 애트리뷰트를 정렬 키로 하여 정렬</a:t>
            </a:r>
          </a:p>
          <a:p>
            <a:pPr lvl="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3. </a:t>
            </a:r>
            <a:r>
              <a:rPr lang="ko-KR" altLang="en-US" b="1">
                <a:latin typeface="+mn-ea"/>
                <a:ea typeface="+mn-ea"/>
              </a:rPr>
              <a:t>정렬된 결과를 스캔하면서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인접한 튜플들을 검사하여 중복을 제거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04248" y="3284984"/>
          <a:ext cx="2232248" cy="101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>
                        <a:latin typeface="+mn-ea"/>
                        <a:ea typeface="+mn-ea"/>
                      </a:endParaRP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1050" b="1">
                        <a:latin typeface="+mn-ea"/>
                        <a:ea typeface="+mn-ea"/>
                      </a:endParaRP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각 튜플의 길이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40 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페이지당 튜플 개수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>
                          <a:latin typeface="+mn-ea"/>
                          <a:ea typeface="+mn-ea"/>
                        </a:rPr>
                        <a:t>총 페이지 수</a:t>
                      </a:r>
                    </a:p>
                  </a:txBody>
                  <a:tcPr marL="93215" marR="93215" marT="46610" marB="4661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105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93215" marR="93215" marT="46610" marB="466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3140968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ex)  </a:t>
            </a:r>
            <a:r>
              <a:rPr lang="ko-KR" altLang="en-US" b="1">
                <a:latin typeface="+mn-ea"/>
                <a:ea typeface="+mn-ea"/>
              </a:rPr>
              <a:t>임시 릴레이션에 생성되는 각 튜플의 길이가</a:t>
            </a:r>
            <a:r>
              <a:rPr lang="en-US" b="1">
                <a:latin typeface="+mn-ea"/>
                <a:ea typeface="+mn-ea"/>
              </a:rPr>
              <a:t> 10 </a:t>
            </a:r>
            <a:r>
              <a:rPr lang="ko-KR" altLang="en-US" b="1">
                <a:latin typeface="+mn-ea"/>
                <a:ea typeface="+mn-ea"/>
              </a:rPr>
              <a:t>바이트</a:t>
            </a:r>
            <a:r>
              <a:rPr lang="en-US" b="1">
                <a:latin typeface="+mn-ea"/>
                <a:ea typeface="+mn-ea"/>
              </a:rPr>
              <a:t> 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	  </a:t>
            </a:r>
            <a:r>
              <a:rPr lang="ko-KR" altLang="en-US" b="1">
                <a:latin typeface="+mn-ea"/>
                <a:ea typeface="+mn-ea"/>
              </a:rPr>
              <a:t>버퍼 페이지는</a:t>
            </a:r>
            <a:r>
              <a:rPr lang="en-US" b="1">
                <a:latin typeface="+mn-ea"/>
                <a:ea typeface="+mn-ea"/>
              </a:rPr>
              <a:t> 20</a:t>
            </a:r>
            <a:r>
              <a:rPr lang="ko-KR" altLang="en-US" b="1">
                <a:latin typeface="+mn-ea"/>
                <a:ea typeface="+mn-ea"/>
              </a:rPr>
              <a:t>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448687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1</a:t>
            </a:r>
            <a:r>
              <a:rPr lang="ko-KR" altLang="en-US" b="1">
                <a:latin typeface="+mn-ea"/>
                <a:ea typeface="+mn-ea"/>
              </a:rPr>
              <a:t>단계 비용</a:t>
            </a:r>
            <a:r>
              <a:rPr lang="en-US" altLang="ko-KR" b="1">
                <a:latin typeface="+mn-ea"/>
                <a:ea typeface="+mn-ea"/>
              </a:rPr>
              <a:t>: 1000(</a:t>
            </a:r>
            <a:r>
              <a:rPr lang="ko-KR" altLang="en-US" b="1">
                <a:latin typeface="+mn-ea"/>
                <a:ea typeface="+mn-ea"/>
              </a:rPr>
              <a:t>전체 릴레이션 스캔 비용</a:t>
            </a:r>
            <a:r>
              <a:rPr lang="en-US" altLang="ko-KR" b="1">
                <a:latin typeface="+mn-ea"/>
                <a:ea typeface="+mn-ea"/>
              </a:rPr>
              <a:t>) +1000/4 = </a:t>
            </a:r>
            <a:r>
              <a:rPr lang="en-US" altLang="ko-KR" b="1">
                <a:solidFill>
                  <a:srgbClr val="C00000"/>
                </a:solidFill>
                <a:latin typeface="+mn-ea"/>
                <a:ea typeface="+mn-ea"/>
              </a:rPr>
              <a:t>1250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5013176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2</a:t>
            </a:r>
            <a:r>
              <a:rPr lang="ko-KR" altLang="en-US" b="1">
                <a:latin typeface="+mn-ea"/>
                <a:ea typeface="+mn-ea"/>
              </a:rPr>
              <a:t>단계 비용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en-US" b="1">
                <a:latin typeface="+mn-ea"/>
                <a:ea typeface="+mn-ea"/>
              </a:rPr>
              <a:t>2*(⌈log</a:t>
            </a:r>
            <a:r>
              <a:rPr lang="en-US" b="1" baseline="-25000">
                <a:latin typeface="+mn-ea"/>
                <a:ea typeface="+mn-ea"/>
              </a:rPr>
              <a:t>19</a:t>
            </a:r>
            <a:r>
              <a:rPr lang="en-US" b="1">
                <a:latin typeface="+mn-ea"/>
                <a:ea typeface="+mn-ea"/>
              </a:rPr>
              <a:t>13⌉ + 1)*250 = </a:t>
            </a:r>
            <a:r>
              <a:rPr lang="en-US" b="1">
                <a:solidFill>
                  <a:srgbClr val="C00000"/>
                </a:solidFill>
                <a:latin typeface="+mn-ea"/>
                <a:ea typeface="+mn-ea"/>
              </a:rPr>
              <a:t>1000 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5589240"/>
            <a:ext cx="2088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3</a:t>
            </a:r>
            <a:r>
              <a:rPr lang="ko-KR" altLang="en-US" b="1">
                <a:latin typeface="+mn-ea"/>
                <a:ea typeface="+mn-ea"/>
              </a:rPr>
              <a:t>단계 비용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en-US" b="1">
                <a:solidFill>
                  <a:srgbClr val="C00000"/>
                </a:solidFill>
                <a:latin typeface="+mn-ea"/>
                <a:ea typeface="+mn-ea"/>
              </a:rPr>
              <a:t>250</a:t>
            </a:r>
            <a:endParaRPr lang="ko-KR" altLang="en-US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551345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총 비용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en-US" sz="1600" b="1">
                <a:solidFill>
                  <a:srgbClr val="C00000"/>
                </a:solidFill>
                <a:latin typeface="+mn-ea"/>
                <a:ea typeface="+mn-ea"/>
              </a:rPr>
              <a:t>2500</a:t>
            </a:r>
            <a:endParaRPr lang="ko-KR" altLang="en-US" sz="1600" b="1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020272" y="5373216"/>
            <a:ext cx="1872208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분할</a:t>
            </a:r>
            <a:r>
              <a:rPr lang="en-US" altLang="ko-KR" b="1">
                <a:latin typeface="+mn-ea"/>
                <a:ea typeface="+mn-ea"/>
              </a:rPr>
              <a:t>(partitioning)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90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중복 제거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분할</a:t>
            </a:r>
            <a:r>
              <a:rPr lang="en-US" altLang="ko-KR" b="1">
                <a:latin typeface="+mn-ea"/>
                <a:ea typeface="+mn-ea"/>
              </a:rPr>
              <a:t>(partitioning)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0801" y="1958702"/>
            <a:ext cx="65055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24" y="530120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다른 파티션에 속하는 두 튜플은 서로 다른 해시값을 갖기 때문에</a:t>
            </a:r>
            <a:r>
              <a:rPr lang="en-US" b="1"/>
              <a:t>, </a:t>
            </a:r>
            <a:br>
              <a:rPr lang="en-US" b="1"/>
            </a:br>
            <a:r>
              <a:rPr lang="ko-KR" altLang="en-US" b="1"/>
              <a:t>중복된 튜플이 아니라는 것을 보장 가능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</a:t>
            </a:r>
            <a:r>
              <a:rPr lang="ko-KR" altLang="en-US" b="1" err="1">
                <a:latin typeface="+mn-ea"/>
                <a:ea typeface="+mn-ea"/>
              </a:rPr>
              <a:t>프로젝션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34076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중복 제거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060848"/>
            <a:ext cx="741682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+mn-ea"/>
                <a:ea typeface="+mn-ea"/>
              </a:rPr>
              <a:t>1.  B-1</a:t>
            </a:r>
            <a:r>
              <a:rPr lang="ko-KR" altLang="en-US" b="1">
                <a:latin typeface="+mn-ea"/>
                <a:ea typeface="+mn-ea"/>
              </a:rPr>
              <a:t>개의 파티션을 한 번에 하나씩 읽어서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각 튜플마다 전체 필드에 해시 함수</a:t>
            </a:r>
            <a:r>
              <a:rPr lang="en-US" b="1">
                <a:latin typeface="+mn-ea"/>
                <a:ea typeface="+mn-ea"/>
              </a:rPr>
              <a:t> h2</a:t>
            </a:r>
            <a:r>
              <a:rPr lang="ko-KR" altLang="en-US" b="1">
                <a:latin typeface="+mn-ea"/>
                <a:ea typeface="+mn-ea"/>
              </a:rPr>
              <a:t>를 적용하여 메모리 내 해시 테이블에 넣는다</a:t>
            </a:r>
            <a:r>
              <a:rPr lang="en-US" b="1">
                <a:latin typeface="+mn-ea"/>
                <a:ea typeface="+mn-ea"/>
              </a:rPr>
              <a:t>.</a:t>
            </a:r>
            <a:br>
              <a:rPr lang="en-US" b="1">
                <a:latin typeface="+mn-ea"/>
                <a:ea typeface="+mn-ea"/>
              </a:rPr>
            </a:b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3284984"/>
            <a:ext cx="7200800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어떤 새 튜플이 이미 존재하는 튜플과 같은 값을 가지고 있으면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새로운 튜플이 중복인지 검사하고 중복이면 제거한다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590188"/>
            <a:ext cx="7200800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3.  </a:t>
            </a:r>
            <a:r>
              <a:rPr lang="ko-KR" altLang="en-US" b="1">
                <a:latin typeface="+mn-ea"/>
                <a:ea typeface="+mn-ea"/>
              </a:rPr>
              <a:t>그 파티션 전체를 읽어들인 다음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중복이 없는 해시 테이블 내의 모든 튜플들을 결과 파일에 쓴다</a:t>
            </a:r>
            <a:r>
              <a:rPr lang="en-US" b="1">
                <a:latin typeface="+mn-ea"/>
                <a:ea typeface="+mn-ea"/>
              </a:rPr>
              <a:t>. </a:t>
            </a:r>
            <a:r>
              <a:rPr lang="ko-KR" altLang="en-US" b="1">
                <a:latin typeface="+mn-ea"/>
                <a:ea typeface="+mn-ea"/>
              </a:rPr>
              <a:t>그리고 다음 파티션을 위해 메모리내 해시 테이블을 초기화한다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err="1">
                <a:latin typeface="나눔고딕 ExtraBold" pitchFamily="50" charset="-127"/>
              </a:rPr>
              <a:t>프로젝션</a:t>
            </a:r>
            <a:r>
              <a:rPr lang="ko-KR" altLang="en-US">
                <a:latin typeface="나눔고딕 ExtraBold" pitchFamily="50" charset="-127"/>
              </a:rPr>
              <a:t> 연산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9087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 err="1">
                <a:latin typeface="+mn-ea"/>
                <a:ea typeface="+mn-ea"/>
              </a:rPr>
              <a:t>해싱에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기반한 프로젝션의 비용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06084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릴레이션 읽어들이는 비용</a:t>
            </a:r>
            <a:r>
              <a:rPr lang="en-US" b="1">
                <a:latin typeface="+mn-ea"/>
                <a:ea typeface="+mn-ea"/>
              </a:rPr>
              <a:t> = 1000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84364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프로젝션된 튜플들을 쓰는 비용</a:t>
            </a:r>
            <a:r>
              <a:rPr lang="en-US" b="1">
                <a:latin typeface="+mn-ea"/>
                <a:ea typeface="+mn-ea"/>
              </a:rPr>
              <a:t> = 250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37077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>
                <a:latin typeface="+mn-ea"/>
                <a:ea typeface="+mn-ea"/>
              </a:rPr>
              <a:t>중복제거 비용</a:t>
            </a:r>
            <a:r>
              <a:rPr lang="en-US" b="1">
                <a:latin typeface="+mn-ea"/>
                <a:ea typeface="+mn-ea"/>
              </a:rPr>
              <a:t> = 250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457183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>
                <a:latin typeface="+mn-ea"/>
                <a:ea typeface="+mn-ea"/>
              </a:rPr>
              <a:t>총 비용 </a:t>
            </a:r>
            <a:r>
              <a:rPr lang="en-US" b="1">
                <a:latin typeface="+mn-ea"/>
                <a:ea typeface="+mn-ea"/>
              </a:rPr>
              <a:t>= 1500 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프로젝션</a:t>
            </a:r>
            <a:r>
              <a:rPr lang="en-US" altLang="ko-KR">
                <a:latin typeface="나눔고딕 ExtraBold" pitchFamily="50" charset="-127"/>
              </a:rPr>
              <a:t>: </a:t>
            </a:r>
            <a:r>
              <a:rPr lang="ko-KR" altLang="en-US">
                <a:latin typeface="나눔고딕 ExtraBold" pitchFamily="50" charset="-127"/>
              </a:rPr>
              <a:t>정렬과 해싱의 비교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91683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중복 튜플이 많거나 해시 값의 분포가 균등하지 않은 경우에는 정렬에 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 </a:t>
            </a:r>
            <a:r>
              <a:rPr lang="ko-KR" altLang="en-US" b="1">
                <a:latin typeface="+mn-ea"/>
                <a:ea typeface="+mn-ea"/>
              </a:rPr>
              <a:t>기반한 방법이 더 좋습니다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7809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정렬 기반 방식은 부수적으로 결과가 정렬이 됩니다</a:t>
            </a:r>
            <a:r>
              <a:rPr lang="en-US" b="1">
                <a:latin typeface="+mn-ea"/>
                <a:ea typeface="+mn-ea"/>
              </a:rPr>
              <a:t>.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50100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대부분의 데이터베이스 시스템은 정렬 유틸리티를 포함하고 있는데</a:t>
            </a:r>
            <a:r>
              <a:rPr lang="en-US" b="1">
                <a:latin typeface="+mn-ea"/>
                <a:ea typeface="+mn-ea"/>
              </a:rPr>
              <a:t>, </a:t>
            </a:r>
            <a:br>
              <a:rPr lang="en-US" b="1">
                <a:latin typeface="+mn-ea"/>
                <a:ea typeface="+mn-ea"/>
              </a:rPr>
            </a:br>
            <a:r>
              <a:rPr lang="en-US" b="1">
                <a:latin typeface="+mn-ea"/>
                <a:ea typeface="+mn-ea"/>
              </a:rPr>
              <a:t>    </a:t>
            </a:r>
            <a:r>
              <a:rPr lang="ko-KR" altLang="en-US" b="1">
                <a:latin typeface="+mn-ea"/>
                <a:ea typeface="+mn-ea"/>
              </a:rPr>
              <a:t>이 유틸리티를 쓰면 쉽게 프로젝션을 구현할 수 있습니다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464384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두 방법의 입출력 비용은 같지만 이런 여러 가지 이유로 인해 정렬 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 </a:t>
            </a:r>
            <a:r>
              <a:rPr lang="ko-KR" altLang="en-US" b="1">
                <a:latin typeface="+mn-ea"/>
                <a:ea typeface="+mn-ea"/>
              </a:rPr>
              <a:t>기반 프로젝션이 표준으로 쓰입니다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83768" y="1196752"/>
            <a:ext cx="44562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R, Sailors S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R.sid = S.sid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619672" y="3429000"/>
          <a:ext cx="5972696" cy="155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latin typeface="+mn-ea"/>
                          <a:ea typeface="+mn-ea"/>
                        </a:rPr>
                        <a:t>조인 조건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kern="1200" baseline="-250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 S</a:t>
                      </a:r>
                      <a:r>
                        <a:rPr lang="en-US" sz="1800" b="1" kern="1200" baseline="-250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Sailors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latin typeface="+mn-ea"/>
                          <a:ea typeface="+mn-ea"/>
                        </a:rPr>
                        <a:t>페이지 개수</a:t>
                      </a: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M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>
                          <a:latin typeface="+mn-ea"/>
                          <a:ea typeface="+mn-ea"/>
                        </a:rPr>
                        <a:t>페이지 당 튜플 개수</a:t>
                      </a: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2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ko-KR" altLang="en-US" sz="2200" b="1">
                        <a:latin typeface="+mn-ea"/>
                        <a:ea typeface="+mn-ea"/>
                      </a:endParaRPr>
                    </a:p>
                  </a:txBody>
                  <a:tcPr marL="127838" marR="127838" marT="63919" marB="639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한 번에 한 튜플씩 중첩루프방식으로 외부 릴레이션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을 스캔하면서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∈</a:t>
            </a:r>
            <a:r>
              <a:rPr lang="en-US" b="1">
                <a:latin typeface="+mn-ea"/>
                <a:ea typeface="+mn-ea"/>
              </a:rPr>
              <a:t>R</a:t>
            </a:r>
            <a:r>
              <a:rPr lang="ko-KR" altLang="en-US" b="1">
                <a:latin typeface="+mn-ea"/>
                <a:ea typeface="+mn-ea"/>
              </a:rPr>
              <a:t>인 각 튜플에 대해서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내부 릴레이션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전체 스캔하는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중첩루프 조인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624" y="2420888"/>
            <a:ext cx="6984776" cy="147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27584" y="479715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M = 1000,  </a:t>
            </a:r>
            <a:r>
              <a:rPr lang="en-US" b="1">
                <a:latin typeface="+mn-ea"/>
                <a:ea typeface="+mn-ea"/>
              </a:rPr>
              <a:t>p</a:t>
            </a:r>
            <a:r>
              <a:rPr lang="en-US" b="1" baseline="-25000">
                <a:latin typeface="+mn-ea"/>
                <a:ea typeface="+mn-ea"/>
              </a:rPr>
              <a:t>R </a:t>
            </a:r>
            <a:r>
              <a:rPr lang="en-US" altLang="ko-KR" b="1">
                <a:latin typeface="+mn-ea"/>
                <a:ea typeface="+mn-ea"/>
              </a:rPr>
              <a:t> =  100</a:t>
            </a:r>
            <a:endParaRPr lang="en-US" b="1" baseline="-25000">
              <a:latin typeface="+mn-ea"/>
              <a:ea typeface="+mn-ea"/>
            </a:endParaRPr>
          </a:p>
          <a:p>
            <a:r>
              <a:rPr lang="en-US" altLang="ko-KR" b="1">
                <a:latin typeface="+mn-ea"/>
                <a:ea typeface="+mn-ea"/>
              </a:rPr>
              <a:t>N = 500</a:t>
            </a:r>
            <a:endParaRPr lang="en-US" altLang="ko-KR" b="1" baseline="-25000">
              <a:latin typeface="+mn-ea"/>
              <a:ea typeface="+mn-ea"/>
            </a:endParaRPr>
          </a:p>
          <a:p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922463" y="4581128"/>
          <a:ext cx="3609977" cy="93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Sailors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페이지 개수</a:t>
                      </a: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M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페이지 당 튜플 개수</a:t>
                      </a: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1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1" kern="1200" baseline="-250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76940" marR="76940" marT="38470" marB="384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92080" y="55892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총 비용 </a:t>
            </a:r>
            <a:r>
              <a:rPr lang="en-US" altLang="ko-KR" b="1">
                <a:latin typeface="+mn-ea"/>
                <a:ea typeface="+mn-ea"/>
              </a:rPr>
              <a:t>=</a:t>
            </a:r>
            <a:r>
              <a:rPr lang="en-US" b="1">
                <a:latin typeface="+mn-ea"/>
                <a:ea typeface="+mn-ea"/>
              </a:rPr>
              <a:t> M + pR * M * N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5909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총 비용 </a:t>
            </a:r>
            <a:r>
              <a:rPr lang="en-US" altLang="ko-KR" b="1">
                <a:latin typeface="+mn-ea"/>
                <a:ea typeface="+mn-ea"/>
              </a:rPr>
              <a:t>=</a:t>
            </a:r>
            <a:r>
              <a:rPr lang="en-US" b="1">
                <a:latin typeface="+mn-ea"/>
                <a:ea typeface="+mn-ea"/>
              </a:rPr>
              <a:t> 1000+(5*10</a:t>
            </a:r>
            <a:r>
              <a:rPr lang="en-US" b="1" baseline="30000">
                <a:latin typeface="+mn-ea"/>
                <a:ea typeface="+mn-ea"/>
              </a:rPr>
              <a:t>7</a:t>
            </a:r>
            <a:r>
              <a:rPr lang="en-US" b="1">
                <a:latin typeface="+mn-ea"/>
                <a:ea typeface="+mn-ea"/>
              </a:rPr>
              <a:t>)</a:t>
            </a:r>
            <a:br>
              <a:rPr lang="en-US" b="1">
                <a:latin typeface="+mn-ea"/>
                <a:ea typeface="+mn-ea"/>
              </a:rPr>
            </a:br>
            <a:r>
              <a:rPr lang="en-US" b="1">
                <a:latin typeface="+mn-ea"/>
                <a:ea typeface="+mn-ea"/>
              </a:rPr>
              <a:t>              = 140</a:t>
            </a:r>
            <a:r>
              <a:rPr lang="ko-KR" altLang="en-US" b="1">
                <a:latin typeface="+mn-ea"/>
                <a:ea typeface="+mn-ea"/>
              </a:rPr>
              <a:t>시간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3568" y="4437112"/>
            <a:ext cx="2952328" cy="20162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R</a:t>
            </a:r>
            <a:r>
              <a:rPr lang="ko-KR" altLang="en-US" b="1">
                <a:latin typeface="+mn-ea"/>
                <a:ea typeface="+mn-ea"/>
              </a:rPr>
              <a:t>을 가용 버퍼 페이지의 크기에 맞게 여러 블록들로 쪼개서 메모리로 읽어 들인 다음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의 각 블록에 대해서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스캔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블록 중첩루프 조인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/>
              <a:t>  </a:t>
            </a:r>
            <a:r>
              <a:rPr lang="en-US" altLang="ko-KR" sz="2400"/>
              <a:t>Contents</a:t>
            </a:r>
          </a:p>
          <a:p>
            <a:pPr>
              <a:lnSpc>
                <a:spcPct val="16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b="1"/>
              <a:t>   셀렉션 연산</a:t>
            </a:r>
            <a:endParaRPr lang="en-US" altLang="ko-KR" b="1"/>
          </a:p>
          <a:p>
            <a:pPr lvl="1">
              <a:lnSpc>
                <a:spcPct val="150000"/>
              </a:lnSpc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   </a:t>
            </a:r>
            <a:r>
              <a:rPr lang="ko-KR" altLang="en-US" b="1"/>
              <a:t>프로젝션 연산</a:t>
            </a:r>
            <a:endParaRPr lang="en-US" altLang="ko-KR" b="1"/>
          </a:p>
          <a:p>
            <a:pPr lvl="1">
              <a:lnSpc>
                <a:spcPct val="150000"/>
              </a:lnSpc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   </a:t>
            </a:r>
            <a:r>
              <a:rPr lang="ko-KR" altLang="en-US" b="1"/>
              <a:t>조인 연산</a:t>
            </a:r>
            <a:endParaRPr lang="en-US" altLang="ko-KR" b="1"/>
          </a:p>
          <a:p>
            <a:pPr lvl="1">
              <a:lnSpc>
                <a:spcPct val="150000"/>
              </a:lnSpc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/>
              <a:t>   </a:t>
            </a:r>
            <a:r>
              <a:rPr lang="ko-KR" altLang="en-US" b="1"/>
              <a:t>집합 연산</a:t>
            </a:r>
            <a:endParaRPr lang="en-US" altLang="ko-KR" b="1"/>
          </a:p>
          <a:p>
            <a:pPr lvl="1">
              <a:lnSpc>
                <a:spcPct val="150000"/>
              </a:lnSpc>
              <a:buNone/>
            </a:pPr>
            <a:endParaRPr lang="en-US" altLang="ko-KR" b="1"/>
          </a:p>
          <a:p>
            <a:pPr lvl="1">
              <a:lnSpc>
                <a:spcPct val="150000"/>
              </a:lnSpc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집단 연산</a:t>
            </a:r>
            <a:endParaRPr lang="en-US" altLang="ko-KR" b="1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블록 중첩루프 조인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0000">
            <a:off x="367655" y="1451238"/>
            <a:ext cx="8568579" cy="19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3356992"/>
            <a:ext cx="636390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인덱스 중첩루프 조인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3429000"/>
            <a:ext cx="7063013" cy="154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141277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조인되는 두 릴레이션 중 어느 하나의 조인 애트리뷰트에 대한 인덱스가 있는 경우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이 인덱스된 릴레이션을 내부 릴레이션으로 함으로써 인덱스의 이점을 활용하는 조인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1412776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정렬합병 조인은 두 릴레이션을 정렬 애트리뷰트에 대해 정렬하고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두 릴레이션을 합병하면서 조건을 만족하는 튜플을 찾아 내는 조인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5577" y="263691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76056" y="2708920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6056" y="2708920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5576" y="299695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6056" y="299695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5576" y="2996952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2276872"/>
            <a:ext cx="33329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2016" y="2348880"/>
            <a:ext cx="34904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7" y="46438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Sailors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3308" y="46438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Reserves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076056" y="3284984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5576" y="2924944"/>
            <a:ext cx="576063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 비용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412776"/>
            <a:ext cx="83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정렬합병 조인의 비용은 이용가능한 버퍼 페이지 수가 많을 때는 블록 중첩루프 알고리즘과 비슷합니다</a:t>
            </a:r>
            <a:r>
              <a:rPr lang="en-US" b="1">
                <a:latin typeface="+mn-ea"/>
                <a:ea typeface="+mn-ea"/>
              </a:rPr>
              <a:t>.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2276872"/>
            <a:ext cx="83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이용 가능한 버퍼 페이지 수가 줄어들면 정렬합병 조인이 상대적으로 더 좋아지고</a:t>
            </a:r>
            <a:r>
              <a:rPr lang="en-US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많아지면 블록 중첩루프 알고리즘이 더 좋아집니다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00336" y="38610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버퍼 페이지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벙렬합병 조인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+mn-ea"/>
                          <a:ea typeface="+mn-ea"/>
                        </a:rPr>
                        <a:t>블록 중첩루프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35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15000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100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300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7500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2500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정렬합병 조인 개선 방안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652607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정렬합병 조인은 외부 합병 정렬과 런 늘이기를 이용해서 합병단계와 정렬 단계를 결합해서 같이 수행하고 합병 단계를 줄임으로써 성능을 향상 시킬 수 있습니다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  <a:p>
            <a:endParaRPr lang="en-US" altLang="ko-KR" b="1">
              <a:latin typeface="+mn-ea"/>
              <a:ea typeface="+mn-ea"/>
            </a:endParaRPr>
          </a:p>
          <a:p>
            <a:r>
              <a:rPr lang="ko-KR" altLang="en-US" b="1">
                <a:latin typeface="+mn-ea"/>
                <a:ea typeface="+mn-ea"/>
              </a:rPr>
              <a:t>비용은</a:t>
            </a:r>
            <a:r>
              <a:rPr lang="en-US" b="1">
                <a:latin typeface="+mn-ea"/>
                <a:ea typeface="+mn-ea"/>
              </a:rPr>
              <a:t> 7500</a:t>
            </a:r>
            <a:r>
              <a:rPr lang="ko-KR" altLang="en-US" b="1">
                <a:latin typeface="+mn-ea"/>
                <a:ea typeface="+mn-ea"/>
              </a:rPr>
              <a:t>에서</a:t>
            </a:r>
            <a:r>
              <a:rPr lang="en-US" b="1">
                <a:latin typeface="+mn-ea"/>
                <a:ea typeface="+mn-ea"/>
              </a:rPr>
              <a:t> 4500</a:t>
            </a:r>
            <a:r>
              <a:rPr lang="ko-KR" altLang="en-US" b="1">
                <a:latin typeface="+mn-ea"/>
                <a:ea typeface="+mn-ea"/>
              </a:rPr>
              <a:t>번의 입출력 정도로 줄어듭니다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652607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정렬합병 조인과 마찬가지로 해시 조인도 분할 단계에서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의 파티션들을 </a:t>
            </a:r>
            <a:br>
              <a:rPr lang="en-US" altLang="ko-KR" b="1">
                <a:latin typeface="+mn-ea"/>
                <a:ea typeface="+mn-ea"/>
              </a:rPr>
            </a:br>
            <a:r>
              <a:rPr lang="ko-KR" altLang="en-US" b="1">
                <a:latin typeface="+mn-ea"/>
                <a:ea typeface="+mn-ea"/>
              </a:rPr>
              <a:t>도출하고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다음의 조사 단계에서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의 파티션과 그에 해당하는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의 파티션에 속한 튜플들끼리만 동등 조인 조건을 검사하는 방법을 사용합니다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1052736"/>
            <a:ext cx="5713487" cy="249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664" y="3945057"/>
            <a:ext cx="5976664" cy="258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hape 11"/>
          <p:cNvCxnSpPr>
            <a:stCxn id="5" idx="3"/>
            <a:endCxn id="72706" idx="1"/>
          </p:cNvCxnSpPr>
          <p:nvPr/>
        </p:nvCxnSpPr>
        <p:spPr>
          <a:xfrm flipH="1">
            <a:off x="1547664" y="2299163"/>
            <a:ext cx="5929511" cy="2936038"/>
          </a:xfrm>
          <a:prstGeom prst="curvedConnector5">
            <a:avLst>
              <a:gd name="adj1" fmla="val -7282"/>
              <a:gd name="adj2" fmla="val 49255"/>
              <a:gd name="adj3" fmla="val 114136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이번 챕터에서 사용되는 스키마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86" y="1628800"/>
            <a:ext cx="8592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+mn-ea"/>
                <a:ea typeface="+mn-ea"/>
              </a:rPr>
              <a:t>Sailors(</a:t>
            </a:r>
            <a:r>
              <a:rPr lang="en-US" altLang="ko-KR" sz="2000" b="1" err="1">
                <a:latin typeface="+mn-ea"/>
                <a:ea typeface="+mn-ea"/>
              </a:rPr>
              <a:t>sid</a:t>
            </a:r>
            <a:r>
              <a:rPr lang="en-US" altLang="ko-KR" sz="2000" b="1">
                <a:latin typeface="+mn-ea"/>
                <a:ea typeface="+mn-ea"/>
              </a:rPr>
              <a:t>: integer,  </a:t>
            </a:r>
            <a:r>
              <a:rPr lang="en-US" altLang="ko-KR" sz="2000" b="1" err="1">
                <a:latin typeface="+mn-ea"/>
                <a:ea typeface="+mn-ea"/>
              </a:rPr>
              <a:t>sname</a:t>
            </a:r>
            <a:r>
              <a:rPr lang="en-US" altLang="ko-KR" sz="2000" b="1">
                <a:latin typeface="+mn-ea"/>
                <a:ea typeface="+mn-ea"/>
              </a:rPr>
              <a:t>: string,  rating: integer,  age: real)</a:t>
            </a:r>
          </a:p>
          <a:p>
            <a:endParaRPr lang="en-US" altLang="ko-KR" sz="2000" b="1">
              <a:latin typeface="+mn-ea"/>
              <a:ea typeface="+mn-ea"/>
            </a:endParaRPr>
          </a:p>
          <a:p>
            <a:r>
              <a:rPr lang="en-US" altLang="ko-KR" sz="2000" b="1">
                <a:latin typeface="+mn-ea"/>
                <a:ea typeface="+mn-ea"/>
              </a:rPr>
              <a:t>Reserves(</a:t>
            </a:r>
            <a:r>
              <a:rPr lang="en-US" altLang="ko-KR" sz="2000" b="1" err="1">
                <a:latin typeface="+mn-ea"/>
                <a:ea typeface="+mn-ea"/>
              </a:rPr>
              <a:t>sid</a:t>
            </a:r>
            <a:r>
              <a:rPr lang="en-US" altLang="ko-KR" sz="2000" b="1">
                <a:latin typeface="+mn-ea"/>
                <a:ea typeface="+mn-ea"/>
              </a:rPr>
              <a:t>: integer,  bid: integer,  day: dates, rname: string)</a:t>
            </a:r>
            <a:endParaRPr lang="ko-KR" altLang="en-US" sz="2000" b="1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71600" y="3789040"/>
          <a:ext cx="7102159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>
                        <a:latin typeface="+mn-ea"/>
                        <a:ea typeface="+mn-ea"/>
                      </a:endParaRP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Sailors</a:t>
                      </a:r>
                      <a:endParaRPr lang="ko-KR" altLang="en-US" sz="2100" b="1">
                        <a:latin typeface="+mn-ea"/>
                        <a:ea typeface="+mn-ea"/>
                      </a:endParaRP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Reserves</a:t>
                      </a:r>
                      <a:endParaRPr lang="ko-KR" altLang="en-US" sz="2100" b="1">
                        <a:latin typeface="+mn-ea"/>
                        <a:ea typeface="+mn-ea"/>
                      </a:endParaRP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>
                          <a:latin typeface="+mn-ea"/>
                          <a:ea typeface="+mn-ea"/>
                        </a:rPr>
                        <a:t>각 튜플의 길이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50 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40 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바이트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>
                          <a:latin typeface="+mn-ea"/>
                          <a:ea typeface="+mn-ea"/>
                        </a:rPr>
                        <a:t>페이지당 튜플 개수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80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>
                          <a:latin typeface="+mn-ea"/>
                          <a:ea typeface="+mn-ea"/>
                        </a:rPr>
                        <a:t>총 페이지 수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500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21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106532" marR="106532" marT="53266" marB="532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하이브리드 해시 조인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628800"/>
            <a:ext cx="686903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조인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 </a:t>
            </a:r>
            <a:r>
              <a:rPr lang="en-US" altLang="ko-KR" b="1">
                <a:latin typeface="+mn-ea"/>
                <a:ea typeface="+mn-ea"/>
              </a:rPr>
              <a:t>vs </a:t>
            </a:r>
            <a:r>
              <a:rPr lang="ko-KR" altLang="en-US" b="1">
                <a:latin typeface="+mn-ea"/>
                <a:ea typeface="+mn-ea"/>
              </a:rPr>
              <a:t>블록 중첩루프 조인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외부 릴레이션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전체에 대한 해시 테이블이 메모리에 다 들어가면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두 알고리즘은 동일합니다</a:t>
            </a:r>
            <a:r>
              <a:rPr lang="en-US" b="1">
                <a:latin typeface="+mn-ea"/>
                <a:ea typeface="+mn-ea"/>
              </a:rPr>
              <a:t>. </a:t>
            </a:r>
            <a:r>
              <a:rPr lang="ko-KR" altLang="en-US" b="1">
                <a:latin typeface="+mn-ea"/>
                <a:ea typeface="+mn-ea"/>
              </a:rPr>
              <a:t>하지만 두 릴레이션 모두가 가용 버퍼 크기에 비해 상대적으로 큰 경우에는 블록 중첩루프 조인에 여러 번의 패스</a:t>
            </a:r>
            <a:r>
              <a:rPr lang="en-US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단계</a:t>
            </a:r>
            <a:r>
              <a:rPr lang="en-US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가 필요합니다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85293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해시 조인 </a:t>
            </a:r>
            <a:r>
              <a:rPr lang="en-US" altLang="ko-KR" b="1">
                <a:latin typeface="+mn-ea"/>
                <a:ea typeface="+mn-ea"/>
              </a:rPr>
              <a:t>vs </a:t>
            </a:r>
            <a:r>
              <a:rPr lang="ko-KR" altLang="en-US" b="1">
                <a:latin typeface="+mn-ea"/>
                <a:ea typeface="+mn-ea"/>
              </a:rPr>
              <a:t>정렬합병 조인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501008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해시 조인에서 파티션의 크기가 균일하지 않은 경우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해시 조인 비용이 더 크다</a:t>
            </a:r>
            <a:r>
              <a:rPr lang="en-US" b="1">
                <a:latin typeface="+mn-ea"/>
                <a:ea typeface="+mn-ea"/>
              </a:rPr>
              <a:t>. </a:t>
            </a:r>
            <a:br>
              <a:rPr lang="en-US" b="1">
                <a:latin typeface="+mn-ea"/>
                <a:ea typeface="+mn-ea"/>
              </a:rPr>
            </a:br>
            <a:r>
              <a:rPr lang="en-US" b="1">
                <a:latin typeface="+mn-ea"/>
                <a:ea typeface="+mn-ea"/>
              </a:rPr>
              <a:t>     </a:t>
            </a:r>
            <a:r>
              <a:rPr lang="ko-KR" altLang="en-US" b="1">
                <a:latin typeface="+mn-ea"/>
                <a:ea typeface="+mn-ea"/>
              </a:rPr>
              <a:t>정렬합병 조인은 데이터 편향성에 영향을 덜 받는다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29309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이용 가능한 버퍼가 줄어든다면</a:t>
            </a:r>
            <a:r>
              <a:rPr lang="en-US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해시 조인의 성능이 더 좋음</a:t>
            </a:r>
            <a:r>
              <a:rPr lang="en-US" b="1">
                <a:latin typeface="+mn-ea"/>
                <a:ea typeface="+mn-ea"/>
              </a:rPr>
              <a:t>.</a:t>
            </a:r>
            <a:br>
              <a:rPr lang="en-US" b="1">
                <a:latin typeface="+mn-ea"/>
                <a:ea typeface="+mn-ea"/>
              </a:rPr>
            </a:br>
            <a:r>
              <a:rPr lang="en-US" b="1">
                <a:latin typeface="+mn-ea"/>
                <a:ea typeface="+mn-ea"/>
              </a:rPr>
              <a:t>      </a:t>
            </a:r>
            <a:r>
              <a:rPr lang="ko-KR" altLang="en-US" b="1">
                <a:latin typeface="+mn-ea"/>
                <a:ea typeface="+mn-ea"/>
              </a:rPr>
              <a:t>해시 조인은 작은 </a:t>
            </a:r>
            <a:r>
              <a:rPr lang="ko-KR" altLang="en-US">
                <a:latin typeface="+mn-ea"/>
                <a:ea typeface="+mn-ea"/>
              </a:rPr>
              <a:t>릴레이션의</a:t>
            </a:r>
            <a:r>
              <a:rPr lang="ko-KR" altLang="en-US" b="1">
                <a:latin typeface="+mn-ea"/>
                <a:ea typeface="+mn-ea"/>
              </a:rPr>
              <a:t> 파티션들을 담을 수 있는 정도의 메모리만 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   </a:t>
            </a:r>
            <a:r>
              <a:rPr lang="ko-KR" altLang="en-US" b="1">
                <a:latin typeface="+mn-ea"/>
                <a:ea typeface="+mn-ea"/>
              </a:rPr>
              <a:t>필요하지만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정렬합병 조인은 메모리 요구량이 큰 릴레이션의 크기에 따라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   </a:t>
            </a:r>
            <a:r>
              <a:rPr lang="ko-KR" altLang="en-US" b="1">
                <a:latin typeface="+mn-ea"/>
                <a:ea typeface="+mn-ea"/>
              </a:rPr>
              <a:t>달라지기 때문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58924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3.  </a:t>
            </a:r>
            <a:r>
              <a:rPr lang="ko-KR" altLang="en-US" b="1">
                <a:latin typeface="+mn-ea"/>
                <a:ea typeface="+mn-ea"/>
              </a:rPr>
              <a:t>정렬합병 조인의 결과는 정렬되어 있음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609329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4.  </a:t>
            </a:r>
            <a:r>
              <a:rPr lang="ko-KR" altLang="en-US" b="1">
                <a:latin typeface="+mn-ea"/>
                <a:ea typeface="+mn-ea"/>
              </a:rPr>
              <a:t>동등 조인 조건에서만 사용할 수 있음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집합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정렬을 이용한 합집합과 차집합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652607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모든 필드 조합에 대해서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정렬한다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85293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해싱을 이용한 합집합과 차집합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64502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해시 함수</a:t>
            </a:r>
            <a:r>
              <a:rPr lang="en-US" b="1">
                <a:latin typeface="+mn-ea"/>
                <a:ea typeface="+mn-ea"/>
              </a:rPr>
              <a:t> h</a:t>
            </a:r>
            <a:r>
              <a:rPr lang="ko-KR" altLang="en-US" b="1">
                <a:latin typeface="+mn-ea"/>
                <a:ea typeface="+mn-ea"/>
              </a:rPr>
              <a:t>를 사용해서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분할한다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4908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각 파티션</a:t>
            </a:r>
            <a:r>
              <a:rPr lang="en-US" b="1">
                <a:latin typeface="+mn-ea"/>
                <a:ea typeface="+mn-ea"/>
              </a:rPr>
              <a:t> i</a:t>
            </a:r>
            <a:r>
              <a:rPr lang="ko-KR" altLang="en-US" b="1">
                <a:latin typeface="+mn-ea"/>
                <a:ea typeface="+mn-ea"/>
              </a:rPr>
              <a:t>에 대해서 다음 과정을 수행한다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725144"/>
            <a:ext cx="1015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파티션</a:t>
            </a:r>
            <a:r>
              <a:rPr lang="en-US" sz="1600" b="1">
                <a:latin typeface="+mn-ea"/>
                <a:ea typeface="+mn-ea"/>
              </a:rPr>
              <a:t> S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에 대해</a:t>
            </a:r>
            <a:r>
              <a:rPr lang="en-US" sz="1600" b="1">
                <a:latin typeface="+mn-ea"/>
                <a:ea typeface="+mn-ea"/>
              </a:rPr>
              <a:t>(h</a:t>
            </a:r>
            <a:r>
              <a:rPr lang="ko-KR" altLang="en-US" sz="1600" b="1">
                <a:latin typeface="+mn-ea"/>
                <a:ea typeface="+mn-ea"/>
              </a:rPr>
              <a:t>와 다른 해시함수</a:t>
            </a:r>
            <a:r>
              <a:rPr lang="en-US" sz="1600" b="1">
                <a:latin typeface="+mn-ea"/>
                <a:ea typeface="+mn-ea"/>
              </a:rPr>
              <a:t> h</a:t>
            </a:r>
            <a:r>
              <a:rPr lang="en-US" sz="1600" b="1" baseline="-25000">
                <a:latin typeface="+mn-ea"/>
                <a:ea typeface="+mn-ea"/>
              </a:rPr>
              <a:t>2</a:t>
            </a:r>
            <a:r>
              <a:rPr lang="ko-KR" altLang="en-US" sz="1600" b="1">
                <a:latin typeface="+mn-ea"/>
                <a:ea typeface="+mn-ea"/>
              </a:rPr>
              <a:t>를 사용해서</a:t>
            </a:r>
            <a:r>
              <a:rPr lang="en-US" sz="1600" b="1">
                <a:latin typeface="+mn-ea"/>
                <a:ea typeface="+mn-ea"/>
              </a:rPr>
              <a:t>) </a:t>
            </a:r>
            <a:r>
              <a:rPr lang="ko-KR" altLang="en-US" sz="1600" b="1">
                <a:latin typeface="+mn-ea"/>
                <a:ea typeface="+mn-ea"/>
              </a:rPr>
              <a:t>메모리내에 해시 테이블을 만든다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13285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정렬된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과</a:t>
            </a:r>
            <a:r>
              <a:rPr lang="en-US" b="1">
                <a:latin typeface="+mn-ea"/>
                <a:ea typeface="+mn-ea"/>
              </a:rPr>
              <a:t> S</a:t>
            </a:r>
            <a:r>
              <a:rPr lang="ko-KR" altLang="en-US" b="1">
                <a:latin typeface="+mn-ea"/>
                <a:ea typeface="+mn-ea"/>
              </a:rPr>
              <a:t>를 동시에 스캔하면서 중복 튜플을 제거한다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157192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R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를 스캔한다</a:t>
            </a:r>
            <a:r>
              <a:rPr lang="en-US" sz="1600" b="1">
                <a:latin typeface="+mn-ea"/>
                <a:ea typeface="+mn-ea"/>
              </a:rPr>
              <a:t>. </a:t>
            </a:r>
            <a:r>
              <a:rPr lang="ko-KR" altLang="en-US" sz="1600" b="1">
                <a:latin typeface="+mn-ea"/>
                <a:ea typeface="+mn-ea"/>
              </a:rPr>
              <a:t>각 튜플에 대해서</a:t>
            </a:r>
            <a:r>
              <a:rPr lang="en-US" sz="1600" b="1">
                <a:latin typeface="+mn-ea"/>
                <a:ea typeface="+mn-ea"/>
              </a:rPr>
              <a:t> S</a:t>
            </a:r>
            <a:r>
              <a:rPr lang="en-US" sz="1600" b="1" baseline="-25000">
                <a:latin typeface="+mn-ea"/>
                <a:ea typeface="+mn-ea"/>
              </a:rPr>
              <a:t>i</a:t>
            </a:r>
            <a:r>
              <a:rPr lang="ko-KR" altLang="en-US" sz="1600" b="1">
                <a:latin typeface="+mn-ea"/>
                <a:ea typeface="+mn-ea"/>
              </a:rPr>
              <a:t>에 대한 해시 테이블을 이용해서 조사한다</a:t>
            </a:r>
            <a:r>
              <a:rPr lang="en-US" sz="1600" b="1">
                <a:latin typeface="+mn-ea"/>
                <a:ea typeface="+mn-ea"/>
              </a:rPr>
              <a:t>. </a:t>
            </a:r>
            <a:br>
              <a:rPr lang="en-US" sz="1600" b="1">
                <a:latin typeface="+mn-ea"/>
                <a:ea typeface="+mn-ea"/>
              </a:rPr>
            </a:b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66124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그 튜플이 해시 테이블에 있으면 버리고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없으면 테이블에 추가한다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6093296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해시 테이블을 디스크에 쓰고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다음 파티션을 위해 해시 테이블을 초기화한다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집단 연산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874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실행중 정보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6357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정렬을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13978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1.  </a:t>
            </a:r>
            <a:r>
              <a:rPr lang="ko-KR" altLang="en-US" b="1">
                <a:latin typeface="+mn-ea"/>
                <a:ea typeface="+mn-ea"/>
              </a:rPr>
              <a:t>릴레이션을 그룹핑 애트리뷰트에 따라 정렬한다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64384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2.  </a:t>
            </a:r>
            <a:r>
              <a:rPr lang="ko-KR" altLang="en-US" b="1">
                <a:latin typeface="+mn-ea"/>
                <a:ea typeface="+mn-ea"/>
              </a:rPr>
              <a:t>각 그룹별 집단 연산의 결과를 계산하기 위해 스캔한다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716410"/>
            <a:ext cx="4495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집단 연산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9807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해싱을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484784"/>
            <a:ext cx="867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  <a:ea typeface="+mn-ea"/>
              </a:rPr>
              <a:t>그룹핑 애트리뷰트에 대해 해시테이블을 만든다</a:t>
            </a:r>
            <a:r>
              <a:rPr lang="en-US" sz="1600" b="1">
                <a:latin typeface="+mn-ea"/>
                <a:ea typeface="+mn-ea"/>
              </a:rPr>
              <a:t>. </a:t>
            </a:r>
            <a:r>
              <a:rPr lang="ko-KR" altLang="en-US" sz="1600" b="1">
                <a:latin typeface="+mn-ea"/>
                <a:ea typeface="+mn-ea"/>
              </a:rPr>
              <a:t>앤트리는</a:t>
            </a:r>
            <a:r>
              <a:rPr lang="en-US" sz="1600" b="1">
                <a:latin typeface="+mn-ea"/>
                <a:ea typeface="+mn-ea"/>
              </a:rPr>
              <a:t> &lt;</a:t>
            </a:r>
            <a:r>
              <a:rPr lang="ko-KR" altLang="en-US" sz="1600" b="1">
                <a:latin typeface="+mn-ea"/>
                <a:ea typeface="+mn-ea"/>
              </a:rPr>
              <a:t>그룹핑 값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실행중 정보</a:t>
            </a:r>
            <a:r>
              <a:rPr lang="en-US" sz="1600" b="1">
                <a:latin typeface="+mn-ea"/>
                <a:ea typeface="+mn-ea"/>
              </a:rPr>
              <a:t>&gt; </a:t>
            </a:r>
            <a:r>
              <a:rPr lang="ko-KR" altLang="en-US" sz="1600" b="1">
                <a:latin typeface="+mn-ea"/>
                <a:ea typeface="+mn-ea"/>
              </a:rPr>
              <a:t>이다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134597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2. </a:t>
            </a:r>
            <a:r>
              <a:rPr lang="ko-KR" altLang="en-US" sz="1600" b="1">
                <a:latin typeface="+mn-ea"/>
                <a:ea typeface="+mn-ea"/>
              </a:rPr>
              <a:t>릴레이션을 스캔하면서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해시 테이블을 조사하여 튜플이 속하는 그룹의 엔트리가 해시  </a:t>
            </a:r>
            <a:endParaRPr lang="en-US" altLang="ko-KR" sz="1600" b="1">
              <a:latin typeface="+mn-ea"/>
              <a:ea typeface="+mn-ea"/>
            </a:endParaRPr>
          </a:p>
          <a:p>
            <a:pPr lvl="0"/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테이블에 있는지를 조사하고 실행중 정보를 갱신한다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2844225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b="1"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  <a:ea typeface="+mn-ea"/>
              </a:rPr>
              <a:t>해시 테이블이 다 만들어 졌으면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그룹핑 값 엔트리는 해당 그룹의 결과 튜플을 계산  </a:t>
            </a:r>
            <a:endParaRPr lang="en-US" altLang="ko-KR" sz="1600" b="1">
              <a:latin typeface="+mn-ea"/>
              <a:ea typeface="+mn-ea"/>
            </a:endParaRPr>
          </a:p>
          <a:p>
            <a:pPr lvl="0"/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하는 데 사용될 수 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9237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</a:rPr>
              <a:t>  </a:t>
            </a:r>
            <a:r>
              <a:rPr lang="ko-KR" altLang="en-US" b="1">
                <a:latin typeface="+mn-ea"/>
              </a:rPr>
              <a:t>인덱스를 이용한 집단 연산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572417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>
                <a:latin typeface="+mn-ea"/>
                <a:ea typeface="+mn-ea"/>
              </a:rPr>
              <a:t>- </a:t>
            </a:r>
            <a:r>
              <a:rPr lang="ko-KR" altLang="en-US" sz="1600" b="1">
                <a:latin typeface="+mn-ea"/>
                <a:ea typeface="+mn-ea"/>
              </a:rPr>
              <a:t>인덱스의 탐색 키가 집단 연산 질의에 필요한 모든 애트리뷰트를 포함하고 있는 경우에는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인덱스만 이용해서 연산 수행이 가능합니다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5190291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-  group by</a:t>
            </a:r>
            <a:r>
              <a:rPr lang="ko-KR" altLang="en-US" sz="1600" b="1">
                <a:latin typeface="+mn-ea"/>
                <a:ea typeface="+mn-ea"/>
              </a:rPr>
              <a:t>절의 애트리뷰트 리스트가 인덱스의 탐색 키의 전위이고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트리 인덱스인 경우</a:t>
            </a:r>
            <a:r>
              <a:rPr lang="en-US" altLang="ko-KR" sz="1600" b="1">
                <a:latin typeface="+mn-ea"/>
                <a:ea typeface="+mn-ea"/>
              </a:rPr>
              <a:t>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en-US" sz="1600" b="1">
                <a:latin typeface="+mn-ea"/>
                <a:ea typeface="+mn-ea"/>
              </a:rPr>
              <a:t> </a:t>
            </a:r>
            <a:r>
              <a:rPr lang="ko-KR" altLang="en-US" sz="1600" b="1">
                <a:latin typeface="+mn-ea"/>
                <a:ea typeface="+mn-ea"/>
              </a:rPr>
              <a:t>그룹핑 연산에서 필요한 순서대로 데이터를 검색할 수 있고 따라서 정렬 단계를 피할 수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있습니다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버퍼링의 효과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575474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ex) </a:t>
            </a:r>
            <a:r>
              <a:rPr lang="ko-KR" altLang="en-US" sz="1600" b="1">
                <a:latin typeface="+mn-ea"/>
                <a:ea typeface="+mn-ea"/>
              </a:rPr>
              <a:t>단순 중첩루프 조인에서 페이지 교체 정책을 </a:t>
            </a:r>
            <a:r>
              <a:rPr lang="en-US" altLang="ko-KR" sz="1600" b="1">
                <a:latin typeface="+mn-ea"/>
                <a:ea typeface="+mn-ea"/>
              </a:rPr>
              <a:t>LRU</a:t>
            </a:r>
            <a:r>
              <a:rPr lang="ko-KR" altLang="en-US" sz="1600" b="1">
                <a:latin typeface="+mn-ea"/>
                <a:ea typeface="+mn-ea"/>
              </a:rPr>
              <a:t>가 아니라 </a:t>
            </a:r>
            <a:r>
              <a:rPr lang="en-US" altLang="ko-KR" sz="1600" b="1">
                <a:latin typeface="+mn-ea"/>
                <a:ea typeface="+mn-ea"/>
              </a:rPr>
              <a:t>MRU</a:t>
            </a:r>
            <a:r>
              <a:rPr lang="ko-KR" altLang="en-US" sz="1600" b="1">
                <a:latin typeface="+mn-ea"/>
                <a:ea typeface="+mn-ea"/>
              </a:rPr>
              <a:t>로 하는 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124744"/>
            <a:ext cx="867645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1.  </a:t>
            </a:r>
            <a:r>
              <a:rPr lang="ko-KR" altLang="en-US" sz="1600" b="1">
                <a:latin typeface="+mn-ea"/>
                <a:ea typeface="+mn-ea"/>
              </a:rPr>
              <a:t>여러 개의 연산자가 병렬적으로 수행되는 경우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버퍼 풀을 공유한다</a:t>
            </a:r>
            <a:r>
              <a:rPr lang="en-US" sz="1600" b="1">
                <a:latin typeface="+mn-ea"/>
                <a:ea typeface="+mn-ea"/>
              </a:rPr>
              <a:t>. </a:t>
            </a:r>
            <a:br>
              <a:rPr lang="en-US" sz="1600" b="1">
                <a:latin typeface="+mn-ea"/>
                <a:ea typeface="+mn-ea"/>
              </a:rPr>
            </a:br>
            <a:r>
              <a:rPr lang="en-US" sz="1600" b="1">
                <a:latin typeface="+mn-ea"/>
                <a:ea typeface="+mn-ea"/>
              </a:rPr>
              <a:t>      </a:t>
            </a:r>
            <a:r>
              <a:rPr lang="ko-KR" altLang="en-US" sz="1600" b="1">
                <a:latin typeface="+mn-ea"/>
                <a:ea typeface="+mn-ea"/>
              </a:rPr>
              <a:t>이는 각 연산에 사용될 수 있는 버퍼 페이지 수를 줄인다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32274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2.  </a:t>
            </a:r>
            <a:r>
              <a:rPr lang="ko-KR" altLang="en-US" sz="1600" b="1">
                <a:latin typeface="+mn-ea"/>
                <a:ea typeface="+mn-ea"/>
              </a:rPr>
              <a:t>인덱스를 통해 튜플을 검색하는 경우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어떤 페이지를 여러 번 읽어야 할 때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그 페이지를  </a:t>
            </a:r>
            <a:endParaRPr lang="en-US" altLang="ko-KR" sz="1600" b="1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버퍼 풀에서 찾을 가능성은 버퍼 풀의 크기와 버퍼 교체 정책에 따라 달라진다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    만약 비 군집 인덱스를 사용한다면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각 튜플의 검색은 새로운 페이지를 메모리로 읽어    </a:t>
            </a:r>
            <a:endParaRPr lang="en-US" altLang="ko-KR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들이는 작업을 유발할 확률이 높고 따라서 버퍼 풀이 빨리 차게되며 많은 페이지 교체  </a:t>
            </a:r>
            <a:endParaRPr lang="en-US" altLang="ko-KR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를 유발한다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452189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  <a:ea typeface="+mn-ea"/>
              </a:rPr>
              <a:t>어떤 연산이 반복적으로 페이지를 접근하는 패턴을 가지면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페이지 교체 정책을 잘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선택하거나 그 연산을 위한 충분한 기억공간을 미리 예약해둠으로써 특정 페이지를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메모리에서 찾을 확률을 높일 수 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외부 합병 정렬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404065"/>
            <a:ext cx="697260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87727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1.  </a:t>
            </a:r>
            <a:r>
              <a:rPr lang="ko-KR" altLang="en-US" sz="1600" b="1">
                <a:latin typeface="+mn-ea"/>
                <a:ea typeface="+mn-ea"/>
              </a:rPr>
              <a:t>단계 </a:t>
            </a:r>
            <a:r>
              <a:rPr lang="en-US" altLang="ko-KR" sz="1600" b="1">
                <a:latin typeface="+mn-ea"/>
                <a:ea typeface="+mn-ea"/>
              </a:rPr>
              <a:t>0</a:t>
            </a:r>
            <a:r>
              <a:rPr lang="ko-KR" altLang="en-US" sz="1600" b="1">
                <a:latin typeface="+mn-ea"/>
                <a:ea typeface="+mn-ea"/>
              </a:rPr>
              <a:t>에서는 한 번에 </a:t>
            </a:r>
            <a:r>
              <a:rPr lang="en-US" altLang="ko-KR" sz="1600" b="1">
                <a:latin typeface="+mn-ea"/>
                <a:ea typeface="+mn-ea"/>
              </a:rPr>
              <a:t>B </a:t>
            </a:r>
            <a:r>
              <a:rPr lang="ko-KR" altLang="en-US" sz="1600" b="1">
                <a:latin typeface="+mn-ea"/>
                <a:ea typeface="+mn-ea"/>
              </a:rPr>
              <a:t>개의 페이지를 읽고 내부 정렬하여 </a:t>
            </a:r>
            <a:r>
              <a:rPr lang="en-US" altLang="ko-KR" sz="1600" b="1">
                <a:latin typeface="+mn-ea"/>
                <a:ea typeface="+mn-ea"/>
              </a:rPr>
              <a:t>B </a:t>
            </a:r>
            <a:r>
              <a:rPr lang="ko-KR" altLang="en-US" sz="1600" b="1">
                <a:latin typeface="+mn-ea"/>
                <a:ea typeface="+mn-ea"/>
              </a:rPr>
              <a:t>개의 페이지로 구성된 </a:t>
            </a:r>
            <a:br>
              <a:rPr lang="ko-KR" altLang="en-US" sz="1600" b="1">
                <a:latin typeface="+mn-ea"/>
                <a:ea typeface="+mn-ea"/>
              </a:rPr>
            </a:br>
            <a:r>
              <a:rPr lang="ko-KR" altLang="en-US" sz="1600" b="1">
                <a:latin typeface="+mn-ea"/>
                <a:ea typeface="+mn-ea"/>
              </a:rPr>
              <a:t> </a:t>
            </a: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⌈</a:t>
            </a:r>
            <a:r>
              <a:rPr lang="en-US" altLang="ko-KR" sz="1600" b="1">
                <a:latin typeface="+mn-ea"/>
                <a:ea typeface="+mn-ea"/>
              </a:rPr>
              <a:t>A/B⌉</a:t>
            </a:r>
            <a:r>
              <a:rPr lang="ko-KR" altLang="en-US" sz="1600" b="1">
                <a:latin typeface="+mn-ea"/>
                <a:ea typeface="+mn-ea"/>
              </a:rPr>
              <a:t>개의 </a:t>
            </a:r>
            <a:r>
              <a:rPr lang="ko-KR" altLang="en-US" sz="1600" b="1" err="1">
                <a:latin typeface="+mn-ea"/>
                <a:ea typeface="+mn-ea"/>
              </a:rPr>
              <a:t>런을</a:t>
            </a:r>
            <a:r>
              <a:rPr lang="ko-KR" altLang="en-US" sz="1600" b="1">
                <a:latin typeface="+mn-ea"/>
                <a:ea typeface="+mn-ea"/>
              </a:rPr>
              <a:t> 만든다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445224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A = </a:t>
            </a:r>
            <a:r>
              <a:rPr lang="ko-KR" altLang="en-US" sz="1600" b="1">
                <a:latin typeface="+mn-ea"/>
                <a:ea typeface="+mn-ea"/>
              </a:rPr>
              <a:t>처음 페이지 개수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2</a:t>
            </a:r>
            <a:r>
              <a:rPr lang="ko-KR" altLang="en-US" sz="1600" b="1">
                <a:latin typeface="+mn-ea"/>
                <a:ea typeface="+mn-ea"/>
              </a:rPr>
              <a:t>원 합병 정렬과 차이점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31232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9" name="직사각형 8"/>
          <p:cNvSpPr/>
          <p:nvPr/>
        </p:nvSpPr>
        <p:spPr>
          <a:xfrm>
            <a:off x="2879304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6, 2</a:t>
            </a:r>
            <a:endParaRPr lang="ko-KR" altLang="en-US" sz="1100" b="1"/>
          </a:p>
        </p:txBody>
      </p:sp>
      <p:sp>
        <p:nvSpPr>
          <p:cNvPr id="10" name="직사각형 9"/>
          <p:cNvSpPr/>
          <p:nvPr/>
        </p:nvSpPr>
        <p:spPr>
          <a:xfrm>
            <a:off x="3527376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9, 4</a:t>
            </a:r>
            <a:endParaRPr lang="ko-KR" altLang="en-US" sz="1100" b="1"/>
          </a:p>
        </p:txBody>
      </p:sp>
      <p:sp>
        <p:nvSpPr>
          <p:cNvPr id="11" name="직사각형 10"/>
          <p:cNvSpPr/>
          <p:nvPr/>
        </p:nvSpPr>
        <p:spPr>
          <a:xfrm>
            <a:off x="4103440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8, 7</a:t>
            </a:r>
            <a:endParaRPr lang="ko-KR" altLang="en-US" sz="1100" b="1"/>
          </a:p>
        </p:txBody>
      </p:sp>
      <p:sp>
        <p:nvSpPr>
          <p:cNvPr id="12" name="직사각형 11"/>
          <p:cNvSpPr/>
          <p:nvPr/>
        </p:nvSpPr>
        <p:spPr>
          <a:xfrm>
            <a:off x="4679504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5, 6</a:t>
            </a:r>
            <a:endParaRPr lang="ko-KR" altLang="en-US" sz="1100" b="1"/>
          </a:p>
        </p:txBody>
      </p:sp>
      <p:sp>
        <p:nvSpPr>
          <p:cNvPr id="13" name="직사각형 12"/>
          <p:cNvSpPr/>
          <p:nvPr/>
        </p:nvSpPr>
        <p:spPr>
          <a:xfrm>
            <a:off x="5255568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3, 1</a:t>
            </a:r>
            <a:endParaRPr lang="ko-KR" altLang="en-US" sz="1100" b="1"/>
          </a:p>
        </p:txBody>
      </p:sp>
      <p:sp>
        <p:nvSpPr>
          <p:cNvPr id="14" name="직사각형 13"/>
          <p:cNvSpPr/>
          <p:nvPr/>
        </p:nvSpPr>
        <p:spPr>
          <a:xfrm>
            <a:off x="5831632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</a:t>
            </a:r>
            <a:endParaRPr lang="ko-KR" altLang="en-US" sz="1100" b="1"/>
          </a:p>
        </p:txBody>
      </p:sp>
      <p:sp>
        <p:nvSpPr>
          <p:cNvPr id="15" name="직사각형 14"/>
          <p:cNvSpPr/>
          <p:nvPr/>
        </p:nvSpPr>
        <p:spPr>
          <a:xfrm>
            <a:off x="6479704" y="1412776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3239344" y="227687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4, 4</a:t>
            </a:r>
            <a:endParaRPr lang="ko-KR" altLang="en-US" sz="1100" b="1"/>
          </a:p>
        </p:txBody>
      </p:sp>
      <p:sp>
        <p:nvSpPr>
          <p:cNvPr id="17" name="직사각형 16"/>
          <p:cNvSpPr/>
          <p:nvPr/>
        </p:nvSpPr>
        <p:spPr>
          <a:xfrm>
            <a:off x="3239344" y="198884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18" name="직사각형 17"/>
          <p:cNvSpPr/>
          <p:nvPr/>
        </p:nvSpPr>
        <p:spPr>
          <a:xfrm>
            <a:off x="3239344" y="256490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6, 7</a:t>
            </a:r>
            <a:endParaRPr lang="ko-KR" altLang="en-US" sz="1100" b="1"/>
          </a:p>
        </p:txBody>
      </p:sp>
      <p:sp>
        <p:nvSpPr>
          <p:cNvPr id="19" name="직사각형 18"/>
          <p:cNvSpPr/>
          <p:nvPr/>
        </p:nvSpPr>
        <p:spPr>
          <a:xfrm>
            <a:off x="3239344" y="285293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8, 9</a:t>
            </a:r>
            <a:endParaRPr lang="ko-KR" altLang="en-US" sz="1100" b="1"/>
          </a:p>
        </p:txBody>
      </p:sp>
      <p:sp>
        <p:nvSpPr>
          <p:cNvPr id="20" name="직사각형 19"/>
          <p:cNvSpPr/>
          <p:nvPr/>
        </p:nvSpPr>
        <p:spPr>
          <a:xfrm>
            <a:off x="5543600" y="256490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3, 5</a:t>
            </a:r>
            <a:endParaRPr lang="ko-KR" altLang="en-US" sz="1100" b="1"/>
          </a:p>
        </p:txBody>
      </p:sp>
      <p:sp>
        <p:nvSpPr>
          <p:cNvPr id="21" name="직사각형 20"/>
          <p:cNvSpPr/>
          <p:nvPr/>
        </p:nvSpPr>
        <p:spPr>
          <a:xfrm>
            <a:off x="5543600" y="227687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2" name="직사각형 21"/>
          <p:cNvSpPr/>
          <p:nvPr/>
        </p:nvSpPr>
        <p:spPr>
          <a:xfrm>
            <a:off x="5543600" y="285293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</a:t>
            </a:r>
            <a:endParaRPr lang="ko-KR" altLang="en-US" sz="1100" b="1"/>
          </a:p>
        </p:txBody>
      </p:sp>
      <p:sp>
        <p:nvSpPr>
          <p:cNvPr id="23" name="직사각형 22"/>
          <p:cNvSpPr/>
          <p:nvPr/>
        </p:nvSpPr>
        <p:spPr>
          <a:xfrm>
            <a:off x="5543600" y="1988840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직사각형 23"/>
          <p:cNvSpPr/>
          <p:nvPr/>
        </p:nvSpPr>
        <p:spPr>
          <a:xfrm>
            <a:off x="4391472" y="40050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25" name="직사각형 24"/>
          <p:cNvSpPr/>
          <p:nvPr/>
        </p:nvSpPr>
        <p:spPr>
          <a:xfrm>
            <a:off x="4391472" y="371703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6" name="직사각형 25"/>
          <p:cNvSpPr/>
          <p:nvPr/>
        </p:nvSpPr>
        <p:spPr>
          <a:xfrm>
            <a:off x="4391472" y="42930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27" name="직사각형 26"/>
          <p:cNvSpPr/>
          <p:nvPr/>
        </p:nvSpPr>
        <p:spPr>
          <a:xfrm>
            <a:off x="4391472" y="3429000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4391472" y="486916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6, 6</a:t>
            </a:r>
            <a:endParaRPr lang="ko-KR" altLang="en-US" sz="1100" b="1"/>
          </a:p>
        </p:txBody>
      </p:sp>
      <p:sp>
        <p:nvSpPr>
          <p:cNvPr id="29" name="직사각형 28"/>
          <p:cNvSpPr/>
          <p:nvPr/>
        </p:nvSpPr>
        <p:spPr>
          <a:xfrm>
            <a:off x="4391472" y="45811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4, 5</a:t>
            </a:r>
            <a:endParaRPr lang="ko-KR" altLang="en-US" sz="1100" b="1"/>
          </a:p>
        </p:txBody>
      </p:sp>
      <p:sp>
        <p:nvSpPr>
          <p:cNvPr id="30" name="직사각형 29"/>
          <p:cNvSpPr/>
          <p:nvPr/>
        </p:nvSpPr>
        <p:spPr>
          <a:xfrm>
            <a:off x="4391472" y="515719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7, 8</a:t>
            </a:r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4391472" y="544522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</a:t>
            </a:r>
            <a:endParaRPr lang="ko-KR" altLang="en-US" sz="1100" b="1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2015208" y="1844824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2015208" y="3284984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9784" y="13407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Input file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7199784" y="17008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0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7126760" y="2348880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4-page runs</a:t>
            </a:r>
            <a:endParaRPr lang="ko-KR" altLang="en-US" sz="1400" b="1"/>
          </a:p>
        </p:txBody>
      </p:sp>
      <p:sp>
        <p:nvSpPr>
          <p:cNvPr id="38" name="TextBox 37"/>
          <p:cNvSpPr txBox="1"/>
          <p:nvPr/>
        </p:nvSpPr>
        <p:spPr>
          <a:xfrm>
            <a:off x="7199784" y="31212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1</a:t>
            </a:r>
            <a:endParaRPr lang="ko-KR" alt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7127776" y="3841303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8-page runs</a:t>
            </a:r>
            <a:endParaRPr lang="ko-KR" altLang="en-US" sz="1400" b="1"/>
          </a:p>
        </p:txBody>
      </p:sp>
      <p:cxnSp>
        <p:nvCxnSpPr>
          <p:cNvPr id="42" name="직선 화살표 연결선 41"/>
          <p:cNvCxnSpPr>
            <a:stCxn id="8" idx="2"/>
            <a:endCxn id="17" idx="0"/>
          </p:cNvCxnSpPr>
          <p:nvPr/>
        </p:nvCxnSpPr>
        <p:spPr>
          <a:xfrm rot="16200000" flipH="1">
            <a:off x="2807296" y="1340768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17" idx="0"/>
          </p:cNvCxnSpPr>
          <p:nvPr/>
        </p:nvCxnSpPr>
        <p:spPr>
          <a:xfrm rot="16200000" flipH="1">
            <a:off x="3131332" y="1664804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" idx="2"/>
            <a:endCxn id="17" idx="0"/>
          </p:cNvCxnSpPr>
          <p:nvPr/>
        </p:nvCxnSpPr>
        <p:spPr>
          <a:xfrm rot="5400000">
            <a:off x="3455368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2"/>
            <a:endCxn id="17" idx="0"/>
          </p:cNvCxnSpPr>
          <p:nvPr/>
        </p:nvCxnSpPr>
        <p:spPr>
          <a:xfrm rot="5400000">
            <a:off x="3743400" y="141277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3" idx="0"/>
          </p:cNvCxnSpPr>
          <p:nvPr/>
        </p:nvCxnSpPr>
        <p:spPr>
          <a:xfrm rot="16200000" flipH="1">
            <a:off x="5183560" y="141277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2"/>
            <a:endCxn id="23" idx="0"/>
          </p:cNvCxnSpPr>
          <p:nvPr/>
        </p:nvCxnSpPr>
        <p:spPr>
          <a:xfrm rot="16200000" flipH="1">
            <a:off x="5471592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23" idx="0"/>
          </p:cNvCxnSpPr>
          <p:nvPr/>
        </p:nvCxnSpPr>
        <p:spPr>
          <a:xfrm rot="5400000">
            <a:off x="5759624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23" idx="0"/>
          </p:cNvCxnSpPr>
          <p:nvPr/>
        </p:nvCxnSpPr>
        <p:spPr>
          <a:xfrm rot="5400000">
            <a:off x="6083660" y="137677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7" idx="0"/>
          </p:cNvCxnSpPr>
          <p:nvPr/>
        </p:nvCxnSpPr>
        <p:spPr>
          <a:xfrm rot="16200000" flipH="1">
            <a:off x="3887416" y="2708920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7" idx="0"/>
          </p:cNvCxnSpPr>
          <p:nvPr/>
        </p:nvCxnSpPr>
        <p:spPr>
          <a:xfrm rot="5400000">
            <a:off x="5039544" y="2708920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552" y="587727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2.  </a:t>
            </a:r>
            <a:r>
              <a:rPr lang="ko-KR" altLang="en-US" sz="1600" b="1">
                <a:latin typeface="+mn-ea"/>
                <a:ea typeface="+mn-ea"/>
              </a:rPr>
              <a:t>단계 </a:t>
            </a:r>
            <a:r>
              <a:rPr lang="en-US" sz="1600" b="1" err="1">
                <a:latin typeface="+mn-ea"/>
                <a:ea typeface="+mn-ea"/>
              </a:rPr>
              <a:t>i</a:t>
            </a:r>
            <a:r>
              <a:rPr lang="en-US" sz="1600" b="1">
                <a:latin typeface="+mn-ea"/>
                <a:ea typeface="+mn-ea"/>
              </a:rPr>
              <a:t> = 1, 2 … </a:t>
            </a:r>
            <a:r>
              <a:rPr lang="ko-KR" altLang="en-US" sz="1600" b="1">
                <a:latin typeface="+mn-ea"/>
                <a:ea typeface="+mn-ea"/>
              </a:rPr>
              <a:t>에서는 입력으로</a:t>
            </a:r>
            <a:r>
              <a:rPr lang="en-US" sz="1600" b="1">
                <a:latin typeface="+mn-ea"/>
                <a:ea typeface="+mn-ea"/>
              </a:rPr>
              <a:t> B-1</a:t>
            </a:r>
            <a:r>
              <a:rPr lang="ko-KR" altLang="en-US" sz="1600" b="1">
                <a:latin typeface="+mn-ea"/>
                <a:ea typeface="+mn-ea"/>
              </a:rPr>
              <a:t>개의 버퍼 페이지를 사용하고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출력에는 남은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한 페이지를 사용한다</a:t>
            </a:r>
            <a:r>
              <a:rPr lang="en-US" sz="1600" b="1">
                <a:latin typeface="+mn-ea"/>
                <a:ea typeface="+mn-ea"/>
              </a:rPr>
              <a:t>. 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2</a:t>
            </a:r>
            <a:r>
              <a:rPr lang="ko-KR" altLang="en-US" sz="1600" b="1">
                <a:latin typeface="+mn-ea"/>
                <a:ea typeface="+mn-ea"/>
              </a:rPr>
              <a:t>원 합병 정렬과 차이점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31232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9" name="직사각형 8"/>
          <p:cNvSpPr/>
          <p:nvPr/>
        </p:nvSpPr>
        <p:spPr>
          <a:xfrm>
            <a:off x="2879304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6, 2</a:t>
            </a:r>
            <a:endParaRPr lang="ko-KR" altLang="en-US" sz="1100" b="1"/>
          </a:p>
        </p:txBody>
      </p:sp>
      <p:sp>
        <p:nvSpPr>
          <p:cNvPr id="10" name="직사각형 9"/>
          <p:cNvSpPr/>
          <p:nvPr/>
        </p:nvSpPr>
        <p:spPr>
          <a:xfrm>
            <a:off x="3527376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9, 4</a:t>
            </a:r>
            <a:endParaRPr lang="ko-KR" altLang="en-US" sz="1100" b="1"/>
          </a:p>
        </p:txBody>
      </p:sp>
      <p:sp>
        <p:nvSpPr>
          <p:cNvPr id="11" name="직사각형 10"/>
          <p:cNvSpPr/>
          <p:nvPr/>
        </p:nvSpPr>
        <p:spPr>
          <a:xfrm>
            <a:off x="4103440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8, 7</a:t>
            </a:r>
            <a:endParaRPr lang="ko-KR" altLang="en-US" sz="1100" b="1"/>
          </a:p>
        </p:txBody>
      </p:sp>
      <p:sp>
        <p:nvSpPr>
          <p:cNvPr id="12" name="직사각형 11"/>
          <p:cNvSpPr/>
          <p:nvPr/>
        </p:nvSpPr>
        <p:spPr>
          <a:xfrm>
            <a:off x="4679504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5, 6</a:t>
            </a:r>
            <a:endParaRPr lang="ko-KR" altLang="en-US" sz="1100" b="1"/>
          </a:p>
        </p:txBody>
      </p:sp>
      <p:sp>
        <p:nvSpPr>
          <p:cNvPr id="13" name="직사각형 12"/>
          <p:cNvSpPr/>
          <p:nvPr/>
        </p:nvSpPr>
        <p:spPr>
          <a:xfrm>
            <a:off x="5255568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3, 1</a:t>
            </a:r>
            <a:endParaRPr lang="ko-KR" altLang="en-US" sz="1100" b="1"/>
          </a:p>
        </p:txBody>
      </p:sp>
      <p:sp>
        <p:nvSpPr>
          <p:cNvPr id="14" name="직사각형 13"/>
          <p:cNvSpPr/>
          <p:nvPr/>
        </p:nvSpPr>
        <p:spPr>
          <a:xfrm>
            <a:off x="5831632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</a:t>
            </a:r>
            <a:endParaRPr lang="ko-KR" altLang="en-US" sz="1100" b="1"/>
          </a:p>
        </p:txBody>
      </p:sp>
      <p:sp>
        <p:nvSpPr>
          <p:cNvPr id="15" name="직사각형 14"/>
          <p:cNvSpPr/>
          <p:nvPr/>
        </p:nvSpPr>
        <p:spPr>
          <a:xfrm>
            <a:off x="6479704" y="1340768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3239344" y="22048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4, 4</a:t>
            </a:r>
            <a:endParaRPr lang="ko-KR" altLang="en-US" sz="1100" b="1"/>
          </a:p>
        </p:txBody>
      </p:sp>
      <p:sp>
        <p:nvSpPr>
          <p:cNvPr id="17" name="직사각형 16"/>
          <p:cNvSpPr/>
          <p:nvPr/>
        </p:nvSpPr>
        <p:spPr>
          <a:xfrm>
            <a:off x="3239344" y="191683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18" name="직사각형 17"/>
          <p:cNvSpPr/>
          <p:nvPr/>
        </p:nvSpPr>
        <p:spPr>
          <a:xfrm>
            <a:off x="3239344" y="24928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6, 7</a:t>
            </a:r>
            <a:endParaRPr lang="ko-KR" altLang="en-US" sz="1100" b="1"/>
          </a:p>
        </p:txBody>
      </p:sp>
      <p:sp>
        <p:nvSpPr>
          <p:cNvPr id="19" name="직사각형 18"/>
          <p:cNvSpPr/>
          <p:nvPr/>
        </p:nvSpPr>
        <p:spPr>
          <a:xfrm>
            <a:off x="3239344" y="27809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8, 9</a:t>
            </a:r>
            <a:endParaRPr lang="ko-KR" altLang="en-US" sz="1100" b="1"/>
          </a:p>
        </p:txBody>
      </p:sp>
      <p:sp>
        <p:nvSpPr>
          <p:cNvPr id="20" name="직사각형 19"/>
          <p:cNvSpPr/>
          <p:nvPr/>
        </p:nvSpPr>
        <p:spPr>
          <a:xfrm>
            <a:off x="5543600" y="24928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3, 5</a:t>
            </a:r>
            <a:endParaRPr lang="ko-KR" altLang="en-US" sz="1100" b="1"/>
          </a:p>
        </p:txBody>
      </p:sp>
      <p:sp>
        <p:nvSpPr>
          <p:cNvPr id="21" name="직사각형 20"/>
          <p:cNvSpPr/>
          <p:nvPr/>
        </p:nvSpPr>
        <p:spPr>
          <a:xfrm>
            <a:off x="5543600" y="22048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2" name="직사각형 21"/>
          <p:cNvSpPr/>
          <p:nvPr/>
        </p:nvSpPr>
        <p:spPr>
          <a:xfrm>
            <a:off x="5543600" y="27809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</a:t>
            </a:r>
            <a:endParaRPr lang="ko-KR" altLang="en-US" sz="1100" b="1"/>
          </a:p>
        </p:txBody>
      </p:sp>
      <p:sp>
        <p:nvSpPr>
          <p:cNvPr id="23" name="직사각형 22"/>
          <p:cNvSpPr/>
          <p:nvPr/>
        </p:nvSpPr>
        <p:spPr>
          <a:xfrm>
            <a:off x="5543600" y="1916832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직사각형 23"/>
          <p:cNvSpPr/>
          <p:nvPr/>
        </p:nvSpPr>
        <p:spPr>
          <a:xfrm>
            <a:off x="4391472" y="393305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2, 3</a:t>
            </a:r>
            <a:endParaRPr lang="ko-KR" altLang="en-US" sz="1100" b="1"/>
          </a:p>
        </p:txBody>
      </p:sp>
      <p:sp>
        <p:nvSpPr>
          <p:cNvPr id="25" name="직사각형 24"/>
          <p:cNvSpPr/>
          <p:nvPr/>
        </p:nvSpPr>
        <p:spPr>
          <a:xfrm>
            <a:off x="4391472" y="364502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1, 2</a:t>
            </a:r>
            <a:endParaRPr lang="ko-KR" altLang="en-US" sz="1100" b="1"/>
          </a:p>
        </p:txBody>
      </p:sp>
      <p:sp>
        <p:nvSpPr>
          <p:cNvPr id="26" name="직사각형 25"/>
          <p:cNvSpPr/>
          <p:nvPr/>
        </p:nvSpPr>
        <p:spPr>
          <a:xfrm>
            <a:off x="4391472" y="422108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3, 4</a:t>
            </a:r>
            <a:endParaRPr lang="ko-KR" altLang="en-US" sz="1100" b="1"/>
          </a:p>
        </p:txBody>
      </p:sp>
      <p:sp>
        <p:nvSpPr>
          <p:cNvPr id="27" name="직사각형 26"/>
          <p:cNvSpPr/>
          <p:nvPr/>
        </p:nvSpPr>
        <p:spPr>
          <a:xfrm>
            <a:off x="4391472" y="3356992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직사각형 27"/>
          <p:cNvSpPr/>
          <p:nvPr/>
        </p:nvSpPr>
        <p:spPr>
          <a:xfrm>
            <a:off x="4391472" y="479715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6, 6</a:t>
            </a:r>
            <a:endParaRPr lang="ko-KR" altLang="en-US" sz="1100" b="1"/>
          </a:p>
        </p:txBody>
      </p:sp>
      <p:sp>
        <p:nvSpPr>
          <p:cNvPr id="29" name="직사각형 28"/>
          <p:cNvSpPr/>
          <p:nvPr/>
        </p:nvSpPr>
        <p:spPr>
          <a:xfrm>
            <a:off x="4391472" y="450912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4, 5</a:t>
            </a:r>
            <a:endParaRPr lang="ko-KR" altLang="en-US" sz="1100" b="1"/>
          </a:p>
        </p:txBody>
      </p:sp>
      <p:sp>
        <p:nvSpPr>
          <p:cNvPr id="30" name="직사각형 29"/>
          <p:cNvSpPr/>
          <p:nvPr/>
        </p:nvSpPr>
        <p:spPr>
          <a:xfrm>
            <a:off x="4391472" y="508518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7, 8</a:t>
            </a:r>
            <a:endParaRPr lang="ko-KR" altLang="en-US" sz="1100" b="1"/>
          </a:p>
        </p:txBody>
      </p:sp>
      <p:sp>
        <p:nvSpPr>
          <p:cNvPr id="31" name="직사각형 30"/>
          <p:cNvSpPr/>
          <p:nvPr/>
        </p:nvSpPr>
        <p:spPr>
          <a:xfrm>
            <a:off x="4391472" y="53732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9</a:t>
            </a:r>
            <a:endParaRPr lang="ko-KR" altLang="en-US" sz="1100" b="1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2015208" y="1772816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2015208" y="3212976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9784" y="126876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Input file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7199784" y="16288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0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7126760" y="2276872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4-page runs</a:t>
            </a:r>
            <a:endParaRPr lang="ko-KR" altLang="en-US" sz="1400" b="1"/>
          </a:p>
        </p:txBody>
      </p:sp>
      <p:sp>
        <p:nvSpPr>
          <p:cNvPr id="38" name="TextBox 37"/>
          <p:cNvSpPr txBox="1"/>
          <p:nvPr/>
        </p:nvSpPr>
        <p:spPr>
          <a:xfrm>
            <a:off x="7199784" y="304921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PASS 1</a:t>
            </a:r>
            <a:endParaRPr lang="ko-KR" altLang="en-US" sz="1400" b="1"/>
          </a:p>
        </p:txBody>
      </p:sp>
      <p:sp>
        <p:nvSpPr>
          <p:cNvPr id="40" name="TextBox 39"/>
          <p:cNvSpPr txBox="1"/>
          <p:nvPr/>
        </p:nvSpPr>
        <p:spPr>
          <a:xfrm>
            <a:off x="7127776" y="3769295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8-page runs</a:t>
            </a:r>
            <a:endParaRPr lang="ko-KR" altLang="en-US" sz="1400" b="1"/>
          </a:p>
        </p:txBody>
      </p:sp>
      <p:cxnSp>
        <p:nvCxnSpPr>
          <p:cNvPr id="42" name="직선 화살표 연결선 41"/>
          <p:cNvCxnSpPr>
            <a:stCxn id="8" idx="2"/>
            <a:endCxn id="17" idx="0"/>
          </p:cNvCxnSpPr>
          <p:nvPr/>
        </p:nvCxnSpPr>
        <p:spPr>
          <a:xfrm rot="16200000" flipH="1">
            <a:off x="2807296" y="1268760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17" idx="0"/>
          </p:cNvCxnSpPr>
          <p:nvPr/>
        </p:nvCxnSpPr>
        <p:spPr>
          <a:xfrm rot="16200000" flipH="1">
            <a:off x="3131332" y="159279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" idx="2"/>
            <a:endCxn id="17" idx="0"/>
          </p:cNvCxnSpPr>
          <p:nvPr/>
        </p:nvCxnSpPr>
        <p:spPr>
          <a:xfrm rot="5400000">
            <a:off x="3455368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2"/>
            <a:endCxn id="17" idx="0"/>
          </p:cNvCxnSpPr>
          <p:nvPr/>
        </p:nvCxnSpPr>
        <p:spPr>
          <a:xfrm rot="5400000">
            <a:off x="3743400" y="1340768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3" idx="0"/>
          </p:cNvCxnSpPr>
          <p:nvPr/>
        </p:nvCxnSpPr>
        <p:spPr>
          <a:xfrm rot="16200000" flipH="1">
            <a:off x="5183560" y="1340768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2"/>
            <a:endCxn id="23" idx="0"/>
          </p:cNvCxnSpPr>
          <p:nvPr/>
        </p:nvCxnSpPr>
        <p:spPr>
          <a:xfrm rot="16200000" flipH="1">
            <a:off x="5471592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23" idx="0"/>
          </p:cNvCxnSpPr>
          <p:nvPr/>
        </p:nvCxnSpPr>
        <p:spPr>
          <a:xfrm rot="5400000">
            <a:off x="5759624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23" idx="0"/>
          </p:cNvCxnSpPr>
          <p:nvPr/>
        </p:nvCxnSpPr>
        <p:spPr>
          <a:xfrm rot="5400000">
            <a:off x="6083660" y="130476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7" idx="0"/>
          </p:cNvCxnSpPr>
          <p:nvPr/>
        </p:nvCxnSpPr>
        <p:spPr>
          <a:xfrm rot="16200000" flipH="1">
            <a:off x="3887416" y="2636912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7" idx="0"/>
          </p:cNvCxnSpPr>
          <p:nvPr/>
        </p:nvCxnSpPr>
        <p:spPr>
          <a:xfrm rot="5400000">
            <a:off x="5039544" y="2636912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016" y="474663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N = PASS 0</a:t>
            </a:r>
            <a:r>
              <a:rPr lang="ko-KR" altLang="en-US" sz="1600" b="1">
                <a:latin typeface="+mn-ea"/>
                <a:ea typeface="+mn-ea"/>
              </a:rPr>
              <a:t>을 거친 후 런</a:t>
            </a:r>
            <a:r>
              <a:rPr lang="en-US" altLang="ko-KR" sz="1600" b="1">
                <a:latin typeface="+mn-ea"/>
                <a:ea typeface="+mn-ea"/>
              </a:rPr>
              <a:t>(run)</a:t>
            </a:r>
            <a:r>
              <a:rPr lang="ko-KR" altLang="en-US" sz="1600" b="1">
                <a:latin typeface="+mn-ea"/>
                <a:ea typeface="+mn-ea"/>
              </a:rPr>
              <a:t> 개수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016" y="5178678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정렬에 필요한 단계의 수 </a:t>
            </a:r>
            <a:r>
              <a:rPr lang="en-US" altLang="ko-KR" sz="1600" b="1">
                <a:latin typeface="+mn-ea"/>
                <a:ea typeface="+mn-ea"/>
              </a:rPr>
              <a:t>= </a:t>
            </a:r>
            <a:r>
              <a:rPr lang="en-US" sz="1600" b="1"/>
              <a:t>⌈log</a:t>
            </a:r>
            <a:r>
              <a:rPr lang="en-US" sz="1600" b="1" baseline="-25000"/>
              <a:t>B-1</a:t>
            </a:r>
            <a:r>
              <a:rPr lang="en-US" sz="1600" b="1"/>
              <a:t>N⌉ + 1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016" y="5610726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총 비용 </a:t>
            </a:r>
            <a:r>
              <a:rPr lang="en-US" altLang="ko-KR" sz="1600" b="1">
                <a:latin typeface="+mn-ea"/>
                <a:ea typeface="+mn-ea"/>
              </a:rPr>
              <a:t>= 2A(</a:t>
            </a:r>
            <a:r>
              <a:rPr lang="en-US" sz="1600" b="1"/>
              <a:t>⌈log</a:t>
            </a:r>
            <a:r>
              <a:rPr lang="en-US" sz="1600" b="1" baseline="-25000"/>
              <a:t>B-1</a:t>
            </a:r>
            <a:r>
              <a:rPr lang="en-US" sz="1600" b="1"/>
              <a:t>N⌉ </a:t>
            </a:r>
            <a:r>
              <a:rPr lang="en-US" sz="1600" b="1">
                <a:latin typeface="+mn-ea"/>
                <a:ea typeface="+mn-ea"/>
              </a:rPr>
              <a:t>+ 1 )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0992" y="4221088"/>
            <a:ext cx="4068960" cy="18722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44016" y="4365104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  <a:ea typeface="+mn-ea"/>
              </a:rPr>
              <a:t>A = </a:t>
            </a:r>
            <a:r>
              <a:rPr lang="ko-KR" altLang="en-US" sz="1600" b="1">
                <a:latin typeface="+mn-ea"/>
                <a:ea typeface="+mn-ea"/>
              </a:rPr>
              <a:t>처음 페이지 개수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비용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X, </a:t>
            </a:r>
            <a:r>
              <a:rPr lang="ko-KR" altLang="en-US" sz="1600" b="1">
                <a:latin typeface="+mn-ea"/>
                <a:ea typeface="+mn-ea"/>
              </a:rPr>
              <a:t>데이터 정렬 </a:t>
            </a:r>
            <a:r>
              <a:rPr lang="en-US" altLang="ko-KR" sz="1600" b="1">
                <a:latin typeface="+mn-ea"/>
                <a:ea typeface="+mn-ea"/>
              </a:rPr>
              <a:t>X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55151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b="1">
                <a:latin typeface="+mn-ea"/>
                <a:ea typeface="+mn-ea"/>
              </a:rPr>
              <a:t>   전체 </a:t>
            </a:r>
            <a:r>
              <a:rPr lang="ko-KR" altLang="en-US" sz="2400" b="1" err="1">
                <a:latin typeface="+mn-ea"/>
                <a:ea typeface="+mn-ea"/>
              </a:rPr>
              <a:t>릴레이션</a:t>
            </a:r>
            <a:r>
              <a:rPr lang="ko-KR" altLang="en-US" sz="2400" b="1">
                <a:latin typeface="+mn-ea"/>
                <a:ea typeface="+mn-ea"/>
              </a:rPr>
              <a:t> 스캔 해야 함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X, </a:t>
            </a:r>
            <a:r>
              <a:rPr lang="ko-KR" altLang="en-US" sz="1600" b="1">
                <a:latin typeface="+mn-ea"/>
                <a:ea typeface="+mn-ea"/>
              </a:rPr>
              <a:t>데이터 정렬 </a:t>
            </a:r>
            <a:r>
              <a:rPr lang="en-US" altLang="ko-KR" sz="1600" b="1">
                <a:latin typeface="+mn-ea"/>
                <a:ea typeface="+mn-ea"/>
              </a:rPr>
              <a:t>O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65313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>
                <a:latin typeface="+mn-ea"/>
                <a:ea typeface="+mn-ea"/>
              </a:rPr>
              <a:t>    셀렉션 조건을 만족하는 첫 번째 튜플을 찾기 위해 이진 검색 가능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O (B+</a:t>
            </a:r>
            <a:r>
              <a:rPr lang="ko-KR" altLang="en-US" sz="1600" b="1">
                <a:latin typeface="+mn-ea"/>
                <a:ea typeface="+mn-ea"/>
              </a:rPr>
              <a:t>트리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29309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>
                <a:latin typeface="+mn-ea"/>
                <a:ea typeface="+mn-ea"/>
              </a:rPr>
              <a:t>   군집 </a:t>
            </a:r>
            <a:r>
              <a:rPr lang="en-US" sz="1600" b="1">
                <a:latin typeface="+mn-ea"/>
                <a:ea typeface="+mn-ea"/>
              </a:rPr>
              <a:t>B+</a:t>
            </a:r>
            <a:r>
              <a:rPr lang="ko-KR" altLang="en-US" sz="1600" b="1">
                <a:latin typeface="+mn-ea"/>
                <a:ea typeface="+mn-ea"/>
              </a:rPr>
              <a:t>트리 인덱스가 있는 경우에는 조건을 만족하는 최초 단말 페이지만 찾으면 됌</a:t>
            </a:r>
            <a:endParaRPr lang="en-US" altLang="ko-KR" sz="1600" b="1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600" b="1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>
                <a:latin typeface="+mn-ea"/>
                <a:ea typeface="+mn-ea"/>
              </a:rPr>
              <a:t>   비군집</a:t>
            </a:r>
            <a:r>
              <a:rPr lang="en-US" sz="1600" b="1">
                <a:latin typeface="+mn-ea"/>
                <a:ea typeface="+mn-ea"/>
              </a:rPr>
              <a:t> B+</a:t>
            </a:r>
            <a:r>
              <a:rPr lang="ko-KR" altLang="en-US" sz="1600" b="1">
                <a:latin typeface="+mn-ea"/>
                <a:ea typeface="+mn-ea"/>
              </a:rPr>
              <a:t>트리 인덱스인 경우는 조건을 만족하는 튜플들이 각각 다른 페이지에 있을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 </a:t>
            </a:r>
            <a:r>
              <a:rPr lang="ko-KR" altLang="en-US" sz="1600" b="1">
                <a:latin typeface="+mn-ea"/>
                <a:ea typeface="+mn-ea"/>
              </a:rPr>
              <a:t>경우가 많기 때문에 성능이 좋지 않습니다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en-US" altLang="ko-KR" sz="1600" b="1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1600" b="1">
              <a:latin typeface="+mn-ea"/>
              <a:ea typeface="+mn-ea"/>
            </a:endParaRPr>
          </a:p>
          <a:p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등호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인덱스 </a:t>
            </a:r>
            <a:r>
              <a:rPr lang="en-US" altLang="ko-KR" sz="1600" b="1">
                <a:latin typeface="+mn-ea"/>
                <a:ea typeface="+mn-ea"/>
              </a:rPr>
              <a:t>O (</a:t>
            </a:r>
            <a:r>
              <a:rPr lang="ko-KR" altLang="en-US" sz="1600" b="1">
                <a:latin typeface="+mn-ea"/>
                <a:ea typeface="+mn-ea"/>
              </a:rPr>
              <a:t>해시</a:t>
            </a:r>
            <a:r>
              <a:rPr lang="en-US" altLang="ko-KR" sz="1600" b="1">
                <a:latin typeface="+mn-ea"/>
                <a:ea typeface="+mn-ea"/>
              </a:rPr>
              <a:t>)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234888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err="1"/>
              <a:t>σ</a:t>
            </a:r>
            <a:r>
              <a:rPr lang="en-US" sz="2000" b="1" baseline="-25000" err="1"/>
              <a:t>R.attr</a:t>
            </a:r>
            <a:r>
              <a:rPr lang="en-US" sz="2000" b="1" baseline="-25000"/>
              <a:t> </a:t>
            </a:r>
            <a:r>
              <a:rPr lang="en-US" sz="2000" b="1"/>
              <a:t>op </a:t>
            </a:r>
            <a:r>
              <a:rPr lang="en-US" sz="2000" b="1" baseline="-25000"/>
              <a:t>value</a:t>
            </a:r>
            <a:r>
              <a:rPr lang="en-US" sz="2000" b="1"/>
              <a:t>(R)</a:t>
            </a:r>
            <a:endParaRPr lang="ko-KR" altLang="en-US" sz="2000" b="1"/>
          </a:p>
        </p:txBody>
      </p:sp>
      <p:sp>
        <p:nvSpPr>
          <p:cNvPr id="11" name="직사각형 10"/>
          <p:cNvSpPr/>
          <p:nvPr/>
        </p:nvSpPr>
        <p:spPr>
          <a:xfrm>
            <a:off x="4572000" y="1916832"/>
            <a:ext cx="395287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SELECT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 *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FROM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Reserves R</a:t>
            </a:r>
          </a:p>
          <a:p>
            <a:r>
              <a:rPr lang="en-US" altLang="ko-KR" sz="2800">
                <a:solidFill>
                  <a:srgbClr val="C00000"/>
                </a:solidFill>
                <a:latin typeface="Segoe UI Symbol" pitchFamily="34" charset="0"/>
                <a:ea typeface="Segoe UI Symbol" pitchFamily="34" charset="0"/>
              </a:rPr>
              <a:t>WHERE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altLang="ko-KR" sz="2800" err="1">
                <a:latin typeface="Segoe UI Symbol" pitchFamily="34" charset="0"/>
                <a:ea typeface="Segoe UI Symbol" pitchFamily="34" charset="0"/>
              </a:rPr>
              <a:t>R.rname</a:t>
            </a:r>
            <a:r>
              <a:rPr lang="en-US" altLang="ko-KR" sz="2800">
                <a:latin typeface="Segoe UI Symbol" pitchFamily="34" charset="0"/>
                <a:ea typeface="Segoe UI Symbol" pitchFamily="34" charset="0"/>
              </a:rPr>
              <a:t> = ‘Joe’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365104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인덱스에서 적절한 </a:t>
            </a:r>
            <a:r>
              <a:rPr lang="ko-KR" altLang="en-US" b="1" err="1">
                <a:latin typeface="+mn-ea"/>
                <a:ea typeface="+mn-ea"/>
              </a:rPr>
              <a:t>버켓</a:t>
            </a:r>
            <a:r>
              <a:rPr lang="ko-KR" altLang="en-US" b="1">
                <a:latin typeface="+mn-ea"/>
                <a:ea typeface="+mn-ea"/>
              </a:rPr>
              <a:t> 페이지를 검색하는 데에 필요한 </a:t>
            </a:r>
            <a:br>
              <a:rPr lang="en-US" altLang="ko-KR" b="1">
                <a:latin typeface="+mn-ea"/>
                <a:ea typeface="+mn-ea"/>
              </a:rPr>
            </a:br>
            <a:r>
              <a:rPr lang="ko-KR" altLang="en-US" b="1">
                <a:latin typeface="+mn-ea"/>
                <a:ea typeface="+mn-ea"/>
              </a:rPr>
              <a:t>한 </a:t>
            </a:r>
            <a:r>
              <a:rPr lang="ko-KR" altLang="en-US" b="1" err="1">
                <a:latin typeface="+mn-ea"/>
                <a:ea typeface="+mn-ea"/>
              </a:rPr>
              <a:t>두번의</a:t>
            </a:r>
            <a:r>
              <a:rPr lang="ko-KR" altLang="en-US" b="1">
                <a:latin typeface="+mn-ea"/>
                <a:ea typeface="+mn-ea"/>
              </a:rPr>
              <a:t> 입출력 비용 </a:t>
            </a:r>
            <a:r>
              <a:rPr lang="en-US" altLang="ko-KR" b="1">
                <a:latin typeface="+mn-ea"/>
                <a:ea typeface="+mn-ea"/>
              </a:rPr>
              <a:t>+</a:t>
            </a:r>
            <a:r>
              <a:rPr lang="en-US" b="1">
                <a:latin typeface="+mn-ea"/>
                <a:ea typeface="+mn-ea"/>
              </a:rPr>
              <a:t> R</a:t>
            </a:r>
            <a:r>
              <a:rPr lang="ko-KR" altLang="en-US" b="1">
                <a:latin typeface="+mn-ea"/>
                <a:ea typeface="+mn-ea"/>
              </a:rPr>
              <a:t>에서 해당하는 실제 튜플들을 검색하는 비용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일반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 논리곱 정규형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논리합들을 곱으로 연결하여 표현한 조건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184482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(day &lt; 8/9/02 ∧ </a:t>
            </a:r>
            <a:r>
              <a:rPr lang="en-US" b="1" err="1"/>
              <a:t>rname</a:t>
            </a:r>
            <a:r>
              <a:rPr lang="en-US" b="1"/>
              <a:t>=’Joe’) ∨ bid=5 ∨ </a:t>
            </a:r>
            <a:r>
              <a:rPr lang="en-US" b="1" err="1"/>
              <a:t>sid</a:t>
            </a:r>
            <a:r>
              <a:rPr lang="en-US" b="1"/>
              <a:t>=3 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144016" y="499459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논리곱</a:t>
            </a:r>
            <a:r>
              <a:rPr lang="en-US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주어진 복수 명제 모두가 참인지를 나타내는 논리 연산</a:t>
            </a:r>
            <a:r>
              <a:rPr lang="en-US" b="1">
                <a:latin typeface="+mn-ea"/>
                <a:ea typeface="+mn-ea"/>
              </a:rPr>
              <a:t>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71703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(day &lt; 8/9/02 ∨ bid=5 ∨ </a:t>
            </a:r>
            <a:r>
              <a:rPr lang="en-US" b="1" err="1"/>
              <a:t>sid</a:t>
            </a:r>
            <a:r>
              <a:rPr lang="en-US" b="1"/>
              <a:t>=3) ∧ (</a:t>
            </a:r>
            <a:r>
              <a:rPr lang="en-US" b="1" err="1"/>
              <a:t>rname</a:t>
            </a:r>
            <a:r>
              <a:rPr lang="en-US" b="1"/>
              <a:t>=’Joe’ ∨ bid=5 ∨ </a:t>
            </a:r>
            <a:r>
              <a:rPr lang="en-US" b="1" err="1"/>
              <a:t>sid</a:t>
            </a:r>
            <a:r>
              <a:rPr lang="en-US" b="1"/>
              <a:t>=3) </a:t>
            </a:r>
            <a:endParaRPr lang="ko-KR" altLang="en-US" b="1"/>
          </a:p>
        </p:txBody>
      </p:sp>
      <p:sp>
        <p:nvSpPr>
          <p:cNvPr id="9" name="아래쪽 화살표 8"/>
          <p:cNvSpPr/>
          <p:nvPr/>
        </p:nvSpPr>
        <p:spPr>
          <a:xfrm>
            <a:off x="3491880" y="2420888"/>
            <a:ext cx="2160240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논리곱 정규형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016" y="543593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논리합</a:t>
            </a:r>
            <a:r>
              <a:rPr lang="en-US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주어진 복수 명제에 적어도</a:t>
            </a:r>
            <a:r>
              <a:rPr lang="en-US" b="1">
                <a:latin typeface="+mn-ea"/>
                <a:ea typeface="+mn-ea"/>
              </a:rPr>
              <a:t> 1</a:t>
            </a:r>
            <a:r>
              <a:rPr lang="ko-KR" altLang="en-US" b="1">
                <a:latin typeface="+mn-ea"/>
                <a:ea typeface="+mn-ea"/>
              </a:rPr>
              <a:t>개 이상의 참이 있는지를 나타내는 논리 연산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일반 </a:t>
            </a:r>
            <a:r>
              <a:rPr lang="ko-KR" altLang="en-US" err="1">
                <a:latin typeface="나눔고딕 ExtraBold" pitchFamily="50" charset="-127"/>
              </a:rPr>
              <a:t>셀렉션</a:t>
            </a:r>
            <a:r>
              <a:rPr lang="ko-KR" altLang="en-US">
                <a:latin typeface="나눔고딕 ExtraBold" pitchFamily="50" charset="-127"/>
              </a:rPr>
              <a:t> 조건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논리합이 없는 </a:t>
            </a:r>
            <a:r>
              <a:rPr lang="ko-KR" altLang="en-US" b="1" err="1">
                <a:latin typeface="+mn-ea"/>
                <a:ea typeface="+mn-ea"/>
              </a:rPr>
              <a:t>셀렉션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16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파일 스캔을 사용하거나 어떤 논리곱들에 부합하는 단일 인덱스를 이용해서 </a:t>
            </a:r>
            <a:r>
              <a:rPr lang="ko-KR" altLang="en-US" b="1" err="1">
                <a:latin typeface="+mn-ea"/>
                <a:ea typeface="+mn-ea"/>
              </a:rPr>
              <a:t>튜플을</a:t>
            </a:r>
            <a:r>
              <a:rPr lang="ko-KR" altLang="en-US" b="1">
                <a:latin typeface="+mn-ea"/>
                <a:ea typeface="+mn-ea"/>
              </a:rPr>
              <a:t> 검색한 후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검색된 각 </a:t>
            </a:r>
            <a:r>
              <a:rPr lang="ko-KR" altLang="en-US" b="1" err="1">
                <a:latin typeface="+mn-ea"/>
                <a:ea typeface="+mn-ea"/>
              </a:rPr>
              <a:t>튜플마다</a:t>
            </a:r>
            <a:r>
              <a:rPr lang="ko-KR" altLang="en-US" b="1">
                <a:latin typeface="+mn-ea"/>
                <a:ea typeface="+mn-ea"/>
              </a:rPr>
              <a:t> 해당 </a:t>
            </a:r>
            <a:r>
              <a:rPr lang="ko-KR" altLang="en-US" b="1" err="1">
                <a:latin typeface="+mn-ea"/>
                <a:ea typeface="+mn-ea"/>
              </a:rPr>
              <a:t>셀렉션</a:t>
            </a:r>
            <a:r>
              <a:rPr lang="ko-KR" altLang="en-US" b="1">
                <a:latin typeface="+mn-ea"/>
                <a:ea typeface="+mn-ea"/>
              </a:rPr>
              <a:t> 조건의 모든 </a:t>
            </a:r>
            <a:r>
              <a:rPr lang="ko-KR" altLang="en-US" b="1" err="1">
                <a:latin typeface="+mn-ea"/>
                <a:ea typeface="+mn-ea"/>
              </a:rPr>
              <a:t>비기본</a:t>
            </a:r>
            <a:r>
              <a:rPr lang="ko-KR" altLang="en-US" b="1">
                <a:latin typeface="+mn-ea"/>
                <a:ea typeface="+mn-ea"/>
              </a:rPr>
              <a:t> 논리곱들을 적용합니다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40" y="27809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day &lt; 8/9/02 ∧ </a:t>
            </a:r>
            <a:r>
              <a:rPr lang="en-US" b="1" err="1">
                <a:latin typeface="+mn-ea"/>
                <a:ea typeface="+mn-ea"/>
              </a:rPr>
              <a:t>sid</a:t>
            </a:r>
            <a:r>
              <a:rPr lang="en-US" b="1">
                <a:latin typeface="+mn-ea"/>
                <a:ea typeface="+mn-ea"/>
              </a:rPr>
              <a:t>=3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0898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논리합이 있는 </a:t>
            </a:r>
            <a:r>
              <a:rPr lang="ko-KR" altLang="en-US" b="1" err="1">
                <a:latin typeface="+mn-ea"/>
                <a:ea typeface="+mn-ea"/>
              </a:rPr>
              <a:t>셀렉션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737918"/>
            <a:ext cx="7164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항들 중에서 어느 하나라도 적용할 적당한 인덱스나 정렬 순서가 없어서 파일 스캔이 필요하면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이 논리곱 자체를 검사하는 것은 파일 스캔을 필요로 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58052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day&lt; 8/9/02 </a:t>
            </a:r>
            <a:r>
              <a:rPr lang="ko-KR" altLang="en-US" b="1">
                <a:latin typeface="+mn-ea"/>
                <a:ea typeface="+mn-ea"/>
              </a:rPr>
              <a:t>∨</a:t>
            </a:r>
            <a:r>
              <a:rPr lang="en-US" b="1">
                <a:latin typeface="+mn-ea"/>
                <a:ea typeface="+mn-ea"/>
              </a:rPr>
              <a:t> rname=’Joe’</a:t>
            </a:r>
            <a:endParaRPr lang="ko-KR" altLang="en-US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116272</TotalTime>
  <Words>4878</Words>
  <Application>Microsoft Office PowerPoint</Application>
  <PresentationFormat>화면 슬라이드 쇼(4:3)</PresentationFormat>
  <Paragraphs>503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Segoe UI Symbol</vt:lpstr>
      <vt:lpstr>Wingdings</vt:lpstr>
      <vt:lpstr>EC팀_교재템플릿</vt:lpstr>
      <vt:lpstr>데이터베이스 시스템 (Chapter 14 관계 연산자 수행)</vt:lpstr>
      <vt:lpstr>데이터베이스 시스템</vt:lpstr>
      <vt:lpstr>이번 챕터에서 사용되는 스키마</vt:lpstr>
      <vt:lpstr>등호 셀렉션 조건</vt:lpstr>
      <vt:lpstr>등호 셀렉션 조건</vt:lpstr>
      <vt:lpstr>등호 셀렉션 조건</vt:lpstr>
      <vt:lpstr>등호 셀렉션 조건</vt:lpstr>
      <vt:lpstr>일반 셀렉션 조건</vt:lpstr>
      <vt:lpstr>일반 셀렉션 조건</vt:lpstr>
      <vt:lpstr>프로젝션 연산</vt:lpstr>
      <vt:lpstr>프로젝션 연산</vt:lpstr>
      <vt:lpstr>프로젝션 연산</vt:lpstr>
      <vt:lpstr>프로젝션 연산</vt:lpstr>
      <vt:lpstr>프로젝션 연산</vt:lpstr>
      <vt:lpstr>프로젝션 연산</vt:lpstr>
      <vt:lpstr>프로젝션: 정렬과 해싱의 비교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조인 연산</vt:lpstr>
      <vt:lpstr>집합 연산</vt:lpstr>
      <vt:lpstr>집단 연산</vt:lpstr>
      <vt:lpstr>집단 연산</vt:lpstr>
      <vt:lpstr>버퍼링의 효과</vt:lpstr>
      <vt:lpstr>PowerPoint 프레젠테이션</vt:lpstr>
      <vt:lpstr>외부 합병 정렬</vt:lpstr>
      <vt:lpstr>외부 합병 정렬</vt:lpstr>
      <vt:lpstr>외부 합병 정렬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5269</cp:revision>
  <dcterms:created xsi:type="dcterms:W3CDTF">2011-02-24T00:55:11Z</dcterms:created>
  <dcterms:modified xsi:type="dcterms:W3CDTF">2020-07-02T10:27:02Z</dcterms:modified>
</cp:coreProperties>
</file>