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25"/>
  </p:notesMasterIdLst>
  <p:sldIdLst>
    <p:sldId id="2155" r:id="rId2"/>
    <p:sldId id="2156" r:id="rId3"/>
    <p:sldId id="2568" r:id="rId4"/>
    <p:sldId id="2652" r:id="rId5"/>
    <p:sldId id="2635" r:id="rId6"/>
    <p:sldId id="2636" r:id="rId7"/>
    <p:sldId id="2639" r:id="rId8"/>
    <p:sldId id="2640" r:id="rId9"/>
    <p:sldId id="2641" r:id="rId10"/>
    <p:sldId id="2642" r:id="rId11"/>
    <p:sldId id="2644" r:id="rId12"/>
    <p:sldId id="2643" r:id="rId13"/>
    <p:sldId id="2646" r:id="rId14"/>
    <p:sldId id="2645" r:id="rId15"/>
    <p:sldId id="2647" r:id="rId16"/>
    <p:sldId id="2648" r:id="rId17"/>
    <p:sldId id="2649" r:id="rId18"/>
    <p:sldId id="2650" r:id="rId19"/>
    <p:sldId id="2653" r:id="rId20"/>
    <p:sldId id="2654" r:id="rId21"/>
    <p:sldId id="2651" r:id="rId22"/>
    <p:sldId id="2655" r:id="rId23"/>
    <p:sldId id="1860" r:id="rId24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 autoAdjust="0"/>
    <p:restoredTop sz="84792" autoAdjust="0"/>
  </p:normalViewPr>
  <p:slideViewPr>
    <p:cSldViewPr>
      <p:cViewPr varScale="1">
        <p:scale>
          <a:sx n="59" d="100"/>
          <a:sy n="59" d="100"/>
        </p:scale>
        <p:origin x="1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철회를 포함하는 스케줄 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아까 했던 예시와 같이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다음과 같은 트랜잭션이 있다고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(1)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계좌이체 트랜잭션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계좌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$100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뺀다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(2)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이자 입금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계좌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현재 값을 읽은 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6%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이자를 더하고 완료한다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(3)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철회된다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이걸 스케줄로 만들면 이렇게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 과정에서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읽은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값은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영향을 받아서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6%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더해진 값을 읽게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세 번째 과정에서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철회가 되는데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때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영향을 받았기 때문에 같이 철회가 되어야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근데 여기 스케줄처럼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끝나고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Commit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되어버렸다면 이미 실행한 액션들을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 없게 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이러한 스케줄은 복구 불가능 스케줄이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복구 가능한 스케줄이 되려면 트랜잭션들은 그들이 읽은 모든 트랜잭션들이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commit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된 후에 완료를 하면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잠금에 기반을 둔 동시성 제어입니다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Dbms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직렬가능하고 복구가능한 스케줄만을 허용해야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완료되지 않은 트랜잭션의 모든 액션 결과는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할 때에 제거되어야 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Dbms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이러한 작업을 위해 잠금 프로토콜이란 것을 사용합니다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직렬 가능하다는 것은 어떤 스케줄의 트랜잭션들을 처리한 결과가 스케줄을 직렬로 수행한 결과와 같을 때 해당 비 직렬 스케줄은 직렬 가능하다고 말합니다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잠금의 종류로는 우선 두 가지가 있는데요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공용 잠금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(Shared lock):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같은 리소스를 다른 사용자가 동시에 읽을 수 있게 하되 변경은 불가능하게 하는 잠금 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전용 잠금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(Exclusive lock):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트랜잭션에서 데이터를 변경하고자 할 때 해당 트랜잭션이 완료될 때까지 해당 테이블 혹은 레코드를 다른 트랜잭션에서 읽거나 쓰지 못하게 하기 위해 거는 잠금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가장 널리 사용되는 잠금 프로토콜로 엄격한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잠금이 있는데요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이건 두 가지 규칙을 가지고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규칙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객체를 읽기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or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쓰기를 원하면 먼저 그 객체에 대한 공용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잠금을 요구한다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이러한 잠금을 요구한 트랜잭션은 요구한 잠금을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dbms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허락할 때까지 블록상태가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Dbms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트랜잭션들에게 허용한 잠금을 기록하여 보관하고 있으며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트랜잭션이 객체에 대한 전용 잠금을 소유한다면 어떠한 다른 트랜잭션도 동일한 객체에 공용이나 전용 잠금을 소유하고 있지 않다는 것을 보장해야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규칙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트랜잭션이 소유한 모든 잠금은 트랜잭션이 완료될 때 해제된다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잠금을 얻고 해제하는 요구는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dbms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 자동으로 트랜잭션들 내에 삽입이 되기 때문에 사용자는 자세한 사항에 대해 신경을 쓸 필요가 없습니다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엄격한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잠금을 사용한다면 아까 설명드린 이상현상들은 일어날 수가 없게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교착상태 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교착상태의 예를 간단하게 보면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 전용 잠금을 설정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 전용 잠금을 설정 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 전용 잠금을 요구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 전용 잠금을 요구 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서로 상대방의 잠금이 해제되기를 계속해서 기다림 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일반적인 교착상태의 해결방법은 교착상태를 검출하여 해결하는 것인데요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간단한 방법은 타임아웃 메커니즘이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타임아웃이란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트랜잭션이 잠금을 얻기 위해 일정시간 이상 대기한다면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트랜잭션이 교착상태 사이클에 포함되어 있다고 생각하고 그 트랜잭션을 철회하는 방법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잠금 기법의 성능 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잠금에 기반을 둔 방법들은 트랜잭션들 사이의 충돌을 해결하기 위해 설계되었는데요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대기와 철회라는 두 가지 기본 메커니즘을 사용합니다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트랜잭션을 철회 한다는 것은 지금까지 한 일에 투자한 자원을 낭비하는 것이지만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철회는 트랜잭션들의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1%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미만이기 때문에 대기보다 상대적으로 적습니다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잠금 오버헤드는 주로 대기로 인한 지연에서 나오는데요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그림을 보시면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처음 소수의 트랜잭션들은 충돌할 확률이 적기 때문에 처리율은 활성화된 트랜잭션들의 수에 비례하여 증가합니다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동일한 데이터베이스 객체 위에서 점점 더 많은 트랜잭션들이 동시에 수행된다면 서로가 서로를 기다리게 할 가능성이 높아집니다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대기에 의한 지연은 활성화 된 트랜잭션들의 수가 많아지면서 증가하고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처리율은 활성화된 트랜잭션들의 증가보다 좀 더 천천히 증가합니다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그러다가 어떤 지점 이 후로 활성화된 트랜잭션을 추가하면 처리율이 감소하는 지점이 나타나는대요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지점에서 스레슁이 일어났다고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스레슁의 이유는 새로운 트랜잭션이 현재 수행중인 트랜잭션들과 경쟁을 하거나 대기를 하기 때문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데이터베이스 시스템이 스레슁에 도달하게 되면 관리자는 동시에 수행되는 트랜잭션의 수를 줄여야 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다음과 같은 방법들이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가능한 한 작은 크기의 객체들을 잠금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트랜잭션이 동일한 객체에 대한 잠금을 필요로 할 가능성을 줄인다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트랜잭션이 잠금을 소유하는 시간을 줄임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다른 트랜잭션이 더 짧은 시간동안 대기하도록 함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집중적으로 접근되는 데이터베이스 객체를 줄임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객체는 많은 대기 지연을 발생시켜 성능에 상당한 영향을 끼친다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SQL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 트랜잭션에 대해 지원하는 것들 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사용자가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select, updated, create table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문장과 같이 데이터베이스나 카탈로그를 접근하는 문장을 실행할 때 트랜잭션은 자동으로 시작이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트랜잭션이 시작되면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commit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rollback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명령에 의해 트랜잭션이 종료될 때까지 다른 문장들이 이 트랜잭션의 일부분으로서 실행이 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Sql:1999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에서는 장시간 실행하는 트랜잭션을 포함하는 프로그램을 지원하기 위해 저장지점이란 기능을 제공합니다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저장지점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(savepoint):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하나의 트랜잭션 내에서 한 지점을 식별하여 이 지점 다음에 실행된 연산들을 선택적으로 복귀할 수 있게 하는 것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Savepoint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지정 하고 싶을대는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savepoint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저장지점이름을 써서 지정하면 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Savepoint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롤백하고 싶으면 아래처럼 사용을 하면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SQL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질의를 수행하면서 잠금이 필요할 때 어떤것을 잠금해야 하는지에 대한 것입니다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다음과 같은 질의가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한 부분으로써 수행된다고 가정을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선원들 중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Rating =8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사람들에 대해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age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최소값을 구하는 부분을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한 부분이라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dbms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위해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Sailors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테이블 전체에 대해 공용 잠금을 설정할 수 있고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위해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Sailors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전용 잠금을 설정할 수도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또한 전체를 잠금하는 것이 아니라 각 트랜잭션이 실제로 접근하는 것을 위주로 잠금을 함으로써 동시성을 향상 시킬 수도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SQL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트랜잭션들에 의해 생기는 잠금 오버헤드에 대한 제어를 할 수 있도록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프로그래머에게 접근모드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진단크기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고립수준을 조절 할 수 있도록 해줍니다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1) Dirty Read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다른 트랜잭션에 의해 수정됐지만 아직 커밋되지 않은 데이터를 읽는 것을 말한다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2) Non-Repeatable Read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트랜잭션 내에서 같은 쿼리를 두 번 수행했는데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사이에 다른 트랜잭션이 값을 수정 또는 삭제하는 바람에 두 쿼리 결과가 다르게 나타나는 현상을 말한다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3) Phantom Read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트랜잭션 내에서 같은 쿼리를 두 번 수행했는데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 번째 쿼리에서 없던 유령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(Phantom)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레코드가 두 번째 쿼리에서 나타나는 현상을 말한다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>
              <a:buNone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고립 수준의 옵션을 자세히 알아보면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</a:p>
          <a:p>
            <a:pPr latinLnBrk="1">
              <a:buNone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SERIALIZABLE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가장 높은 정도의 고립수준으로 설정하는 것으로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대해서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SERIALIZABLE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설정되있으면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읽고 쓰는 어떠한 값도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완료될 때까지 다른 트랜잭션에 의해 변경되지 않습니다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REPEATABLE READ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완료된 트랜잭션이 만든 변경만을 읽고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읽거나 쓴 어떠한 값도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완료될 때까지 다른 트랜잭션에 의해 변경되지 않는다는 것을 보장합니다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 잠금을 하지 않는것 외에 시리얼과 같음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READ COMMITTED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완료된 트랜잭션이 만든 변경만을 읽고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기록한 어떠한 값도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완료할 때 까지 어떠한 다른 트랜잭션에 의해 변경되지 않는 다는 것을 보장합니다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읽은 값은 다른 트랜잭션에 의해 변경 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READ UNCOMMITTED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가장 고립수준이 낮은 설정으로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여러 가지 문제에 취약할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대부분의 트랜잭션들에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SERIALIZABLE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고립수준이 추천되지만 시스템 성능을 위해서 몇몇 트랜잭션들을 낮은 고립수준을 가지고 실행할 수도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장애 복구입니다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만약에 어떤 작업을 하는 과정에 오류가 발생하고 트랜잭션이 정상적으로 종료될 수 없게 되면 트랜잭션이 변경한 페이지들은 원상 복구되어야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이러한 복구를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라고 하는데요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Undo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영향을 주는 두 가지 정책이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하나는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steal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 다른 하나는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no steal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Steal: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수정된 페이지를 언제든지 디스크에 쓸 수 있는 정책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No-steal: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수정된 페이지들을 최소한 트랜잭션 종료 시점까지는 버퍼에 유지하는 정책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No steal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정책으로 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작업이 메모리 버퍼에 대해서만 이루어지면 되기 때문에 간단하지만 매우 큰 메모리 버퍼가 필요하기 때문에 대부분의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dbms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steal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정책을 사용하고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다음으로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Force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정책인데요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이미 커밋한 트랜잭션의 수정은 어떤 경우에도 유지되어야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커밋된 트랜잭션에서 수정이 있을 경우 이를 다시 반영하는 작업을 해야하는데요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수정된 페이지를 디스크에 쓰는 시점 기준으로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force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no force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정책이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FORCE: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수정했던 모든 페이지를 트랜잭션 커밋 시점에 디스크에 반영하는 정책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No FORCE: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수정했던 페이지를 트랜잭션 커밋 시점에 디스크에 반영하지 않는 정책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Force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경우에는 과도한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I/O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비용을 초래하기 때문에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no force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대부분 사용을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 될 때마다 계속 디스크에 기록해야 되기 대문에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앞서 말한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redo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undo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작업은 데이터베이스에서 이루어진 모든 수정에 대한 로그를 기반으로 진행이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이 로그는 어떠한 시스템 장애에서도 유지되어야 하기 때문에 안정된 저장장치에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비휘발성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디스크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테이프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저장이 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여러 개의 복사본도 가지고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아리에스는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steal, no force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접근 방법으로 동작하도록 설계된 복구 알고리즘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장애가 발생한 후에 복구 관리기가 호출될 때 다음과 같이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단계로 재 시작이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더티 페이지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디스크에 기록되지 않은 변경을 가지고 있는 페이지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원자성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(Atomicity)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트랜잭션과 관련된 작업들이 부분적으로 실행되다가 중단되지 않는 것을 보장하는 능력이다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자금 이체는 성공할 수도 실패할 수도 있지만 보내는 쪽에서 돈을 빼 오는 작업만 성공하고 받는 쪽에 돈을 넣는 작업을 실패해서는 안된다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원자성은 이와 같이 중간 단계까지 실행되고 실패하는 일이 없도록 하는 것이다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일관성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(Consistency)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트랜잭션이 실행을 성공적으로 완료하면 언제나 일관성 있는 데이터베이스 상태로 유지하는 것을 의미한다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무결성 제약이 모든 계좌는 잔고가 있어야 한다면 이를 위반하는 트랜잭션은 중단된다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고립성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(Isolation)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트랜잭션을 수행 시 다른 트랜잭션의 연산 작업이 끼어들지 못하도록 보장하는 것을 의미한다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이것은 트랜잭션 밖에 있는 어떤 연산도 중간 단계의 데이터를 볼 수 없음을 의미한다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지속성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(Durability)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성공적으로 수행된 트랜잭션은 영원히 반영되어야 함을 의미한다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시스템 문제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DB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일관성 체크 등을 하더라도 유지되어야 함을 의미한다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전형적으로 모든 트랜잭션은 로그로 남고 시스템 장애 발생 전 상태로 되돌릴 수 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트랜잭션은 로그에 모든 것이 저장된 후에만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commit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상태로 간주될 수 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스케쥴은 트랜잭션들의 집합에서 온 액션들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읽기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철회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완료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리스트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그림은 두 트랜잭션을 포함하는 스캐쥴인데요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여기에는 읽기와 쓰기만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이거랑 다르게 각 트랜잭션에 대한 철회나 완료 연산을 포함하는 스케줄을 완전 스케줄이라고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다른 트랜잭션들이 끼어들지 않는 스케줄을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인터리브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직렬 스케줄이라고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트랜잭션 동시수행입니다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DBMS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성능향상을 위해 서로 다른 트랜잭션들을 인터리브되게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그러나 모든 인터리빙이 허용되지는 않는데요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여기선 어떤 인터리빙 아니 스케쥴을 허용하고 어떤 것은 안되는지 알아보겠습니다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동시수행을 하는 중요한 이유는 두가지가 있는데요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동시 수행을 하면서 발생하는 이상 현상들 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동일한 데이터 객체상에서 두 액션중 하나라도 쓰기가 있다면 서로 충돌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충돌에는 세 가지가 있는데요 하나씩 설명드리면 먼저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미완료 데이터를 읽음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(wr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충돌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이상 현상의 첫 번째 원인은 어떤 트랜잭션이 완료되지 않은 다른 트랜잭션이 쓰기를 한 데이터베이스 객체를 읽을 수 있다는 것입니다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ex)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$100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이체하고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각각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6%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씩 증가 시키는데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다음과 같이 인터리브 된다고 가정을 해봅니다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다음과 같은 순서로 트랜잭션이 진행되는데요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(1)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계좌이체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계좌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$100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빼고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(2)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이자 입금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계좌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현재 값을 읽은 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6%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이자를 더하고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(3)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계좌이체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게좌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$100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입급한다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>
              <a:buNone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 반복 읽기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(RW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충돌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 원인은 어떤 트랜잭션이 수행중인 트랜잭션이 읽은 객체의 값을 변경할 수 있다는 것입니다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창고에 책의 개수 라고 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트랜잭션은 책의 개수를 검사하고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주문하는 트랜잭션이라 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읽고 값이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것을 알았다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이어서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읽고 값이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것을 확인하고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만들고 완료한다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후에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감소시키려고 하면 에러가 발생하게 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.(a&gt;=0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이라는 가정이 잇을때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미완료 데이터 겹쳐 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(WW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충돌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수행중인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이미 수정한 객체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값에 겹쳐 쓰기를 할 수 있을 때 발생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EX)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어떤 회사의 직원이고 둘의 급여는 동일하게 유지해야 한다고 가정합니다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둘의 급여를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$1000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설정하고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$2000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설정하는 거라 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아래 스캐쥴 처럼 실행한 결과는 처음 햇던 둘의 급여가 같다는 가정을 위반하게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/>
            </a:br>
            <a:r>
              <a:rPr lang="en-US" altLang="ko-KR" sz="3600">
                <a:solidFill>
                  <a:srgbClr val="000000"/>
                </a:solidFill>
                <a:latin typeface="Malgun Gothic"/>
                <a:ea typeface="Malgun Gothic"/>
              </a:rPr>
              <a:t>(Chapter 16 </a:t>
            </a:r>
            <a:r>
              <a:rPr lang="ko-KR" altLang="en-US" sz="3600">
                <a:solidFill>
                  <a:srgbClr val="000000"/>
                </a:solidFill>
                <a:latin typeface="Malgun Gothic"/>
                <a:ea typeface="Malgun Gothic"/>
              </a:rPr>
              <a:t>트랜잭션 관리 개요</a:t>
            </a:r>
            <a:r>
              <a:rPr lang="en-US" altLang="ko-KR" sz="360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1/2/20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트랜잭션의 동시수행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철회된 트랜잭션을 포함하는 스케줄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580526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복구 가능한 스케줄이 되려면 트랜잭션들은 그들이 읽은 모든 트랜잭션들이 </a:t>
            </a:r>
            <a:r>
              <a:rPr lang="en-US" b="1">
                <a:latin typeface="+mn-ea"/>
                <a:ea typeface="+mn-ea"/>
              </a:rPr>
              <a:t>commit </a:t>
            </a:r>
            <a:r>
              <a:rPr lang="ko-KR" altLang="en-US" b="1">
                <a:latin typeface="+mn-ea"/>
                <a:ea typeface="+mn-ea"/>
              </a:rPr>
              <a:t>된 후에 완료를 하면 됩니다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338606"/>
            <a:ext cx="7992888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(1) </a:t>
            </a:r>
            <a:r>
              <a:rPr lang="ko-KR" altLang="en-US" sz="1600" b="1">
                <a:latin typeface="+mn-ea"/>
                <a:ea typeface="+mn-ea"/>
              </a:rPr>
              <a:t>계좌이체 트랜잭션</a:t>
            </a:r>
            <a:r>
              <a:rPr lang="en-US" sz="1600" b="1">
                <a:latin typeface="+mn-ea"/>
                <a:ea typeface="+mn-ea"/>
              </a:rPr>
              <a:t> T1</a:t>
            </a:r>
            <a:r>
              <a:rPr lang="ko-KR" altLang="en-US" sz="1600" b="1">
                <a:latin typeface="+mn-ea"/>
                <a:ea typeface="+mn-ea"/>
              </a:rPr>
              <a:t>은 계좌</a:t>
            </a:r>
            <a:r>
              <a:rPr lang="en-US" sz="1600" b="1">
                <a:latin typeface="+mn-ea"/>
                <a:ea typeface="+mn-ea"/>
              </a:rPr>
              <a:t> A</a:t>
            </a:r>
            <a:r>
              <a:rPr lang="ko-KR" altLang="en-US" sz="1600" b="1">
                <a:latin typeface="+mn-ea"/>
                <a:ea typeface="+mn-ea"/>
              </a:rPr>
              <a:t>에서</a:t>
            </a:r>
            <a:r>
              <a:rPr lang="en-US" sz="1600" b="1">
                <a:latin typeface="+mn-ea"/>
                <a:ea typeface="+mn-ea"/>
              </a:rPr>
              <a:t> $100</a:t>
            </a:r>
            <a:r>
              <a:rPr lang="ko-KR" altLang="en-US" sz="1600" b="1">
                <a:latin typeface="+mn-ea"/>
                <a:ea typeface="+mn-ea"/>
              </a:rPr>
              <a:t>를 뺀다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(2) </a:t>
            </a:r>
            <a:r>
              <a:rPr lang="ko-KR" altLang="en-US" sz="1600" b="1">
                <a:latin typeface="+mn-ea"/>
                <a:ea typeface="+mn-ea"/>
              </a:rPr>
              <a:t>이자 입금 트랜잭션</a:t>
            </a:r>
            <a:r>
              <a:rPr lang="en-US" sz="1600" b="1">
                <a:latin typeface="+mn-ea"/>
                <a:ea typeface="+mn-ea"/>
              </a:rPr>
              <a:t> T2</a:t>
            </a:r>
            <a:r>
              <a:rPr lang="ko-KR" altLang="en-US" sz="1600" b="1">
                <a:latin typeface="+mn-ea"/>
                <a:ea typeface="+mn-ea"/>
              </a:rPr>
              <a:t>는 계좌</a:t>
            </a:r>
            <a:r>
              <a:rPr lang="en-US" sz="1600" b="1">
                <a:latin typeface="+mn-ea"/>
                <a:ea typeface="+mn-ea"/>
              </a:rPr>
              <a:t> A</a:t>
            </a:r>
            <a:r>
              <a:rPr lang="ko-KR" altLang="en-US" sz="1600" b="1">
                <a:latin typeface="+mn-ea"/>
                <a:ea typeface="+mn-ea"/>
              </a:rPr>
              <a:t>와</a:t>
            </a:r>
            <a:r>
              <a:rPr lang="en-US" sz="1600" b="1">
                <a:latin typeface="+mn-ea"/>
                <a:ea typeface="+mn-ea"/>
              </a:rPr>
              <a:t> B</a:t>
            </a:r>
            <a:r>
              <a:rPr lang="ko-KR" altLang="en-US" sz="1600" b="1">
                <a:latin typeface="+mn-ea"/>
                <a:ea typeface="+mn-ea"/>
              </a:rPr>
              <a:t>의 현재 값을 읽은 후</a:t>
            </a:r>
            <a:r>
              <a:rPr lang="en-US" sz="1600" b="1">
                <a:latin typeface="+mn-ea"/>
                <a:ea typeface="+mn-ea"/>
              </a:rPr>
              <a:t> 6% </a:t>
            </a:r>
            <a:r>
              <a:rPr lang="ko-KR" altLang="en-US" sz="1600" b="1">
                <a:latin typeface="+mn-ea"/>
                <a:ea typeface="+mn-ea"/>
              </a:rPr>
              <a:t>이자를 더하고 완료</a:t>
            </a:r>
          </a:p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(3) T1</a:t>
            </a:r>
            <a:r>
              <a:rPr lang="ko-KR" altLang="en-US" sz="1600" b="1">
                <a:latin typeface="+mn-ea"/>
                <a:ea typeface="+mn-ea"/>
              </a:rPr>
              <a:t>이 철회된다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91880" y="2571720"/>
          <a:ext cx="208823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T1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T2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R(A)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77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R(A)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77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77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77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77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Abort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잠금에 기반을 둔 동시성 제어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335873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공용 잠금</a:t>
            </a:r>
            <a:r>
              <a:rPr lang="en-US" altLang="ko-KR" b="1">
                <a:latin typeface="+mn-ea"/>
                <a:ea typeface="+mn-ea"/>
              </a:rPr>
              <a:t>(Shared lock): </a:t>
            </a:r>
            <a:r>
              <a:rPr lang="ko-KR" altLang="en-US">
                <a:latin typeface="+mn-ea"/>
                <a:ea typeface="+mn-ea"/>
              </a:rPr>
              <a:t>같은 리소스를 다른 사용자가 동시에 읽을 수 있게 하되 변경은 불가능하게</a:t>
            </a: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하는 잠금</a:t>
            </a:r>
            <a:r>
              <a:rPr lang="en-US" altLang="ko-KR" b="1">
                <a:latin typeface="+mn-ea"/>
                <a:ea typeface="+mn-ea"/>
              </a:rPr>
              <a:t>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480992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전용 잠금</a:t>
            </a:r>
            <a:r>
              <a:rPr lang="en-US" altLang="ko-KR" b="1">
                <a:latin typeface="+mn-ea"/>
                <a:ea typeface="+mn-ea"/>
              </a:rPr>
              <a:t>(Exclusive lock): </a:t>
            </a:r>
            <a:r>
              <a:rPr lang="ko-KR" altLang="en-US">
                <a:latin typeface="+mn-ea"/>
                <a:ea typeface="+mn-ea"/>
              </a:rPr>
              <a:t>어떤 트랜잭션에서 데이터를 변경하고자 할 때</a:t>
            </a: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해당 트랜잭션이 완료될 때까지 해당 테이블 혹은 레코드를 다른 트랜잭션에서 읽거나 쓰지 못하게 하기 위해 거는 잠금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1414517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직렬 가능</a:t>
            </a:r>
            <a:r>
              <a:rPr lang="en-US" altLang="ko-KR" b="1">
                <a:latin typeface="+mn-ea"/>
                <a:ea typeface="+mn-ea"/>
              </a:rPr>
              <a:t>(Serializable): </a:t>
            </a:r>
            <a:r>
              <a:rPr lang="ko-KR" altLang="en-US">
                <a:latin typeface="+mn-ea"/>
                <a:ea typeface="+mn-ea"/>
              </a:rPr>
              <a:t>어떤 스케줄의 트랜잭션들을 처리한 결과가 스케줄을 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                              </a:t>
            </a:r>
            <a:r>
              <a:rPr lang="ko-KR" altLang="en-US">
                <a:latin typeface="+mn-ea"/>
                <a:ea typeface="+mn-ea"/>
              </a:rPr>
              <a:t>직렬로 수행한 결과와 같은 경우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잠금에 기반을 둔 동시성 제어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엄격한 </a:t>
            </a:r>
            <a:r>
              <a:rPr lang="en-US" altLang="ko-KR" b="1">
                <a:latin typeface="+mn-ea"/>
                <a:ea typeface="+mn-ea"/>
              </a:rPr>
              <a:t>2</a:t>
            </a:r>
            <a:r>
              <a:rPr lang="ko-KR" altLang="en-US" b="1">
                <a:latin typeface="+mn-ea"/>
                <a:ea typeface="+mn-ea"/>
              </a:rPr>
              <a:t>단계 잠금</a:t>
            </a:r>
            <a:r>
              <a:rPr lang="en-US" altLang="ko-KR" b="1">
                <a:latin typeface="+mn-ea"/>
                <a:ea typeface="+mn-ea"/>
              </a:rPr>
              <a:t>(Strict Two-Phase Locking)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62880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규칙</a:t>
            </a:r>
            <a:r>
              <a:rPr lang="en-US" b="1">
                <a:latin typeface="+mn-ea"/>
                <a:ea typeface="+mn-ea"/>
              </a:rPr>
              <a:t> 1: </a:t>
            </a:r>
            <a:r>
              <a:rPr lang="ko-KR" altLang="en-US">
                <a:latin typeface="+mn-ea"/>
                <a:ea typeface="+mn-ea"/>
              </a:rPr>
              <a:t>트랜잭션</a:t>
            </a:r>
            <a:r>
              <a:rPr lang="en-US">
                <a:latin typeface="+mn-ea"/>
                <a:ea typeface="+mn-ea"/>
              </a:rPr>
              <a:t> T</a:t>
            </a:r>
            <a:r>
              <a:rPr lang="ko-KR" altLang="en-US">
                <a:latin typeface="+mn-ea"/>
                <a:ea typeface="+mn-ea"/>
              </a:rPr>
              <a:t>가 객체를 읽기</a:t>
            </a:r>
            <a:r>
              <a:rPr lang="en-US">
                <a:latin typeface="+mn-ea"/>
                <a:ea typeface="+mn-ea"/>
              </a:rPr>
              <a:t> or </a:t>
            </a:r>
            <a:r>
              <a:rPr lang="ko-KR" altLang="en-US">
                <a:latin typeface="+mn-ea"/>
                <a:ea typeface="+mn-ea"/>
              </a:rPr>
              <a:t>쓰기를 원하면 먼저 그 객체에 대한 공용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         or </a:t>
            </a:r>
            <a:r>
              <a:rPr lang="ko-KR" altLang="en-US">
                <a:latin typeface="+mn-ea"/>
                <a:ea typeface="+mn-ea"/>
              </a:rPr>
              <a:t>전용 잠금을 요구한다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49289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규칙</a:t>
            </a:r>
            <a:r>
              <a:rPr lang="en-US" b="1">
                <a:latin typeface="+mn-ea"/>
                <a:ea typeface="+mn-ea"/>
              </a:rPr>
              <a:t> 2: </a:t>
            </a:r>
            <a:r>
              <a:rPr lang="ko-KR" altLang="en-US">
                <a:latin typeface="+mn-ea"/>
                <a:ea typeface="+mn-ea"/>
              </a:rPr>
              <a:t>트랜잭션이 소유한 모든 잠금은 트랜잭션이 완료될 때 해제된다</a:t>
            </a:r>
            <a:r>
              <a:rPr lang="en-US">
                <a:latin typeface="+mn-ea"/>
                <a:ea typeface="+mn-ea"/>
              </a:rPr>
              <a:t>.</a:t>
            </a:r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347864" y="2996952"/>
          <a:ext cx="24719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T1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T2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X(A)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R(A)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W(A)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Commit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X(A)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R(A)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W(A)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Commit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잠금에 기반을 둔 동시성 제어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교착상태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2048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T1</a:t>
            </a:r>
            <a:r>
              <a:rPr lang="ko-KR" altLang="en-US" b="1">
                <a:latin typeface="+mn-ea"/>
                <a:ea typeface="+mn-ea"/>
              </a:rPr>
              <a:t>이 </a:t>
            </a:r>
            <a:r>
              <a:rPr lang="en-US" altLang="ko-KR" b="1">
                <a:latin typeface="+mn-ea"/>
                <a:ea typeface="+mn-ea"/>
              </a:rPr>
              <a:t>A</a:t>
            </a:r>
            <a:r>
              <a:rPr lang="ko-KR" altLang="en-US" b="1">
                <a:latin typeface="+mn-ea"/>
                <a:ea typeface="+mn-ea"/>
              </a:rPr>
              <a:t>에 대해 전용 잠금을 설정</a:t>
            </a:r>
            <a:r>
              <a:rPr lang="en-US" altLang="ko-KR" b="1">
                <a:latin typeface="+mn-ea"/>
                <a:ea typeface="+mn-ea"/>
              </a:rPr>
              <a:t>, T2</a:t>
            </a:r>
            <a:r>
              <a:rPr lang="ko-KR" altLang="en-US" b="1">
                <a:latin typeface="+mn-ea"/>
                <a:ea typeface="+mn-ea"/>
              </a:rPr>
              <a:t>는 </a:t>
            </a:r>
            <a:r>
              <a:rPr lang="en-US" altLang="ko-KR" b="1">
                <a:latin typeface="+mn-ea"/>
                <a:ea typeface="+mn-ea"/>
              </a:rPr>
              <a:t>B</a:t>
            </a:r>
            <a:r>
              <a:rPr lang="ko-KR" altLang="en-US" b="1">
                <a:latin typeface="+mn-ea"/>
                <a:ea typeface="+mn-ea"/>
              </a:rPr>
              <a:t>에 대해 전용 잠금을 설정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77163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T1</a:t>
            </a:r>
            <a:r>
              <a:rPr lang="ko-KR" altLang="en-US" b="1">
                <a:latin typeface="+mn-ea"/>
                <a:ea typeface="+mn-ea"/>
              </a:rPr>
              <a:t>이 </a:t>
            </a:r>
            <a:r>
              <a:rPr lang="en-US" altLang="ko-KR" b="1">
                <a:latin typeface="+mn-ea"/>
                <a:ea typeface="+mn-ea"/>
              </a:rPr>
              <a:t>B</a:t>
            </a:r>
            <a:r>
              <a:rPr lang="ko-KR" altLang="en-US" b="1">
                <a:latin typeface="+mn-ea"/>
                <a:ea typeface="+mn-ea"/>
              </a:rPr>
              <a:t>에 대해 전용 잠금을 요구</a:t>
            </a:r>
            <a:r>
              <a:rPr lang="en-US" altLang="ko-KR" b="1">
                <a:latin typeface="+mn-ea"/>
                <a:ea typeface="+mn-ea"/>
              </a:rPr>
              <a:t>, T2</a:t>
            </a:r>
            <a:r>
              <a:rPr lang="ko-KR" altLang="en-US" b="1">
                <a:latin typeface="+mn-ea"/>
                <a:ea typeface="+mn-ea"/>
              </a:rPr>
              <a:t>가 </a:t>
            </a:r>
            <a:r>
              <a:rPr lang="en-US" altLang="ko-KR" b="1">
                <a:latin typeface="+mn-ea"/>
                <a:ea typeface="+mn-ea"/>
              </a:rPr>
              <a:t>A</a:t>
            </a:r>
            <a:r>
              <a:rPr lang="ko-KR" altLang="en-US" b="1">
                <a:latin typeface="+mn-ea"/>
                <a:ea typeface="+mn-ea"/>
              </a:rPr>
              <a:t>에 대해 전용 잠금을 요구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334770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T1</a:t>
            </a:r>
            <a:r>
              <a:rPr lang="ko-KR" altLang="en-US" b="1">
                <a:latin typeface="+mn-ea"/>
                <a:ea typeface="+mn-ea"/>
              </a:rPr>
              <a:t>과 </a:t>
            </a:r>
            <a:r>
              <a:rPr lang="en-US" altLang="ko-KR" b="1">
                <a:latin typeface="+mn-ea"/>
                <a:ea typeface="+mn-ea"/>
              </a:rPr>
              <a:t>T2</a:t>
            </a:r>
            <a:r>
              <a:rPr lang="ko-KR" altLang="en-US" b="1">
                <a:latin typeface="+mn-ea"/>
                <a:ea typeface="+mn-ea"/>
              </a:rPr>
              <a:t>는 서로 상대방의 잠금이 해제되기를 계속해서 기다림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17728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Ex)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7158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교착상태 해결방법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5446965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타임아웃</a:t>
            </a:r>
            <a:r>
              <a:rPr lang="en-US" altLang="ko-KR" b="1">
                <a:latin typeface="+mn-ea"/>
                <a:ea typeface="+mn-ea"/>
              </a:rPr>
              <a:t>:  </a:t>
            </a:r>
            <a:r>
              <a:rPr lang="ko-KR" altLang="en-US">
                <a:latin typeface="+mn-ea"/>
                <a:ea typeface="+mn-ea"/>
              </a:rPr>
              <a:t>트랜잭션이 잠금을 얻기 위해 일정시간 이상 대기한다면</a:t>
            </a:r>
            <a:r>
              <a:rPr lang="en-US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그 트랜잭션이 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             </a:t>
            </a:r>
            <a:r>
              <a:rPr lang="ko-KR" altLang="en-US">
                <a:latin typeface="+mn-ea"/>
                <a:ea typeface="+mn-ea"/>
              </a:rPr>
              <a:t>교착상태 사이클에 포함되어 있다고 생각하고 그 트랜잭션을 철회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잠금 기법의 성능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115452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철회</a:t>
            </a:r>
            <a:r>
              <a:rPr lang="en-US" altLang="ko-KR" b="1">
                <a:latin typeface="+mn-ea"/>
                <a:ea typeface="+mn-ea"/>
              </a:rPr>
              <a:t>:  </a:t>
            </a:r>
            <a:r>
              <a:rPr lang="ko-KR" altLang="en-US" sz="1600">
                <a:latin typeface="+mn-ea"/>
                <a:ea typeface="+mn-ea"/>
              </a:rPr>
              <a:t>철회는 트랜잭션들의</a:t>
            </a:r>
            <a:r>
              <a:rPr lang="en-US" sz="1600">
                <a:latin typeface="+mn-ea"/>
                <a:ea typeface="+mn-ea"/>
              </a:rPr>
              <a:t> 1%</a:t>
            </a:r>
            <a:r>
              <a:rPr lang="ko-KR" altLang="en-US" sz="1600">
                <a:latin typeface="+mn-ea"/>
                <a:ea typeface="+mn-ea"/>
              </a:rPr>
              <a:t>미만이기 때문에 대기보다 상대적으로 오버헤드 적음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20515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대기</a:t>
            </a:r>
            <a:r>
              <a:rPr lang="en-US" altLang="ko-KR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잠금 오버헤드의 주요 원인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2636912"/>
            <a:ext cx="5591944" cy="38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잠금 기법의 성능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스레싱 해결 방안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87624" y="211427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1.  </a:t>
            </a:r>
            <a:r>
              <a:rPr lang="ko-KR" altLang="en-US" b="1">
                <a:latin typeface="+mn-ea"/>
                <a:ea typeface="+mn-ea"/>
              </a:rPr>
              <a:t>가능한 한 작은 크기의 객체들을 잠금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305966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트랜잭션이 잠금을 소유하는 시간을 줄임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06778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3.  </a:t>
            </a:r>
            <a:r>
              <a:rPr lang="ko-KR" altLang="en-US" b="1">
                <a:latin typeface="+mn-ea"/>
                <a:ea typeface="+mn-ea"/>
              </a:rPr>
              <a:t>집중적으로 접근되는 데이터베이스 객체를 줄임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나눔고딕 ExtraBold" pitchFamily="50" charset="-127"/>
              </a:rPr>
              <a:t>SQL</a:t>
            </a:r>
            <a:r>
              <a:rPr lang="ko-KR" altLang="en-US">
                <a:latin typeface="나눔고딕 ExtraBold" pitchFamily="50" charset="-127"/>
              </a:rPr>
              <a:t>에서 트랜잭션 지원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트랜잭션의 생성과 종료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31640" y="321297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SAVEPOINT &lt;</a:t>
            </a:r>
            <a:r>
              <a:rPr lang="ko-KR" altLang="en-US" b="1">
                <a:latin typeface="+mn-ea"/>
                <a:ea typeface="+mn-ea"/>
              </a:rPr>
              <a:t>저장지점이름</a:t>
            </a:r>
            <a:r>
              <a:rPr lang="en-US" altLang="ko-KR" b="1">
                <a:latin typeface="+mn-ea"/>
                <a:ea typeface="+mn-ea"/>
              </a:rPr>
              <a:t>&gt;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39330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ROLLBACK TO SAVEPOINT &lt;</a:t>
            </a:r>
            <a:r>
              <a:rPr lang="ko-KR" altLang="en-US" b="1">
                <a:latin typeface="+mn-ea"/>
                <a:ea typeface="+mn-ea"/>
              </a:rPr>
              <a:t>저장지점이름</a:t>
            </a:r>
            <a:r>
              <a:rPr lang="en-US" altLang="ko-KR" b="1">
                <a:latin typeface="+mn-ea"/>
                <a:ea typeface="+mn-ea"/>
              </a:rPr>
              <a:t>&gt;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70080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저장지점</a:t>
            </a:r>
            <a:r>
              <a:rPr lang="en-US" altLang="ko-KR" b="1">
                <a:latin typeface="+mn-ea"/>
                <a:ea typeface="+mn-ea"/>
              </a:rPr>
              <a:t>(Savepoint): </a:t>
            </a:r>
            <a:r>
              <a:rPr lang="ko-KR" altLang="en-US">
                <a:latin typeface="+mn-ea"/>
                <a:ea typeface="+mn-ea"/>
              </a:rPr>
              <a:t>하나의 트랜잭션 내에서 한 지점을 식별하여 이 지점 다음에 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                            </a:t>
            </a:r>
            <a:r>
              <a:rPr lang="ko-KR" altLang="en-US">
                <a:latin typeface="+mn-ea"/>
                <a:ea typeface="+mn-ea"/>
              </a:rPr>
              <a:t>실행된 연산들을 선택적으로 복귀할 수 있게 하는 것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나눔고딕 ExtraBold" pitchFamily="50" charset="-127"/>
              </a:rPr>
              <a:t>SQL</a:t>
            </a:r>
            <a:r>
              <a:rPr lang="ko-KR" altLang="en-US">
                <a:latin typeface="나눔고딕 ExtraBold" pitchFamily="50" charset="-127"/>
              </a:rPr>
              <a:t>에서 트랜잭션 지원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무엇을 잠금해야 하는가</a:t>
            </a:r>
            <a:r>
              <a:rPr lang="en-US" altLang="ko-KR" b="1">
                <a:latin typeface="+mn-ea"/>
                <a:ea typeface="+mn-ea"/>
              </a:rPr>
              <a:t>?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162880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SELECT  </a:t>
            </a:r>
            <a:r>
              <a:rPr lang="en-US" altLang="ko-KR">
                <a:latin typeface="+mn-ea"/>
                <a:ea typeface="+mn-ea"/>
              </a:rPr>
              <a:t>S.rating,  MIN (S.age)</a:t>
            </a:r>
          </a:p>
          <a:p>
            <a:r>
              <a:rPr lang="en-US" altLang="ko-KR" b="1">
                <a:latin typeface="+mn-ea"/>
                <a:ea typeface="+mn-ea"/>
              </a:rPr>
              <a:t>FROM  </a:t>
            </a:r>
            <a:r>
              <a:rPr lang="en-US" altLang="ko-KR">
                <a:latin typeface="+mn-ea"/>
                <a:ea typeface="+mn-ea"/>
              </a:rPr>
              <a:t>Sailors S</a:t>
            </a:r>
          </a:p>
          <a:p>
            <a:r>
              <a:rPr lang="en-US" altLang="ko-KR" b="1">
                <a:latin typeface="+mn-ea"/>
                <a:ea typeface="+mn-ea"/>
              </a:rPr>
              <a:t>WHERE  </a:t>
            </a:r>
            <a:r>
              <a:rPr lang="en-US" altLang="ko-KR">
                <a:latin typeface="+mn-ea"/>
                <a:ea typeface="+mn-ea"/>
              </a:rPr>
              <a:t>S.rating = 8</a:t>
            </a: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나눔고딕 ExtraBold" pitchFamily="50" charset="-127"/>
              </a:rPr>
              <a:t>SQL</a:t>
            </a:r>
            <a:r>
              <a:rPr lang="ko-KR" altLang="en-US">
                <a:latin typeface="나눔고딕 ExtraBold" pitchFamily="50" charset="-127"/>
              </a:rPr>
              <a:t>에서 트랜잭션 지원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SQL </a:t>
            </a:r>
            <a:r>
              <a:rPr lang="ko-KR" altLang="en-US" b="1">
                <a:latin typeface="+mn-ea"/>
                <a:ea typeface="+mn-ea"/>
              </a:rPr>
              <a:t>트랜잭션 특성들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62880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진단 크기</a:t>
            </a:r>
            <a:r>
              <a:rPr lang="en-US" b="1">
                <a:latin typeface="+mn-ea"/>
                <a:ea typeface="+mn-ea"/>
              </a:rPr>
              <a:t>:  </a:t>
            </a:r>
            <a:r>
              <a:rPr lang="ko-KR" altLang="en-US">
                <a:latin typeface="+mn-ea"/>
                <a:ea typeface="+mn-ea"/>
              </a:rPr>
              <a:t>기록될 수 있는 에러 조건들의 수를 결정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4221088"/>
            <a:ext cx="7727599" cy="172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226758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접근모드</a:t>
            </a:r>
            <a:r>
              <a:rPr lang="en-US" b="1">
                <a:latin typeface="+mn-ea"/>
                <a:ea typeface="+mn-ea"/>
              </a:rPr>
              <a:t>:  </a:t>
            </a:r>
            <a:r>
              <a:rPr lang="en-US">
                <a:latin typeface="+mn-ea"/>
                <a:ea typeface="+mn-ea"/>
              </a:rPr>
              <a:t>READ ONLY,  READ WRITE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14096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고립수준</a:t>
            </a:r>
            <a:r>
              <a:rPr lang="en-US" b="1">
                <a:latin typeface="+mn-ea"/>
                <a:ea typeface="+mn-ea"/>
              </a:rPr>
              <a:t>:  </a:t>
            </a:r>
            <a:r>
              <a:rPr lang="ko-KR" altLang="en-US">
                <a:latin typeface="+mn-ea"/>
                <a:ea typeface="+mn-ea"/>
              </a:rPr>
              <a:t>주어진 트랜잭션이 동시 수행하고 있는 다른 트랜잭션들의 액션에 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             </a:t>
            </a:r>
            <a:r>
              <a:rPr lang="ko-KR" altLang="en-US">
                <a:latin typeface="+mn-ea"/>
                <a:ea typeface="+mn-ea"/>
              </a:rPr>
              <a:t>노출되는 정도</a:t>
            </a:r>
            <a:r>
              <a:rPr lang="en-US">
                <a:latin typeface="+mn-ea"/>
                <a:ea typeface="+mn-ea"/>
              </a:rPr>
              <a:t>. </a:t>
            </a:r>
            <a:br>
              <a:rPr lang="en-US">
                <a:latin typeface="+mn-ea"/>
                <a:ea typeface="+mn-ea"/>
              </a:rPr>
            </a:br>
            <a:r>
              <a:rPr lang="en-US">
                <a:latin typeface="+mn-ea"/>
                <a:ea typeface="+mn-ea"/>
              </a:rPr>
              <a:t>                  4</a:t>
            </a:r>
            <a:r>
              <a:rPr lang="ko-KR" altLang="en-US">
                <a:latin typeface="+mn-ea"/>
                <a:ea typeface="+mn-ea"/>
              </a:rPr>
              <a:t>가지 가능한 고립수준을 설정함으로써 조절할 수 있음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나눔고딕 ExtraBold" pitchFamily="50" charset="-127"/>
              </a:rPr>
              <a:t>SQL</a:t>
            </a:r>
            <a:r>
              <a:rPr lang="ko-KR" altLang="en-US">
                <a:latin typeface="나눔고딕 ExtraBold" pitchFamily="50" charset="-127"/>
              </a:rPr>
              <a:t>에서 트랜잭션 지원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SQL </a:t>
            </a:r>
            <a:r>
              <a:rPr lang="ko-KR" altLang="en-US" b="1">
                <a:latin typeface="+mn-ea"/>
                <a:ea typeface="+mn-ea"/>
              </a:rPr>
              <a:t>트랜잭션 특성들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62880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진단 크기</a:t>
            </a:r>
            <a:r>
              <a:rPr lang="en-US" b="1">
                <a:latin typeface="+mn-ea"/>
                <a:ea typeface="+mn-ea"/>
              </a:rPr>
              <a:t>:  </a:t>
            </a:r>
            <a:r>
              <a:rPr lang="ko-KR" altLang="en-US">
                <a:latin typeface="+mn-ea"/>
                <a:ea typeface="+mn-ea"/>
              </a:rPr>
              <a:t>기록될 수 있는 에러 조건들의 수를 결정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4221088"/>
            <a:ext cx="7727599" cy="172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226758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접근모드</a:t>
            </a:r>
            <a:r>
              <a:rPr lang="en-US" b="1">
                <a:latin typeface="+mn-ea"/>
                <a:ea typeface="+mn-ea"/>
              </a:rPr>
              <a:t>:  </a:t>
            </a:r>
            <a:r>
              <a:rPr lang="en-US">
                <a:latin typeface="+mn-ea"/>
                <a:ea typeface="+mn-ea"/>
              </a:rPr>
              <a:t>READ ONLY,  READ WRITE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14096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고립수준</a:t>
            </a:r>
            <a:r>
              <a:rPr lang="en-US" b="1">
                <a:latin typeface="+mn-ea"/>
                <a:ea typeface="+mn-ea"/>
              </a:rPr>
              <a:t>:  </a:t>
            </a:r>
            <a:r>
              <a:rPr lang="ko-KR" altLang="en-US">
                <a:latin typeface="+mn-ea"/>
                <a:ea typeface="+mn-ea"/>
              </a:rPr>
              <a:t>주어진 트랜잭션이 동시 수행하고 있는 다른 트랜잭션들의 액션에 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             </a:t>
            </a:r>
            <a:r>
              <a:rPr lang="ko-KR" altLang="en-US">
                <a:latin typeface="+mn-ea"/>
                <a:ea typeface="+mn-ea"/>
              </a:rPr>
              <a:t>노출되는 정도</a:t>
            </a:r>
            <a:r>
              <a:rPr lang="en-US">
                <a:latin typeface="+mn-ea"/>
                <a:ea typeface="+mn-ea"/>
              </a:rPr>
              <a:t>. </a:t>
            </a:r>
            <a:br>
              <a:rPr lang="en-US">
                <a:latin typeface="+mn-ea"/>
                <a:ea typeface="+mn-ea"/>
              </a:rPr>
            </a:br>
            <a:r>
              <a:rPr lang="en-US">
                <a:latin typeface="+mn-ea"/>
                <a:ea typeface="+mn-ea"/>
              </a:rPr>
              <a:t>                  4</a:t>
            </a:r>
            <a:r>
              <a:rPr lang="ko-KR" altLang="en-US">
                <a:latin typeface="+mn-ea"/>
                <a:ea typeface="+mn-ea"/>
              </a:rPr>
              <a:t>가지 가능한 고립수준을 설정함으로써 조절할 수 있음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1800"/>
              <a:t>  </a:t>
            </a:r>
            <a:r>
              <a:rPr lang="en-US" altLang="ko-KR" sz="2400"/>
              <a:t>Contents</a:t>
            </a:r>
            <a:endParaRPr lang="en-US" altLang="ko-KR" sz="1800"/>
          </a:p>
          <a:p>
            <a:pPr lvl="1">
              <a:lnSpc>
                <a:spcPct val="250000"/>
              </a:lnSpc>
            </a:pPr>
            <a:r>
              <a:rPr lang="ko-KR" altLang="en-US" b="1"/>
              <a:t>    트랜잭션의 </a:t>
            </a:r>
            <a:r>
              <a:rPr lang="en-US" altLang="ko-KR" b="1"/>
              <a:t>ACID </a:t>
            </a:r>
            <a:r>
              <a:rPr lang="ko-KR" altLang="en-US" b="1"/>
              <a:t>성질과 스케줄</a:t>
            </a:r>
            <a:endParaRPr lang="en-US" altLang="ko-KR" b="1"/>
          </a:p>
          <a:p>
            <a:pPr lvl="1">
              <a:lnSpc>
                <a:spcPct val="250000"/>
              </a:lnSpc>
            </a:pPr>
            <a:r>
              <a:rPr lang="ko-KR" altLang="en-US" b="1"/>
              <a:t>    트랜잭션의 동시수행</a:t>
            </a:r>
            <a:endParaRPr lang="en-US" altLang="ko-KR" b="1"/>
          </a:p>
          <a:p>
            <a:pPr lvl="1">
              <a:lnSpc>
                <a:spcPct val="250000"/>
              </a:lnSpc>
            </a:pPr>
            <a:r>
              <a:rPr lang="en-US" altLang="ko-KR" b="1"/>
              <a:t>    </a:t>
            </a:r>
            <a:r>
              <a:rPr lang="ko-KR" altLang="en-US" b="1"/>
              <a:t>잠금에 기반을 둔 동시성 제어</a:t>
            </a:r>
            <a:endParaRPr lang="en-US" altLang="ko-KR" b="1"/>
          </a:p>
          <a:p>
            <a:pPr lvl="1">
              <a:lnSpc>
                <a:spcPct val="250000"/>
              </a:lnSpc>
            </a:pPr>
            <a:r>
              <a:rPr lang="ko-KR" altLang="en-US" b="1"/>
              <a:t>    잠금 기법의 성능</a:t>
            </a:r>
            <a:endParaRPr lang="en-US" altLang="ko-KR" b="1"/>
          </a:p>
          <a:p>
            <a:pPr lvl="1">
              <a:lnSpc>
                <a:spcPct val="250000"/>
              </a:lnSpc>
            </a:pPr>
            <a:r>
              <a:rPr lang="en-US" altLang="ko-KR" b="1"/>
              <a:t>    SQL</a:t>
            </a:r>
            <a:r>
              <a:rPr lang="ko-KR" altLang="en-US" b="1"/>
              <a:t>에서 트랜잭션 지원</a:t>
            </a:r>
            <a:endParaRPr lang="en-US" altLang="ko-KR" b="1"/>
          </a:p>
          <a:p>
            <a:pPr lvl="1">
              <a:lnSpc>
                <a:spcPct val="250000"/>
              </a:lnSpc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장애복구</a:t>
            </a:r>
            <a:endParaRPr lang="en-US" altLang="ko-KR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시스템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장애복구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프레임 </a:t>
            </a:r>
            <a:r>
              <a:rPr lang="en-US" altLang="ko-KR" b="1">
                <a:latin typeface="+mn-ea"/>
                <a:ea typeface="+mn-ea"/>
              </a:rPr>
              <a:t>Steal</a:t>
            </a:r>
            <a:r>
              <a:rPr lang="ko-KR" altLang="en-US" b="1">
                <a:latin typeface="+mn-ea"/>
                <a:ea typeface="+mn-ea"/>
              </a:rPr>
              <a:t>과 페이지 </a:t>
            </a:r>
            <a:r>
              <a:rPr lang="en-US" altLang="ko-KR" b="1">
                <a:latin typeface="+mn-ea"/>
                <a:ea typeface="+mn-ea"/>
              </a:rPr>
              <a:t>Force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2060848"/>
            <a:ext cx="943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ea"/>
                <a:ea typeface="+mn-ea"/>
              </a:rPr>
              <a:t>Steal: </a:t>
            </a:r>
            <a:r>
              <a:rPr lang="ko-KR" altLang="en-US">
                <a:latin typeface="+mn-ea"/>
                <a:ea typeface="+mn-ea"/>
              </a:rPr>
              <a:t>수정된 페이지를 언제든지 디스크에 쓸 수 있는 정책</a:t>
            </a:r>
            <a:endParaRPr lang="en-US" altLang="ko-KR">
              <a:latin typeface="+mn-ea"/>
              <a:ea typeface="+mn-ea"/>
            </a:endParaRPr>
          </a:p>
          <a:p>
            <a:endParaRPr lang="ko-KR" altLang="en-US">
              <a:latin typeface="+mn-ea"/>
              <a:ea typeface="+mn-ea"/>
            </a:endParaRPr>
          </a:p>
          <a:p>
            <a:r>
              <a:rPr lang="en-US">
                <a:latin typeface="+mn-ea"/>
                <a:ea typeface="+mn-ea"/>
              </a:rPr>
              <a:t>No-steal: </a:t>
            </a:r>
            <a:r>
              <a:rPr lang="ko-KR" altLang="en-US">
                <a:latin typeface="+mn-ea"/>
                <a:ea typeface="+mn-ea"/>
              </a:rPr>
              <a:t>수정된 페이지들을 최소한 트랜잭션 종료 시점까지는 버퍼에 유지하는 정책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장애복구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프레임 </a:t>
            </a:r>
            <a:r>
              <a:rPr lang="en-US" altLang="ko-KR" b="1">
                <a:latin typeface="+mn-ea"/>
                <a:ea typeface="+mn-ea"/>
              </a:rPr>
              <a:t>Steal</a:t>
            </a:r>
            <a:r>
              <a:rPr lang="ko-KR" altLang="en-US" b="1">
                <a:latin typeface="+mn-ea"/>
                <a:ea typeface="+mn-ea"/>
              </a:rPr>
              <a:t>과 페이지 </a:t>
            </a:r>
            <a:r>
              <a:rPr lang="en-US" altLang="ko-KR" b="1">
                <a:latin typeface="+mn-ea"/>
                <a:ea typeface="+mn-ea"/>
              </a:rPr>
              <a:t>Force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2060848"/>
            <a:ext cx="943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ea"/>
                <a:ea typeface="+mn-ea"/>
              </a:rPr>
              <a:t>Steal: </a:t>
            </a:r>
            <a:r>
              <a:rPr lang="ko-KR" altLang="en-US">
                <a:latin typeface="+mn-ea"/>
                <a:ea typeface="+mn-ea"/>
              </a:rPr>
              <a:t>수정된 페이지를 언제든지 디스크에 쓸 수 있는 정책</a:t>
            </a:r>
            <a:endParaRPr lang="en-US" altLang="ko-KR">
              <a:latin typeface="+mn-ea"/>
              <a:ea typeface="+mn-ea"/>
            </a:endParaRPr>
          </a:p>
          <a:p>
            <a:endParaRPr lang="ko-KR" altLang="en-US">
              <a:latin typeface="+mn-ea"/>
              <a:ea typeface="+mn-ea"/>
            </a:endParaRPr>
          </a:p>
          <a:p>
            <a:r>
              <a:rPr lang="en-US">
                <a:latin typeface="+mn-ea"/>
                <a:ea typeface="+mn-ea"/>
              </a:rPr>
              <a:t>No-steal: </a:t>
            </a:r>
            <a:r>
              <a:rPr lang="ko-KR" altLang="en-US">
                <a:latin typeface="+mn-ea"/>
                <a:ea typeface="+mn-ea"/>
              </a:rPr>
              <a:t>수정된 페이지들을 최소한 트랜잭션 종료 시점까지는 버퍼에 유지하는 정책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233862"/>
            <a:ext cx="943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ea"/>
                <a:ea typeface="+mn-ea"/>
              </a:rPr>
              <a:t>Force: </a:t>
            </a:r>
            <a:r>
              <a:rPr lang="ko-KR" altLang="en-US">
                <a:latin typeface="+mn-ea"/>
                <a:ea typeface="+mn-ea"/>
              </a:rPr>
              <a:t>수정했던 모든 페이지를 트랜잭션 커밋 시점에 디스크에 반영하는 정책</a:t>
            </a:r>
            <a:endParaRPr lang="en-US" altLang="ko-KR">
              <a:latin typeface="+mn-ea"/>
              <a:ea typeface="+mn-ea"/>
            </a:endParaRPr>
          </a:p>
          <a:p>
            <a:endParaRPr lang="ko-KR" altLang="en-US">
              <a:latin typeface="+mn-ea"/>
              <a:ea typeface="+mn-ea"/>
            </a:endParaRPr>
          </a:p>
          <a:p>
            <a:r>
              <a:rPr lang="en-US">
                <a:latin typeface="+mn-ea"/>
                <a:ea typeface="+mn-ea"/>
              </a:rPr>
              <a:t>No-force: </a:t>
            </a:r>
            <a:r>
              <a:rPr lang="ko-KR" altLang="en-US">
                <a:latin typeface="+mn-ea"/>
                <a:ea typeface="+mn-ea"/>
              </a:rPr>
              <a:t>수정했던 페이지를 트랜잭션 커밋 시점에 디스크에 반영하지 않는 정책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장애복구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ARIES(Algorithms for Recovery and Isolation Exploiting Semantics)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2060848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1. </a:t>
            </a:r>
            <a:r>
              <a:rPr lang="ko-KR" altLang="en-US" sz="1600" b="1">
                <a:latin typeface="+mn-ea"/>
                <a:ea typeface="+mn-ea"/>
              </a:rPr>
              <a:t>분석 단계</a:t>
            </a:r>
            <a:r>
              <a:rPr lang="en-US" sz="1600" b="1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버퍼 풀에 있는 더티 페이지와 장애 시점에 수행 중인 트랜잭션들을 식별한다</a:t>
            </a:r>
            <a:r>
              <a:rPr lang="en-US" sz="1600"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6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2. redo </a:t>
            </a:r>
            <a:r>
              <a:rPr lang="ko-KR" altLang="en-US" sz="1600" b="1">
                <a:latin typeface="+mn-ea"/>
                <a:ea typeface="+mn-ea"/>
              </a:rPr>
              <a:t>단계</a:t>
            </a:r>
            <a:r>
              <a:rPr lang="en-US" sz="1600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로그의 적당한 위치에서 시작하여 모든 액션들을 반복하고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데이터베이스 상태를 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               </a:t>
            </a:r>
            <a:r>
              <a:rPr lang="ko-KR" altLang="en-US" sz="1600">
                <a:latin typeface="+mn-ea"/>
                <a:ea typeface="+mn-ea"/>
              </a:rPr>
              <a:t>장애시점에 있던 상태로 복구한다</a:t>
            </a:r>
            <a:r>
              <a:rPr lang="en-US" sz="160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3. undo </a:t>
            </a:r>
            <a:r>
              <a:rPr lang="ko-KR" altLang="en-US" sz="1600" b="1">
                <a:latin typeface="+mn-ea"/>
                <a:ea typeface="+mn-ea"/>
              </a:rPr>
              <a:t>단계</a:t>
            </a:r>
            <a:r>
              <a:rPr lang="en-US" sz="1600" b="1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데이터베이스에 완료된 트랜잭션의 액션만 반영이 되도록 하기 위하여 완료하지 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                </a:t>
            </a:r>
            <a:r>
              <a:rPr lang="ko-KR" altLang="en-US" sz="1600">
                <a:latin typeface="+mn-ea"/>
                <a:ea typeface="+mn-ea"/>
              </a:rPr>
              <a:t>않은 트랜잭션의 액션들을</a:t>
            </a:r>
            <a:r>
              <a:rPr lang="en-US" sz="1600">
                <a:latin typeface="+mn-ea"/>
                <a:ea typeface="+mn-ea"/>
              </a:rPr>
              <a:t> undo</a:t>
            </a:r>
            <a:r>
              <a:rPr lang="ko-KR" altLang="en-US" sz="1600">
                <a:latin typeface="+mn-ea"/>
                <a:ea typeface="+mn-ea"/>
              </a:rPr>
              <a:t>한다</a:t>
            </a:r>
            <a:r>
              <a:rPr lang="en-US" sz="160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트랜잭션의 </a:t>
            </a:r>
            <a:r>
              <a:rPr lang="en-US" altLang="ko-KR">
                <a:latin typeface="나눔고딕 ExtraBold" pitchFamily="50" charset="-127"/>
              </a:rPr>
              <a:t>ACID </a:t>
            </a:r>
            <a:r>
              <a:rPr lang="ko-KR" altLang="en-US">
                <a:latin typeface="나눔고딕 ExtraBold" pitchFamily="50" charset="-127"/>
              </a:rPr>
              <a:t>성질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56" y="1484784"/>
            <a:ext cx="83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Atomicity(</a:t>
            </a:r>
            <a:r>
              <a:rPr lang="ko-KR" altLang="en-US" b="1">
                <a:latin typeface="+mn-ea"/>
                <a:ea typeface="+mn-ea"/>
              </a:rPr>
              <a:t>원자성</a:t>
            </a:r>
            <a:r>
              <a:rPr lang="en-US" altLang="ko-KR" b="1">
                <a:latin typeface="+mn-ea"/>
                <a:ea typeface="+mn-ea"/>
              </a:rPr>
              <a:t>): </a:t>
            </a:r>
            <a:r>
              <a:rPr lang="ko-KR" altLang="en-US">
                <a:latin typeface="+mn-ea"/>
                <a:ea typeface="+mn-ea"/>
              </a:rPr>
              <a:t>트랜잭션과 관련된 작업들이 부분적으로 실행되다가 중단되지 않는 것을 보장하는 능력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056" y="2577678"/>
            <a:ext cx="824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Consistency(</a:t>
            </a:r>
            <a:r>
              <a:rPr lang="ko-KR" altLang="en-US" b="1">
                <a:latin typeface="+mn-ea"/>
                <a:ea typeface="+mn-ea"/>
              </a:rPr>
              <a:t>일관성</a:t>
            </a:r>
            <a:r>
              <a:rPr lang="en-US" altLang="ko-KR" b="1">
                <a:latin typeface="+mn-ea"/>
                <a:ea typeface="+mn-ea"/>
              </a:rPr>
              <a:t>): </a:t>
            </a:r>
            <a:r>
              <a:rPr lang="ko-KR" altLang="en-US">
                <a:latin typeface="+mn-ea"/>
                <a:ea typeface="+mn-ea"/>
              </a:rPr>
              <a:t>트랜잭션이 실행을 성공적으로 완료하면 언제나 일관성 있는 데이터베이스 상태로 유지하는 것을 의미</a:t>
            </a:r>
          </a:p>
          <a:p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3862789"/>
            <a:ext cx="824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</a:rPr>
              <a:t>Isolation</a:t>
            </a:r>
            <a:r>
              <a:rPr lang="en-US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고립성</a:t>
            </a:r>
            <a:r>
              <a:rPr lang="en-US" b="1">
                <a:latin typeface="+mn-ea"/>
                <a:ea typeface="+mn-ea"/>
              </a:rPr>
              <a:t>): </a:t>
            </a:r>
            <a:r>
              <a:rPr lang="ko-KR" altLang="en-US">
                <a:latin typeface="+mn-ea"/>
                <a:ea typeface="+mn-ea"/>
              </a:rPr>
              <a:t>트랜잭션을 수행 시 다른 트랜잭션의 연산 작업이 끼어들지 못하도록 보장하는 것을 의미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5085184"/>
            <a:ext cx="824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</a:rPr>
              <a:t>Durability</a:t>
            </a:r>
            <a:r>
              <a:rPr lang="en-US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지속성</a:t>
            </a:r>
            <a:r>
              <a:rPr lang="en-US" b="1">
                <a:latin typeface="+mn-ea"/>
                <a:ea typeface="+mn-ea"/>
              </a:rPr>
              <a:t>): </a:t>
            </a:r>
            <a:r>
              <a:rPr lang="ko-KR" altLang="en-US">
                <a:latin typeface="+mn-ea"/>
                <a:ea typeface="+mn-ea"/>
              </a:rPr>
              <a:t>성공적으로 수행된 트랜잭션은 시스템 문제</a:t>
            </a:r>
            <a:r>
              <a:rPr lang="en-US">
                <a:latin typeface="+mn-ea"/>
                <a:ea typeface="+mn-ea"/>
              </a:rPr>
              <a:t>, DB </a:t>
            </a:r>
            <a:r>
              <a:rPr lang="ko-KR" altLang="en-US">
                <a:latin typeface="+mn-ea"/>
                <a:ea typeface="+mn-ea"/>
              </a:rPr>
              <a:t>일관성 체크 등을 하더라도 지속적으로 유지되어야 함을 의미</a:t>
            </a:r>
          </a:p>
          <a:p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트랜잭션의 </a:t>
            </a:r>
            <a:r>
              <a:rPr lang="en-US" altLang="ko-KR">
                <a:latin typeface="나눔고딕 ExtraBold" pitchFamily="50" charset="-127"/>
              </a:rPr>
              <a:t>ACID </a:t>
            </a:r>
            <a:r>
              <a:rPr lang="ko-KR" altLang="en-US">
                <a:latin typeface="나눔고딕 ExtraBold" pitchFamily="50" charset="-127"/>
              </a:rPr>
              <a:t>성질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056" y="1484784"/>
            <a:ext cx="83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Atomicity(</a:t>
            </a:r>
            <a:r>
              <a:rPr lang="ko-KR" altLang="en-US" b="1">
                <a:latin typeface="+mn-ea"/>
                <a:ea typeface="+mn-ea"/>
              </a:rPr>
              <a:t>원자성</a:t>
            </a:r>
            <a:r>
              <a:rPr lang="en-US" altLang="ko-KR" b="1">
                <a:latin typeface="+mn-ea"/>
                <a:ea typeface="+mn-ea"/>
              </a:rPr>
              <a:t>): </a:t>
            </a:r>
            <a:r>
              <a:rPr lang="ko-KR" altLang="en-US">
                <a:latin typeface="+mn-ea"/>
                <a:ea typeface="+mn-ea"/>
              </a:rPr>
              <a:t>트랜잭션과 관련된 작업들이 부분적으로 실행되다가 중단되지 않는 것을 보장하는 능력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056" y="2577678"/>
            <a:ext cx="824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Consistency(</a:t>
            </a:r>
            <a:r>
              <a:rPr lang="ko-KR" altLang="en-US" b="1">
                <a:latin typeface="+mn-ea"/>
                <a:ea typeface="+mn-ea"/>
              </a:rPr>
              <a:t>일관성</a:t>
            </a:r>
            <a:r>
              <a:rPr lang="en-US" altLang="ko-KR" b="1">
                <a:latin typeface="+mn-ea"/>
                <a:ea typeface="+mn-ea"/>
              </a:rPr>
              <a:t>): </a:t>
            </a:r>
            <a:r>
              <a:rPr lang="ko-KR" altLang="en-US">
                <a:latin typeface="+mn-ea"/>
                <a:ea typeface="+mn-ea"/>
              </a:rPr>
              <a:t>트랜잭션이 실행을 성공적으로 완료하면 언제나 일관성 있는 데이터베이스 상태로 유지하는 것을 의미</a:t>
            </a:r>
          </a:p>
          <a:p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3862789"/>
            <a:ext cx="824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</a:rPr>
              <a:t>Isolation</a:t>
            </a:r>
            <a:r>
              <a:rPr lang="en-US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고립성</a:t>
            </a:r>
            <a:r>
              <a:rPr lang="en-US" b="1">
                <a:latin typeface="+mn-ea"/>
                <a:ea typeface="+mn-ea"/>
              </a:rPr>
              <a:t>): </a:t>
            </a:r>
            <a:r>
              <a:rPr lang="ko-KR" altLang="en-US">
                <a:latin typeface="+mn-ea"/>
                <a:ea typeface="+mn-ea"/>
              </a:rPr>
              <a:t>트랜잭션을 수행 시 다른 트랜잭션의 연산 작업이 끼어들지 못하도록 보장하는 것을 의미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5085184"/>
            <a:ext cx="860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</a:rPr>
              <a:t>Durability</a:t>
            </a:r>
            <a:r>
              <a:rPr lang="en-US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지속성</a:t>
            </a:r>
            <a:r>
              <a:rPr lang="en-US" b="1">
                <a:latin typeface="+mn-ea"/>
                <a:ea typeface="+mn-ea"/>
              </a:rPr>
              <a:t>): </a:t>
            </a:r>
            <a:r>
              <a:rPr lang="ko-KR" altLang="en-US">
                <a:latin typeface="+mn-ea"/>
                <a:ea typeface="+mn-ea"/>
              </a:rPr>
              <a:t>성공적으로 수행된 트랜잭션은 시스템 문제</a:t>
            </a:r>
            <a:r>
              <a:rPr lang="en-US">
                <a:latin typeface="+mn-ea"/>
                <a:ea typeface="+mn-ea"/>
              </a:rPr>
              <a:t>, DB </a:t>
            </a:r>
            <a:r>
              <a:rPr lang="ko-KR" altLang="en-US">
                <a:latin typeface="+mn-ea"/>
                <a:ea typeface="+mn-ea"/>
              </a:rPr>
              <a:t>일관성 체크 등을 하더라도 지속적으로 유지되어야 함을 의미</a:t>
            </a:r>
          </a:p>
          <a:p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트랜잭션과 스케줄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2373" y="1124744"/>
            <a:ext cx="2381755" cy="274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03848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+mn-ea"/>
                <a:ea typeface="+mn-ea"/>
              </a:rPr>
              <a:t>두 트랜잭션을 포함하는 스케줄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962654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스케줄</a:t>
            </a:r>
            <a:r>
              <a:rPr lang="en-US" altLang="ko-KR" sz="1600" b="1">
                <a:latin typeface="+mn-ea"/>
                <a:ea typeface="+mn-ea"/>
              </a:rPr>
              <a:t>:</a:t>
            </a:r>
            <a:r>
              <a:rPr lang="ko-KR" altLang="en-US" sz="1600" b="1">
                <a:latin typeface="+mn-ea"/>
                <a:ea typeface="+mn-ea"/>
              </a:rPr>
              <a:t>  </a:t>
            </a:r>
            <a:r>
              <a:rPr lang="ko-KR" altLang="en-US" sz="1600">
                <a:latin typeface="+mn-ea"/>
                <a:ea typeface="+mn-ea"/>
              </a:rPr>
              <a:t>트랜잭션들의 집합에서 온 액션들</a:t>
            </a:r>
            <a:r>
              <a:rPr lang="en-US" sz="1600">
                <a:latin typeface="+mn-ea"/>
                <a:ea typeface="+mn-ea"/>
              </a:rPr>
              <a:t>(</a:t>
            </a:r>
            <a:r>
              <a:rPr lang="ko-KR" altLang="en-US" sz="1600">
                <a:latin typeface="+mn-ea"/>
                <a:ea typeface="+mn-ea"/>
              </a:rPr>
              <a:t>쓰기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읽기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철회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완료</a:t>
            </a:r>
            <a:r>
              <a:rPr lang="en-US" sz="1600">
                <a:latin typeface="+mn-ea"/>
                <a:ea typeface="+mn-ea"/>
              </a:rPr>
              <a:t>)</a:t>
            </a:r>
            <a:r>
              <a:rPr lang="ko-KR" altLang="en-US" sz="1600">
                <a:latin typeface="+mn-ea"/>
                <a:ea typeface="+mn-ea"/>
              </a:rPr>
              <a:t>의 리스트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5466710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완전 스케줄</a:t>
            </a:r>
            <a:r>
              <a:rPr lang="en-US" altLang="ko-KR" sz="1600" b="1">
                <a:latin typeface="+mn-ea"/>
                <a:ea typeface="+mn-ea"/>
              </a:rPr>
              <a:t>:</a:t>
            </a:r>
            <a:r>
              <a:rPr lang="ko-KR" altLang="en-US" sz="1600" b="1">
                <a:latin typeface="+mn-ea"/>
                <a:ea typeface="+mn-ea"/>
              </a:rPr>
              <a:t>  </a:t>
            </a:r>
            <a:r>
              <a:rPr lang="ko-KR" altLang="en-US" sz="1600">
                <a:latin typeface="+mn-ea"/>
                <a:ea typeface="+mn-ea"/>
              </a:rPr>
              <a:t>각 트랜잭션에 대한 철회나 완료 연산을 포함하는 스케줄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5949280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직렬 스케줄</a:t>
            </a:r>
            <a:r>
              <a:rPr lang="en-US" altLang="ko-KR" sz="1600" b="1">
                <a:latin typeface="+mn-ea"/>
                <a:ea typeface="+mn-ea"/>
              </a:rPr>
              <a:t>: </a:t>
            </a: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ko-KR" altLang="en-US" sz="1600">
                <a:latin typeface="+mn-ea"/>
                <a:ea typeface="+mn-ea"/>
              </a:rPr>
              <a:t>다른 트랜잭션들이 끼어들지 않는 스케줄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트랜잭션의 동시수행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동시수행의 동기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150821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짧은 트랜잭션을 긴 트랜잭션과 인터리브 되도록 실행하는 것은 짧은 </a:t>
            </a:r>
            <a:br>
              <a:rPr lang="en-US" altLang="ko-KR" b="1">
                <a:latin typeface="+mn-ea"/>
                <a:ea typeface="+mn-ea"/>
              </a:rPr>
            </a:br>
            <a:r>
              <a:rPr lang="en-US" altLang="ko-KR" b="1">
                <a:latin typeface="+mn-ea"/>
                <a:ea typeface="+mn-ea"/>
              </a:rPr>
              <a:t>    </a:t>
            </a:r>
            <a:r>
              <a:rPr lang="ko-KR" altLang="en-US" b="1">
                <a:latin typeface="+mn-ea"/>
                <a:ea typeface="+mn-ea"/>
              </a:rPr>
              <a:t>트랜잭션을 빨리 수행할 수 있게 합니다</a:t>
            </a:r>
            <a:r>
              <a:rPr lang="en-US" b="1">
                <a:latin typeface="+mn-ea"/>
                <a:ea typeface="+mn-ea"/>
              </a:rPr>
              <a:t>.	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879664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>
                <a:latin typeface="+mn-ea"/>
                <a:ea typeface="+mn-ea"/>
              </a:rPr>
              <a:t>한 트랜잭션이 디스크에서 한 페이지를 읽기 위해 기다릴 때</a:t>
            </a:r>
            <a:r>
              <a:rPr lang="en-US" b="1">
                <a:latin typeface="+mn-ea"/>
                <a:ea typeface="+mn-ea"/>
              </a:rPr>
              <a:t>, cpu</a:t>
            </a:r>
            <a:r>
              <a:rPr lang="ko-KR" altLang="en-US" b="1">
                <a:latin typeface="+mn-ea"/>
                <a:ea typeface="+mn-ea"/>
              </a:rPr>
              <a:t>는 다른 트랜잭션을 처리할 수 있습니다</a:t>
            </a:r>
            <a:r>
              <a:rPr lang="en-US" altLang="ko-KR" b="1">
                <a:latin typeface="+mn-ea"/>
                <a:ea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b="1">
              <a:latin typeface="+mn-ea"/>
              <a:ea typeface="+mn-ea"/>
            </a:endParaRPr>
          </a:p>
          <a:p>
            <a:r>
              <a:rPr lang="en-US" b="1">
                <a:latin typeface="+mn-ea"/>
                <a:ea typeface="+mn-ea"/>
              </a:rPr>
              <a:t>I/O </a:t>
            </a:r>
            <a:r>
              <a:rPr lang="ko-KR" altLang="en-US" b="1">
                <a:latin typeface="+mn-ea"/>
                <a:ea typeface="+mn-ea"/>
              </a:rPr>
              <a:t>연산과</a:t>
            </a:r>
            <a:r>
              <a:rPr lang="en-US" b="1">
                <a:latin typeface="+mn-ea"/>
                <a:ea typeface="+mn-ea"/>
              </a:rPr>
              <a:t> CPU </a:t>
            </a:r>
            <a:r>
              <a:rPr lang="ko-KR" altLang="en-US" b="1">
                <a:latin typeface="+mn-ea"/>
                <a:ea typeface="+mn-ea"/>
              </a:rPr>
              <a:t>연산을 인터리브되게 하는 것은 디스크와 프로세서가 </a:t>
            </a:r>
            <a:br>
              <a:rPr lang="en-US" altLang="ko-KR" b="1">
                <a:latin typeface="+mn-ea"/>
                <a:ea typeface="+mn-ea"/>
              </a:rPr>
            </a:br>
            <a:r>
              <a:rPr lang="ko-KR" altLang="en-US" b="1">
                <a:latin typeface="+mn-ea"/>
                <a:ea typeface="+mn-ea"/>
              </a:rPr>
              <a:t>쉬는 시간을 줄여 시간당 시스템의 처리량</a:t>
            </a:r>
            <a:r>
              <a:rPr lang="en-US" b="1">
                <a:latin typeface="+mn-ea"/>
                <a:ea typeface="+mn-ea"/>
              </a:rPr>
              <a:t>(throughput)</a:t>
            </a:r>
            <a:r>
              <a:rPr lang="ko-KR" altLang="en-US" b="1">
                <a:latin typeface="+mn-ea"/>
                <a:ea typeface="+mn-ea"/>
              </a:rPr>
              <a:t>을 증가시킵니다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트랜잭션의 동시수행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인터리브된 실행에 의한 이상 현상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1846565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어떤 트랜잭션이 완료되지 않은 다른 트랜잭션이 쓰기를 한 데이터베이스 </a:t>
            </a:r>
            <a:br>
              <a:rPr lang="en-US" altLang="ko-KR" b="1">
                <a:latin typeface="+mn-ea"/>
                <a:ea typeface="+mn-ea"/>
              </a:rPr>
            </a:b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객체를 읽을 때 발생 가능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4127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- </a:t>
            </a:r>
            <a:r>
              <a:rPr lang="ko-KR" altLang="en-US" b="1">
                <a:latin typeface="+mn-ea"/>
                <a:ea typeface="+mn-ea"/>
              </a:rPr>
              <a:t>미완료 데이터를 읽음</a:t>
            </a:r>
            <a:r>
              <a:rPr lang="en-US" altLang="ko-KR" b="1">
                <a:latin typeface="+mn-ea"/>
                <a:ea typeface="+mn-ea"/>
              </a:rPr>
              <a:t>(WR </a:t>
            </a:r>
            <a:r>
              <a:rPr lang="ko-KR" altLang="en-US" b="1">
                <a:latin typeface="+mn-ea"/>
                <a:ea typeface="+mn-ea"/>
              </a:rPr>
              <a:t>충돌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912" y="3844255"/>
            <a:ext cx="15144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27584" y="3140968"/>
            <a:ext cx="78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Ex) T1</a:t>
            </a:r>
            <a:r>
              <a:rPr lang="ko-KR" altLang="en-US" b="1">
                <a:latin typeface="+mn-ea"/>
                <a:ea typeface="+mn-ea"/>
              </a:rPr>
              <a:t>은</a:t>
            </a:r>
            <a:r>
              <a:rPr lang="en-US" b="1">
                <a:latin typeface="+mn-ea"/>
                <a:ea typeface="+mn-ea"/>
              </a:rPr>
              <a:t> $100</a:t>
            </a:r>
            <a:r>
              <a:rPr lang="ko-KR" altLang="en-US" b="1">
                <a:latin typeface="+mn-ea"/>
                <a:ea typeface="+mn-ea"/>
              </a:rPr>
              <a:t>를</a:t>
            </a:r>
            <a:r>
              <a:rPr lang="en-US" b="1">
                <a:latin typeface="+mn-ea"/>
                <a:ea typeface="+mn-ea"/>
              </a:rPr>
              <a:t> A</a:t>
            </a:r>
            <a:r>
              <a:rPr lang="ko-KR" altLang="en-US" b="1">
                <a:latin typeface="+mn-ea"/>
                <a:ea typeface="+mn-ea"/>
              </a:rPr>
              <a:t>에서</a:t>
            </a:r>
            <a:r>
              <a:rPr lang="en-US" b="1">
                <a:latin typeface="+mn-ea"/>
                <a:ea typeface="+mn-ea"/>
              </a:rPr>
              <a:t> B</a:t>
            </a:r>
            <a:r>
              <a:rPr lang="ko-KR" altLang="en-US" b="1">
                <a:latin typeface="+mn-ea"/>
                <a:ea typeface="+mn-ea"/>
              </a:rPr>
              <a:t>로 이체하고</a:t>
            </a:r>
            <a:r>
              <a:rPr lang="en-US" b="1">
                <a:latin typeface="+mn-ea"/>
                <a:ea typeface="+mn-ea"/>
              </a:rPr>
              <a:t>, T2</a:t>
            </a:r>
            <a:r>
              <a:rPr lang="ko-KR" altLang="en-US" b="1">
                <a:latin typeface="+mn-ea"/>
                <a:ea typeface="+mn-ea"/>
              </a:rPr>
              <a:t>는</a:t>
            </a:r>
            <a:r>
              <a:rPr lang="en-US" b="1">
                <a:latin typeface="+mn-ea"/>
                <a:ea typeface="+mn-ea"/>
              </a:rPr>
              <a:t> A</a:t>
            </a:r>
            <a:r>
              <a:rPr lang="ko-KR" altLang="en-US" b="1">
                <a:latin typeface="+mn-ea"/>
                <a:ea typeface="+mn-ea"/>
              </a:rPr>
              <a:t>와</a:t>
            </a:r>
            <a:r>
              <a:rPr lang="en-US" b="1">
                <a:latin typeface="+mn-ea"/>
                <a:ea typeface="+mn-ea"/>
              </a:rPr>
              <a:t> B</a:t>
            </a:r>
            <a:r>
              <a:rPr lang="ko-KR" altLang="en-US" b="1">
                <a:latin typeface="+mn-ea"/>
                <a:ea typeface="+mn-ea"/>
              </a:rPr>
              <a:t>를 각각</a:t>
            </a:r>
            <a:r>
              <a:rPr lang="en-US" b="1">
                <a:latin typeface="+mn-ea"/>
                <a:ea typeface="+mn-ea"/>
              </a:rPr>
              <a:t> 6%</a:t>
            </a:r>
            <a:r>
              <a:rPr lang="ko-KR" altLang="en-US" b="1">
                <a:latin typeface="+mn-ea"/>
                <a:ea typeface="+mn-ea"/>
              </a:rPr>
              <a:t>씩 증가 시킴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트랜잭션의 동시수행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인터리브된 실행에 의한 이상 현상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어떤 트랜잭션이 수행중인 트랜잭션이 읽은 객체의 값을 변경할 수 있을 때 발생 가능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91880" y="4239096"/>
          <a:ext cx="2160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T1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T2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R(A)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R(A)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W(A)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W(A)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- </a:t>
            </a:r>
            <a:r>
              <a:rPr lang="ko-KR" altLang="en-US" b="1">
                <a:latin typeface="+mn-ea"/>
                <a:ea typeface="+mn-ea"/>
              </a:rPr>
              <a:t>비 반복 읽기</a:t>
            </a:r>
            <a:r>
              <a:rPr lang="en-US" altLang="ko-KR" b="1">
                <a:latin typeface="+mn-ea"/>
                <a:ea typeface="+mn-ea"/>
              </a:rPr>
              <a:t>(RW </a:t>
            </a:r>
            <a:r>
              <a:rPr lang="ko-KR" altLang="en-US" b="1">
                <a:latin typeface="+mn-ea"/>
                <a:ea typeface="+mn-ea"/>
              </a:rPr>
              <a:t>충돌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356992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Ex)  A</a:t>
            </a:r>
            <a:r>
              <a:rPr lang="ko-KR" altLang="en-US" b="1">
                <a:latin typeface="+mn-ea"/>
                <a:ea typeface="+mn-ea"/>
              </a:rPr>
              <a:t>를 창고에 책의 개수 라고 하고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각 트랜잭션은 책의 개수를 검사하고 주문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트랜잭션의 동시수행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인터리브된 실행에 의한 이상 현상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184656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어떤 트랜잭션이 수행중인 다른 트랜잭션에서  이미 수정한 객체의   </a:t>
            </a:r>
            <a:br>
              <a:rPr lang="en-US" altLang="ko-KR" b="1">
                <a:latin typeface="+mn-ea"/>
                <a:ea typeface="+mn-ea"/>
              </a:rPr>
            </a:b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값에 겹쳐 쓰기를 할 수 있을 때 발생 가능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91880" y="3435816"/>
          <a:ext cx="216024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T1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T2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R(A)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R(A)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R(B)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W(B)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R(B)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W(B)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141277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- </a:t>
            </a:r>
            <a:r>
              <a:rPr lang="ko-KR" altLang="en-US" b="1">
                <a:latin typeface="+mn-ea"/>
                <a:ea typeface="+mn-ea"/>
              </a:rPr>
              <a:t>미완료 데이터 겹쳐 쓰기</a:t>
            </a:r>
            <a:r>
              <a:rPr lang="en-US" altLang="ko-KR" b="1">
                <a:latin typeface="+mn-ea"/>
                <a:ea typeface="+mn-ea"/>
              </a:rPr>
              <a:t>(WW </a:t>
            </a:r>
            <a:r>
              <a:rPr lang="ko-KR" altLang="en-US" b="1">
                <a:latin typeface="+mn-ea"/>
                <a:ea typeface="+mn-ea"/>
              </a:rPr>
              <a:t>충돌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  <a:p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924944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Ex)  A</a:t>
            </a:r>
            <a:r>
              <a:rPr lang="ko-KR" altLang="en-US" b="1">
                <a:latin typeface="+mn-ea"/>
                <a:ea typeface="+mn-ea"/>
              </a:rPr>
              <a:t>와</a:t>
            </a:r>
            <a:r>
              <a:rPr lang="en-US" b="1">
                <a:latin typeface="+mn-ea"/>
                <a:ea typeface="+mn-ea"/>
              </a:rPr>
              <a:t> B</a:t>
            </a:r>
            <a:r>
              <a:rPr lang="ko-KR" altLang="en-US" b="1">
                <a:latin typeface="+mn-ea"/>
                <a:ea typeface="+mn-ea"/>
              </a:rPr>
              <a:t>는 어떤 회사의 직원이고 둘의 급여는 동일하게 유지해야 한다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121655</TotalTime>
  <Words>3221</Words>
  <Application>Microsoft Office PowerPoint</Application>
  <PresentationFormat>화면 슬라이드 쇼(4:3)</PresentationFormat>
  <Paragraphs>300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Wingdings</vt:lpstr>
      <vt:lpstr>EC팀_교재템플릿</vt:lpstr>
      <vt:lpstr>데이터베이스 시스템 (Chapter 16 트랜잭션 관리 개요)</vt:lpstr>
      <vt:lpstr>데이터베이스 시스템</vt:lpstr>
      <vt:lpstr>트랜잭션의 ACID 성질</vt:lpstr>
      <vt:lpstr>트랜잭션의 ACID 성질</vt:lpstr>
      <vt:lpstr>트랜잭션과 스케줄</vt:lpstr>
      <vt:lpstr>트랜잭션의 동시수행</vt:lpstr>
      <vt:lpstr>트랜잭션의 동시수행</vt:lpstr>
      <vt:lpstr>트랜잭션의 동시수행</vt:lpstr>
      <vt:lpstr>트랜잭션의 동시수행</vt:lpstr>
      <vt:lpstr>트랜잭션의 동시수행</vt:lpstr>
      <vt:lpstr>잠금에 기반을 둔 동시성 제어</vt:lpstr>
      <vt:lpstr>잠금에 기반을 둔 동시성 제어</vt:lpstr>
      <vt:lpstr>잠금에 기반을 둔 동시성 제어</vt:lpstr>
      <vt:lpstr>잠금 기법의 성능</vt:lpstr>
      <vt:lpstr>잠금 기법의 성능</vt:lpstr>
      <vt:lpstr>SQL에서 트랜잭션 지원</vt:lpstr>
      <vt:lpstr>SQL에서 트랜잭션 지원</vt:lpstr>
      <vt:lpstr>SQL에서 트랜잭션 지원</vt:lpstr>
      <vt:lpstr>SQL에서 트랜잭션 지원</vt:lpstr>
      <vt:lpstr>장애복구</vt:lpstr>
      <vt:lpstr>장애복구</vt:lpstr>
      <vt:lpstr>장애복구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5784</cp:revision>
  <dcterms:created xsi:type="dcterms:W3CDTF">2011-02-24T00:55:11Z</dcterms:created>
  <dcterms:modified xsi:type="dcterms:W3CDTF">2020-07-02T10:29:22Z</dcterms:modified>
</cp:coreProperties>
</file>