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12" r:id="rId1"/>
  </p:sldMasterIdLst>
  <p:notesMasterIdLst>
    <p:notesMasterId r:id="rId27"/>
  </p:notesMasterIdLst>
  <p:sldIdLst>
    <p:sldId id="2155" r:id="rId2"/>
    <p:sldId id="2156" r:id="rId3"/>
    <p:sldId id="2664" r:id="rId4"/>
    <p:sldId id="2668" r:id="rId5"/>
    <p:sldId id="2669" r:id="rId6"/>
    <p:sldId id="2656" r:id="rId7"/>
    <p:sldId id="2568" r:id="rId8"/>
    <p:sldId id="2665" r:id="rId9"/>
    <p:sldId id="2657" r:id="rId10"/>
    <p:sldId id="2635" r:id="rId11"/>
    <p:sldId id="2659" r:id="rId12"/>
    <p:sldId id="2660" r:id="rId13"/>
    <p:sldId id="2636" r:id="rId14"/>
    <p:sldId id="2661" r:id="rId15"/>
    <p:sldId id="2639" r:id="rId16"/>
    <p:sldId id="2666" r:id="rId17"/>
    <p:sldId id="2640" r:id="rId18"/>
    <p:sldId id="2662" r:id="rId19"/>
    <p:sldId id="2663" r:id="rId20"/>
    <p:sldId id="2670" r:id="rId21"/>
    <p:sldId id="2641" r:id="rId22"/>
    <p:sldId id="2642" r:id="rId23"/>
    <p:sldId id="2667" r:id="rId24"/>
    <p:sldId id="2644" r:id="rId25"/>
    <p:sldId id="1860" r:id="rId2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2F0"/>
    <a:srgbClr val="043666"/>
    <a:srgbClr val="FFFFCC"/>
    <a:srgbClr val="FFCC00"/>
    <a:srgbClr val="607D99"/>
    <a:srgbClr val="093768"/>
    <a:srgbClr val="363636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 autoAdjust="0"/>
    <p:restoredTop sz="82640" autoAdjust="0"/>
  </p:normalViewPr>
  <p:slideViewPr>
    <p:cSldViewPr>
      <p:cViewPr varScale="1">
        <p:scale>
          <a:sx n="58" d="100"/>
          <a:sy n="58" d="100"/>
        </p:scale>
        <p:origin x="1682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32"/>
    </p:cViewPr>
  </p:sorterViewPr>
  <p:notesViewPr>
    <p:cSldViewPr>
      <p:cViewPr>
        <p:scale>
          <a:sx n="93" d="100"/>
          <a:sy n="93" d="100"/>
        </p:scale>
        <p:origin x="-362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C05E6EB6-C90C-41B7-9314-F1F6CBBF2F9A}" type="datetimeFigureOut">
              <a:rPr lang="ko-KR" altLang="en-US"/>
              <a:pPr>
                <a:defRPr/>
              </a:pPr>
              <a:t>2020-07-02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685800"/>
            <a:ext cx="5429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dirty="0"/>
              <a:t> 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latin typeface="Arial" charset="0"/>
                <a:ea typeface="맑은 고딕" pitchFamily="50" charset="-127"/>
              </a:defRPr>
            </a:lvl1pPr>
          </a:lstStyle>
          <a:p>
            <a:pPr>
              <a:defRPr/>
            </a:pPr>
            <a:fld id="{FBB7BC27-BDAA-442D-A8E9-075953C849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38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buFont typeface="Wingdings" pitchFamily="2" charset="2"/>
      <a:buChar char="Ø"/>
      <a:defRPr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358775" indent="107950" algn="l" rtl="0" eaLnBrk="0" fontAlgn="base" latinLnBrk="1" hangingPunct="0">
      <a:spcBef>
        <a:spcPts val="300"/>
      </a:spcBef>
      <a:spcAft>
        <a:spcPct val="0"/>
      </a:spcAft>
      <a:buFont typeface="Arial" pitchFamily="34" charset="0"/>
      <a:buChar char="•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719138" indent="107950" algn="l" rtl="0" eaLnBrk="0" fontAlgn="base" latinLnBrk="1" hangingPunct="0">
      <a:spcBef>
        <a:spcPts val="300"/>
      </a:spcBef>
      <a:spcAft>
        <a:spcPct val="0"/>
      </a:spcAft>
      <a:buFont typeface="맑은 고딕" pitchFamily="50" charset="-127"/>
      <a:buChar char="–"/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079500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439863" algn="l" rtl="0" eaLnBrk="0" fontAlgn="base" latinLnBrk="1" hangingPunct="0">
      <a:spcBef>
        <a:spcPts val="300"/>
      </a:spcBef>
      <a:spcAft>
        <a:spcPct val="0"/>
      </a:spcAft>
      <a:defRPr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잠금 관리 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잠금관리기는 트랜잭션들에 주어진 잠금을 기록하고 관리합니다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잠금 관리기는 잠금 테이블을 갖고 있는데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테이블은 데이터 객체의 식별자를 키로 갖는 해시 테이블입니다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잠금 테이블에는 이러한 정보들을 포함하고 있습니다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잠금 요구와 잠금 해제 요구를 어떤 식으로 구현 하는지 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엄격한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잠금 프로토콜에 따라 잠금을 얻고 트랜잭션을 처리하는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공유 잠금이 요구 된다면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큐가 비어있고 전용 잠금이 아닌지 확인 해야 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전용 잠금이 요구 된다면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해당 객체에 대해 어떠한 잠금도 없는지 확인을 해서 없을 때만 전용 잠금이 가능 하다는 얘기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잠금과 잠금 해제 명령은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 요구가 허용될 수 있는지를 검사하는 것과 잠금 테이블을 갱신하는 것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원자적 연산임을 보장해야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장기간 소유되는 잠금 이외에도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단기간의 래치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(latches)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 것을 지원합니다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페이지를 읽거나 쓰기전에 래치를 설정하는 것은 읽기와 쓰기 연산이 원자적이라는 것을 보장합니다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잠금 변환입니다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트랜잭션은 어떤 객체에 대해 이미 얻은 공용 잠금을 전용 잠금으로 변환할 필요가 있을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sql update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문을 실행 할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테이블의 각 행에 공용 잠금을 설정하고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행이 조건을 만족한다면 그 행에 대해 전용 잠금을 설정해야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또는 처음에 전용 잠금이 필요 없을 때 공용 잠금으로 잠금을 약화시킴으로써 교착상태를 줄일 수도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방법은 동시성을 저하시킬 수 있지만 갱신잠금이라고 하는 잠금을 도입함으로서 해결 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갱신 잠금은 공용 잠금과는 같이 쓰일 수 있지만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다른 갱신 잠금이나 전용 잠금과는 양립할 수 없으며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갱신 잠금으로 설정된 객체를 갱신할 필요가 없다는 것이 확실할 때 공용 잠금으로 잠금을 약화시킬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잠금강화는 어떤 다른 트랜잭션이 그 객체에 갱신이나 전용 잠금을 가질 수 없기 때문에 교착상태에 들어가지 않음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교착상태의 처리입니다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 관리기는 교착상태를 검출하기 위해 대기 그래프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(wait for graph)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유지합니다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대기 그래프에서 노드는 수행중인 트랜잭션을 나타내고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Tj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가는 에지가 있으면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Tj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잠금을 해제하기를 기다리고 있는 것입니다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 요구를 큐에 삽입할 때 잠금 관리기가 이 그래프에 하나의 에지를 추가하고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 요구를 허용할 때 에지를 제거합니다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그림은 왼쪽 스케줄에 대해 오른쪽에 대기 그래프를 그린 것인데요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처음부터 따라가 보면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공유 잠금을 걸었고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읽고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전용 잠금을 걸고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쓰고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전용 잠금을 요구했는데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이미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의해 잠금 되어 있기 대문에 이 잠금 요구는 큐에 들어가게 되고 그래프에서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에지가 생기게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다음으로 가서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T3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공유 잠금을 걸고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C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읽고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잠금을 요구하기 대문에 이것도 대기 큐에 들어가게 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T3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으로 에지가 생깁니다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마지막으로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T4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로도 에지가 생겨서 오른쪽 같은 그래프가 생기게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스케줄은 앞에거랑 똑같은데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T3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마지막에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전용 잠금을 추가하면 대기 그래프에 사이클이 생기게 되고 교착상태를 만드는 스케줄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교착상태가 되면 사이클에 포함되어 있는 하나의 트랜잭션을 철회하고 그가 소유하고 있는 잠금들을 해제함으로써 해결합니다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때 어떤 트랜잭션을 철회할 지에 대한 선택은 여러 가지 기준이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가장 작은 수의 잠금을 가지고 있는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가장 적은 일을 한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완료에서 가장 멀리 있는 트랜잭션 등이 기준이 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이미 교착상태가 일어난 후에 이를 검출하여 해결하는 것도 좋은 방법이지만 잠금에 대한 경쟁이 심하다면 아예 교착상태가 일어날 수 없도록 막는 것도 좋은 방법이 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각 트랜잭션에 우선순위를 주고 높은 우선순위를 갖는 트랜잭션을 기다리지 않게 함으로써 교착상태를 방지할 수가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우선순위를 할당하는 방법으로 타임스탬프라는 것이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타임스탬프는 각 트랜잭션이 실행을 시작할 때 부여됨으로써 트랜잭션마다 타임스탬프의 크고 작음을 비교할 수가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가장 오래된 트랜잭션이 타임스탬프가 가장 작게 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타임스탬프가 작으면 높은 우선순위를 갖도록 하는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우선순위를 할당하여 수행하는 방법으로 두 정책이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Waitdie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woundwait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잠금을 요구하고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Tj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잠금을 소유하고 있다고 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 다른 방법으로 보수적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잠금이라는 것이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보수적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잠금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(conservertive 2PL)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트랜잭션은 시작할 때 필요로 하는 모든 잠금을 다 얻거나 모든 잠금들이 이용가능 할 때까지 기다리면서 블록 됨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방식은 이미 어떠한 잠금을 소유하고 있는 트랜잭션은 다른 잠금을 기다리면서 블록되지 않기 때문에 어떠한 교착상태도 일어나지 않게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방법은 평균적으로 잠금 소유 시간을 줄일 수 있고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어떠한 교착상태도 일어나지 않게 할 수 있지만 실제로 정확히 어떠한 잠금들이 필요한지 미리 아는 것은 어렵기 때문에 필요한 것보다 더 많은 잠금을 설정하게 되어서 오버헤드가 높기 때문에 현재는 잘 사용하지 않는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지금까지는 잠금 프로토콜을 설명하는데에 데이터베이스를 독립적인 데이터 객체들의 고정된 모임으로 생각하였는데요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실제로는 고정되지 않고 삽입과 삭제를 통해 크기가 변할 수 있고 이로인해 발생하는 복잡한 문제를 처리해야만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rating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선원 중 가장 나이가 많은 선원을 찾아라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 질의를 트랜잭션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처리 한다고 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rating =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 나이가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96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선원을 삽입하는 트랜잭션이라고 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rating =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선원들을 포함하는 모든 페이지를 식별하여 잠금을 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 단위 잠금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가장 나이가 많은 선원을 찾습니다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다음으로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나이가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96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rating = 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새로운 선원을 삽입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rating =1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선원들이 있는 페이지만 잠금 했기 때문에 잠금을 했더라도 새로운 레코드는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rating =1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 선원이 없는 페이지에 삽입이 될 수 있습니다</a:t>
            </a:r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되면 여러가지 이상현상이 일어날 수가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그래서 해결 방법은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만약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rating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인덱스가 있다면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인덱스를 잠금으로써 해결 가능하고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인덱스가 없다면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모든 페이지를 잠구고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또한 새로운 페이지가 그 파일에 추가되지 않도록 해야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B+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트리와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isam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인덱스에 대한 동시성 제어 방법은 인덱스 구조를 무시하고 각 페이지를 데이터 객체로 취급하고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잠금을 사용하여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아래의 두 가지 규칙을 따라야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>
              <a:buNone/>
            </a:pP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	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아래에 트리를 사용해서 트리 잠금을 설명 드리겠습니다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 엔트리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38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탐색한다고 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트랜잭션은 노드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대하여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잠금을 얻고 내용을 읽은 후 노드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조사할 필요가 있다는 것을 결정하고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노드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잠금을 얻고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잠금을 해제합니다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방식으로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38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있는 단말 노드까지 잠금과 해제를 하며 도착한 후 값을 읽습니다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삽입이나 삭제의 경우에는 노드의 분할과 재분배를 고려해서 잠금을 해제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45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삽입한다고 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공유 잠금을 얻고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공유 잠금을 얻고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잠금을 해제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잠금을 얻고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잠금을 해제 해야 하지만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c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꽉 차있어서 분할 후 노드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바뀔 수도 있기 때문에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잠금을 해제 하지 않습니다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내려가서 노드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대한 전용 잠금을 얻고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비어있는 것을 확인한 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c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b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잠금을 해제하고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45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을 삽입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다음으로 다단계 잠금은 크기가 작은 다른 객체를 포함하는 객체들에 대한 잠금을 효율적으로 설정하는 것을 허용하는 방법입니다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파일에 있는 대부분의 페이지들을 접근하려고 하는 트랜잭션이 있을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페이지 각각을 잠금하는 것보다 파일 전체에 대한 잠금을 설정함으로 비용을 상당히 줄일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반대로 파일의 일부 페이지만 접근한다면 그 페이지만 잠금 하는 것이 더 좋습니다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59029" indent="106976">
              <a:spcBef>
                <a:spcPts val="300"/>
              </a:spcBef>
              <a:buNone/>
            </a:pPr>
            <a:endParaRPr lang="en-US" altLang="ko-KR" sz="7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>
              <a:buNone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다단계 잠금 프로토콜은 의도 공용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(Intension shared)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의도 전용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(intension exclusive)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 이란 것을 사용합니다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단위가 큰 객체에 대해서만 잠금을 지원하는 경우 그만큼 동시성 제어가 떨어지기 때문에 지원되는 잠금 단위는 최소 단위가 레코드인 것이 가장 효율적입니다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잠금의 최소 단위에 대해 잠금을 획득하기 위해서는 최소 단위보다 큰 객체에 대해서도 잠금을 획득해야 하며 이를 “잠금 단위 규약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(lock granularity protocol)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”이라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fontAlgn="base" latinLnBrk="0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더 큰 객체에 대해 잠금을 획득할 경우에는 잠금 모드를 다양하게 주어 어떤 트랜잭션이 그 테이블에 대해 연산을 수행하고 있다 하더라도 동일한 레코드에 대해서 연산을 하지 않는 다른 트랜잭션도 그 테이블에 대해 연산을 수행할 수 있게 하는 것이 바람직합니다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fontAlgn="base" latinLnBrk="0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이를 위하여 사용되는 것이 “의사 모드 잠금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(intention mode lock)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”입니다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fontAlgn="base" latinLnBrk="0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또한 테이블에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six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라는 잠금을 걸어서 계층의 아래쪽에 있는 데이터에 대해서는 읽기 작업을 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일부 데이터는 수정 작업을 할 수도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fontAlgn="base" latinLnBrk="0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>
              <a:buNone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잠금을 사용하지 않는 동시성 제어입니다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>
              <a:buNone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첫번째는 낙관적 동시성 제어인데요</a:t>
            </a:r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낙관적 동시성 제어의 기본 전제는 대부분의 트랜잭션들은 다른 트랜잭션들과 충돌하지 않는 다는 것입니다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그렇기 때문에 사용자들이 같은 데이터를 동시에 수정하지 않을 것이고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일단 데이터를 읽을 때는 잠금을 설정하지 않습니다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나서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데이터를 수정하고자 하는 시점에 앞서 읽은 데이터가 다른 사용자에 의해 변경되었는지를 검사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충돌이 거의 없는 경우에는 이 방법이 좋은 성능을 보일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낙관적 동시성 제어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순서는 다음과 같이 읽기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유효성검사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 순서 입니다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타임스탬프를 이용한 동시성 제어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 마다 타임스탬프를 주어 우선순위를 정할 수 있다고 했는데요 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여기선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read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타임 스탬프와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write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타임 스탬프도 만들어서 성공적으로 수행한 트랜잭션들의 타임 스탬프를 알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ko-KR" sz="8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RTS(x): Read(x) </a:t>
            </a:r>
            <a:r>
              <a:rPr lang="ko-KR" altLang="en-US" sz="8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연산을 성공적으로 수행한 트랜잭션들의 타임스탬프 중 가장 큰 것</a:t>
            </a:r>
          </a:p>
          <a:p>
            <a:pPr>
              <a:lnSpc>
                <a:spcPct val="150000"/>
              </a:lnSpc>
            </a:pPr>
            <a:r>
              <a:rPr lang="en-US" altLang="ko-KR" sz="8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WTS(x): Write(x) </a:t>
            </a:r>
            <a:r>
              <a:rPr lang="ko-KR" altLang="en-US" sz="8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연산을 성공적으로 수행한 트랜잭션들의 타임스탬프 중 가장 큰 것</a:t>
            </a: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예를 들어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트랜잭션이 객체 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x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대해 읽기 연산을 수행하면 해당 트랜잭션의 타임스탬프와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wts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비교해서 수행할 건지 철회할건지 선택하고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 연산을 수행하면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rts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비교해서 마찬가지로 선택을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그리고 쓰기를 수행할 때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트랜잭션의 타임스탬프가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wts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보다 작으면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write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그냥 실행한 것으로 간주하고 무시하는 토마스의 기록 규칙이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이건 트랜잭션이 취소되는 것을 감소시키기 위한 목적이라고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원래 타임스탬프 프로토콜은 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잠금처럼 충돌 직렬 가능한 스케줄만을 허용하는데요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토마스 기록 규칙을 사용하면은 충돌 직렬 가능하지 않은 스케줄이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생길 수가 있고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복구 불가능한 스케줄을 허용할 수가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이러한 것은 트랜잭션이 완료 할 때까지 모든 쓰기 액션들을 버퍼링함으로써 복구가능하지 않은 스케줄을 허용하지 않도록 타임스탬프 프로토콜을 수정할 수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예제에서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쓰기를 원할 때 그 타임스탬프가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WTS(A)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와 비교되고 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읽기가 허용될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다음에 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실행 되는 것이 아니라</a:t>
            </a:r>
            <a:r>
              <a:rPr lang="en-US" altLang="ko-KR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완료할 때까지 블록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완료된다면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변화가 버퍼로부터 복사되고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그렇지 않으면 버퍼에 있는 변화는 제거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그런 뒤에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A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를 읽는 것이 가능해집니다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잠금하는 것과 비슷하게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다음 트랜잭션을 블로킹 함으로써 복구 불가능한 스케줄을 수정 할 수 있지만 추가된 오버헤드로 인해 잠금에 기반한 프로토콜 보다 좋지는 않습니다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마지막으로 다중 버전 동시성 제어입니다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이거</a:t>
            </a:r>
            <a:r>
              <a:rPr lang="ko-KR" altLang="en-US" sz="10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방법은 </a:t>
            </a:r>
            <a:r>
              <a:rPr lang="ko-KR" altLang="en-US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하나의 레코드에 대해 </a:t>
            </a:r>
            <a:r>
              <a:rPr lang="en-US" altLang="ko-KR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DML</a:t>
            </a:r>
            <a:r>
              <a:rPr lang="ko-KR" altLang="en-US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구문이 발생할 경우 그 레코드는 원래 상태 그대로 둔 채</a:t>
            </a:r>
            <a:r>
              <a:rPr lang="en-US" altLang="ko-KR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그 레코드의 복사본에 </a:t>
            </a:r>
            <a:r>
              <a:rPr lang="en-US" altLang="ko-KR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DML </a:t>
            </a:r>
            <a:r>
              <a:rPr lang="ko-KR" altLang="en-US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구문을 실행하여 그 레코드의 새로운 버전을 만드는 방법인데요</a:t>
            </a:r>
            <a:r>
              <a:rPr lang="en-US" altLang="ko-KR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,</a:t>
            </a:r>
          </a:p>
          <a:p>
            <a:pPr>
              <a:lnSpc>
                <a:spcPct val="150000"/>
              </a:lnSpc>
            </a:pPr>
            <a:endParaRPr lang="en-US" altLang="ko-KR" sz="1000" b="1" kern="1200">
              <a:solidFill>
                <a:schemeClr val="tx1"/>
              </a:solidFill>
              <a:latin typeface="+mn-ea"/>
              <a:ea typeface="맑은 고딕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따로 복사본을 만들기 때문에 같은 레코드에 대해서 연산을 하려고 할 때</a:t>
            </a:r>
            <a:r>
              <a:rPr lang="en-US" altLang="ko-KR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,</a:t>
            </a:r>
            <a:r>
              <a:rPr lang="ko-KR" altLang="en-US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한 트랜잭션이 다른 트랜잭션에 영향을 미치지 않습니다</a:t>
            </a:r>
            <a:r>
              <a:rPr lang="en-US" altLang="ko-KR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하지만 타임스탬프와 같이 </a:t>
            </a:r>
            <a:r>
              <a:rPr lang="en-US" altLang="ko-KR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ROLLBACK </a:t>
            </a:r>
            <a:r>
              <a:rPr lang="ko-KR" altLang="en-US" sz="10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발생</a:t>
            </a:r>
            <a:r>
              <a:rPr lang="ko-KR" altLang="en-US" sz="1000" b="1" kern="1200" baseline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 확률이 높고</a:t>
            </a:r>
            <a:r>
              <a:rPr lang="en-US" altLang="ko-KR" sz="1000" b="1" kern="1200" baseline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 baseline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복사본을 유지하는 비용도 듭니다</a:t>
            </a:r>
            <a:r>
              <a:rPr lang="en-US" altLang="ko-KR" sz="1000" b="1" kern="1200" baseline="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+mn-ea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>
              <a:buNone/>
            </a:pP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일관성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(Consistency)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은 트랜잭션이 실행을 성공적으로 완료하면 언제나 일관성 있는 데이터베이스 상태로 유지하는 것을 의미한다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일관성을 보장하는 방법은 </a:t>
            </a:r>
            <a:r>
              <a:rPr lang="ko-KR" altLang="en-US" sz="8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트랜잭션에서 일관성은 트랜잭션 수행 전</a:t>
            </a:r>
            <a:r>
              <a:rPr lang="en-US" altLang="ko-KR" sz="8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, </a:t>
            </a:r>
            <a:r>
              <a:rPr lang="ko-KR" altLang="en-US" sz="800" b="1" kern="1200">
                <a:solidFill>
                  <a:schemeClr val="tx1"/>
                </a:solidFill>
                <a:latin typeface="+mn-ea"/>
                <a:ea typeface="맑은 고딕" pitchFamily="50" charset="-127"/>
                <a:cs typeface="+mn-cs"/>
              </a:rPr>
              <a:t>후에 데이터 모델의 모든 제약 조건을 만족하는 것과 동시성 제어를 통해 보장할 수 있습니다</a:t>
            </a:r>
            <a:endParaRPr lang="en-US" altLang="ko-KR" sz="800" b="1" kern="1200">
              <a:solidFill>
                <a:schemeClr val="tx1"/>
              </a:solidFill>
              <a:latin typeface="+mn-ea"/>
              <a:ea typeface="맑은 고딕" pitchFamily="50" charset="-127"/>
              <a:cs typeface="+mn-cs"/>
            </a:endParaRPr>
          </a:p>
          <a:p>
            <a:pPr latinLnBrk="1">
              <a:buNone/>
            </a:pPr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>
              <a:buNone/>
            </a:pP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무결성 제약이 모든 계좌는 잔고가 있어야 한다면 이를 위반하는 트랜잭션은 중단된다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잠금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잠금 단위가 작아지면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구현이 복잡하고 일관성이 깨질 수가 있습니다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b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그렇기 때문에 락을 걸고 해제하는 시점에 제한을 두어 로킹 단계를 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개로 구분하여 이를 방지하는 방법입니다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0" i="0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확장 단계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(Growing Phase): </a:t>
            </a: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트랜잭션은 새로운 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lock </a:t>
            </a: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연산만 할 수 있고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unlock </a:t>
            </a: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연산은 할 수 없는 단계</a:t>
            </a:r>
          </a:p>
          <a:p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축소 단계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(Shrinking Phase): </a:t>
            </a: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트랜잭션은 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unlock </a:t>
            </a: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연산만 실행할 수 있고</a:t>
            </a:r>
            <a:r>
              <a:rPr lang="en-US" altLang="ko-KR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lock </a:t>
            </a:r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연산은 실행할 수 없는 단계</a:t>
            </a:r>
            <a:endParaRPr lang="en-US" altLang="ko-KR" sz="1000" b="0" i="0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endParaRPr lang="en-US" altLang="ko-KR" sz="1000" b="0" i="0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ko-KR" altLang="en-US" sz="1000" b="0" i="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이렇게 단계를 나누면 그림과같이 두 트랜잭션이 직렬 수행이 될 수 밖에 없게</a:t>
            </a:r>
            <a:r>
              <a:rPr lang="ko-KR" altLang="en-US" sz="1000" b="0" i="0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되고</a:t>
            </a:r>
            <a:r>
              <a:rPr lang="en-US" altLang="ko-KR" sz="1000" b="0" i="0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</a:p>
          <a:p>
            <a:r>
              <a:rPr lang="ko-KR" altLang="en-US" sz="1000" b="0" i="0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즉</a:t>
            </a:r>
            <a:r>
              <a:rPr lang="en-US" altLang="ko-KR" sz="1000" b="0" i="0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2</a:t>
            </a:r>
            <a:r>
              <a:rPr lang="ko-KR" altLang="en-US" sz="1000" b="0" i="0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단계 잠금을 사용한다면 직렬 가능성을 보장 할 수 있습니다</a:t>
            </a:r>
            <a:r>
              <a:rPr lang="en-US" altLang="ko-KR" sz="1000" b="0" i="0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0" i="0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1) Dirty Read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다른 트랜잭션에 의해 수정됐지만 아직 커밋되지 않은 데이터를 읽는 것을 말한다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2) Non-Repeatable Read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한 트랜잭션 내에서 같은 쿼리를 두 번 수행했는데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 사이에 다른 트랜잭션이 값을 수정 또는 삭제하는 바람에 두 쿼리 결과가 다르게 나타나는 현상을 말한다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0" i="0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여기서는 잠금 프로토콜이 스케줄의 고유성질인 직렬성과 복구가능성을 어떻게 보장하는지 알아 보겠습니다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직렬 가능성 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DbMs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는 각 트랜잭션으로 수행되어 나온 결과에 대해 일관성을 보장해야 하는데요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이는 트랜잭션의 직렬 수행으로 가능합니다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b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스케줄이 직렬이 가능한지를 나타내는 조건으로 두 종류가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충돌 직렬 스케줄과 뷰 직렬 스케줄 인데요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둘의 관계는 그림처럼 포함되는 관계이기 때문에 모든 충돌 직렬 스케줄은 뷰 직렬 스케줄에 포함되고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따라서 충돌 직렬이 좀 더 엄격한 스케줄이라 할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먼저 충돌 직렬 가능성의 정의는 다음과 같습니다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서로 다른 트랜잭션에서 동일한 자원에 대해 연속적으로 읽기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읽기를 제외한 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(write)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하나라도 발생하면 충돌입니다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(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읽기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읽기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이런 충돌이 순환 사이클을 그리는 경우 충돌직렬이 불가능하게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트랜잭션 사이에 충돌 가능성을 파악하는 데에 유용한 직렬화 그래프란 것이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직렬화 그래프는 선행 그래프로써 이 스케줄에서 트랜잭션들의 순서가 어떻게 되어야 하는지를 알 수가 있는데요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다음과 같은 규칙에 의해 만들어집니다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 있는 각 완료된 트랜잭션에 대하여 하나의 노드가 존재한다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한 액션이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Tj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액션들 가운데 하나와 충돌이 있고 선행하면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Ti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에서 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Tj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로 가는 에지가 존재한다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 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규칙에 따라서 왼쪽 스케줄의 그래프를 그려 보면 오른쪽에 그래프 처럼 된다는 것을 알 수 있고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t1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t2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사이에 사이클이 생기기 때문에 이 스케줄은 충돌직렬 가능하지 않다는 것을 알 수 있습니다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다음은 뷰 직렬 가능성입니다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뷰 직렬 스케줄의 정의는 다음과 같습니다</a:t>
            </a:r>
            <a:r>
              <a:rPr lang="en-US" altLang="ko-KR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동일한 트랜잭션들에 대하여 두 스케줄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S1, S2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가 다음 조건을 만족하면 뷰 동등입니다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atinLnBrk="1"/>
            <a:endParaRPr lang="en-US" altLang="ko-KR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어떤 스케줄에 대해 이러한 조건을 만족하는 직렬 스케줄이 있다면 뷰 직렬 가능하다고 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말이 어렵게 써져 있어서 이해가 잘 안돼는데요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간단하게 말씀드리면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충돌 직렬은 읽기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읽기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쓰기가 사이클을 이루는 스케줄을 직렬 가능성에서 제외하는 것이고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뷰 직렬은 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읽기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 인 경우만 제외하는 것이라고 생각하면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즉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읽기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쓰기 충돌은 사이클이 일어 나더라도 뷰 직렬이 됩니다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r>
              <a:rPr lang="ko-KR" alt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아래 그림과 같은 스케줄이 뷰 직렬은 가능하지만 충돌직렬은 가능하지 않은 스케줄입니다</a:t>
            </a:r>
            <a:r>
              <a:rPr lang="en-US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atinLnBrk="1"/>
            <a:endParaRPr lang="ko-KR" altLang="en-US" sz="1000" b="1" kern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6504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baseline="0"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27058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077072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3850" y="812800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457200" y="917346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8" name="Picture 2" descr="F:\2월\14／미국지사에서 보내온 의문의 파일들\CI_ver2_nav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2250" y="6656388"/>
            <a:ext cx="11684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9144000" cy="157163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3850" y="917575"/>
            <a:ext cx="8424863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457200" y="1061362"/>
            <a:ext cx="8229600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lang="en-US" altLang="ko-KR" sz="20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1pPr>
            <a:lvl2pPr marL="449263" indent="-268288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Ø"/>
              <a:defRPr lang="en-US" altLang="ko-KR" sz="18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2pPr>
            <a:lvl3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altLang="ko-KR" sz="16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3pPr>
            <a:lvl4pPr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w"/>
              <a:defRPr lang="ko-KR" altLang="en-US" sz="1400" b="1" kern="1200" baseline="0" dirty="0" smtClean="0">
                <a:solidFill>
                  <a:schemeClr val="tx1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+mn-cs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30528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3" name="텍스트 개체 틀 36"/>
          <p:cNvSpPr>
            <a:spLocks noGrp="1"/>
          </p:cNvSpPr>
          <p:nvPr>
            <p:ph type="body" sz="quarter" idx="14"/>
          </p:nvPr>
        </p:nvSpPr>
        <p:spPr>
          <a:xfrm>
            <a:off x="541089" y="603461"/>
            <a:ext cx="8154337" cy="28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Eurostile LT Std" pitchFamily="34" charset="0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144000" cy="1811338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634163"/>
            <a:ext cx="9144000" cy="231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8231"/>
            <a:ext cx="6400800" cy="406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Eurostile LT St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4"/>
          </p:nvPr>
        </p:nvSpPr>
        <p:spPr>
          <a:xfrm>
            <a:off x="2159794" y="4364335"/>
            <a:ext cx="4824413" cy="504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Eurostile LT Std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2571736" cy="6858000"/>
          </a:xfrm>
          <a:prstGeom prst="rect">
            <a:avLst/>
          </a:prstGeom>
          <a:gradFill flip="none" rotWithShape="1">
            <a:gsLst>
              <a:gs pos="0">
                <a:srgbClr val="0054A4"/>
              </a:gs>
              <a:gs pos="100000">
                <a:srgbClr val="002F6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561690" y="812800"/>
            <a:ext cx="6508838" cy="0"/>
          </a:xfrm>
          <a:prstGeom prst="line">
            <a:avLst/>
          </a:prstGeom>
          <a:ln w="6350">
            <a:solidFill>
              <a:srgbClr val="002F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3"/>
          </p:nvPr>
        </p:nvSpPr>
        <p:spPr>
          <a:xfrm>
            <a:off x="2643174" y="917346"/>
            <a:ext cx="6357982" cy="5247958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>
              <a:buClr>
                <a:schemeClr val="accent1"/>
              </a:buClr>
              <a:buFont typeface="Wingdings" pitchFamily="2" charset="2"/>
              <a:buChar char="v"/>
              <a:defRPr sz="2000" b="1" baseline="0">
                <a:effectLst/>
                <a:latin typeface="Calibri" pitchFamily="34" charset="0"/>
                <a:ea typeface="+mn-ea"/>
              </a:defRPr>
            </a:lvl1pPr>
            <a:lvl2pPr marL="540000" indent="-270000">
              <a:buClr>
                <a:schemeClr val="accent1"/>
              </a:buClr>
              <a:buFont typeface="Wingdings" pitchFamily="2" charset="2"/>
              <a:buChar char="Ø"/>
              <a:defRPr sz="1800" b="0" baseline="0">
                <a:effectLst/>
                <a:latin typeface="Calibri" pitchFamily="34" charset="0"/>
                <a:ea typeface="+mn-ea"/>
              </a:defRPr>
            </a:lvl2pPr>
            <a:lvl3pPr marL="720000" indent="-180000">
              <a:buClr>
                <a:schemeClr val="accent1"/>
              </a:buClr>
              <a:buFont typeface="Wingdings" pitchFamily="2" charset="2"/>
              <a:buChar char="§"/>
              <a:defRPr sz="1600" b="0">
                <a:latin typeface="Calibri" pitchFamily="34" charset="0"/>
                <a:ea typeface="+mn-ea"/>
              </a:defRPr>
            </a:lvl3pPr>
            <a:lvl4pPr marL="900000" indent="-180000">
              <a:buClr>
                <a:schemeClr val="accent1"/>
              </a:buClr>
              <a:buFont typeface="Wingdings" pitchFamily="2" charset="2"/>
              <a:buChar char="w"/>
              <a:defRPr sz="1400" b="0">
                <a:latin typeface="Calibri" pitchFamily="34" charset="0"/>
                <a:ea typeface="+mn-ea"/>
              </a:defRPr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43174" y="274639"/>
            <a:ext cx="6357982" cy="5276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2F65"/>
                </a:solidFill>
                <a:latin typeface="Eurostile LT Std" pitchFamily="34" charset="0"/>
                <a:ea typeface="나눔고딕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985" r:id="rId1"/>
    <p:sldLayoutId id="2147484986" r:id="rId2"/>
    <p:sldLayoutId id="2147484987" r:id="rId3"/>
    <p:sldLayoutId id="2147484988" r:id="rId4"/>
    <p:sldLayoutId id="2147484989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3"/>
          <p:cNvSpPr>
            <a:spLocks noGrp="1"/>
          </p:cNvSpPr>
          <p:nvPr>
            <p:ph type="ctrTitle"/>
          </p:nvPr>
        </p:nvSpPr>
        <p:spPr bwMode="auto">
          <a:xfrm>
            <a:off x="685800" y="2636838"/>
            <a:ext cx="7772400" cy="6508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marL="0">
              <a:lnSpc>
                <a:spcPct val="108749"/>
              </a:lnSpc>
            </a:pPr>
            <a:r>
              <a:rPr lang="ko-KR" altLang="en-US" sz="3600">
                <a:solidFill>
                  <a:srgbClr val="000000"/>
                </a:solidFill>
                <a:latin typeface="Malgun Gothic"/>
                <a:ea typeface="Malgun Gothic"/>
              </a:rPr>
              <a:t>데이터베이스 시스템</a:t>
            </a:r>
            <a:br>
              <a:rPr lang="ko-KR" altLang="en-US" sz="3600"/>
            </a:br>
            <a:r>
              <a:rPr lang="en-US" altLang="ko-KR" sz="3600">
                <a:solidFill>
                  <a:srgbClr val="000000"/>
                </a:solidFill>
                <a:latin typeface="Malgun Gothic"/>
                <a:ea typeface="Malgun Gothic"/>
              </a:rPr>
              <a:t>(Chapter 17 </a:t>
            </a:r>
            <a:r>
              <a:rPr lang="ko-KR" altLang="en-US" sz="3600">
                <a:solidFill>
                  <a:srgbClr val="000000"/>
                </a:solidFill>
                <a:latin typeface="Malgun Gothic"/>
                <a:ea typeface="Malgun Gothic"/>
              </a:rPr>
              <a:t>동시성 제어</a:t>
            </a:r>
            <a:r>
              <a:rPr lang="en-US" altLang="ko-KR" sz="3600">
                <a:solidFill>
                  <a:srgbClr val="000000"/>
                </a:solidFill>
                <a:latin typeface="Malgun Gothic"/>
                <a:ea typeface="Malgun Gothic"/>
              </a:rPr>
              <a:t>)</a:t>
            </a:r>
            <a:endParaRPr lang="ko-KR" altLang="en-US" sz="360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" name="텍스트 개체 틀 9"/>
          <p:cNvSpPr>
            <a:spLocks noGrp="1"/>
          </p:cNvSpPr>
          <p:nvPr/>
        </p:nvSpPr>
        <p:spPr>
          <a:xfrm>
            <a:off x="2159794" y="4293096"/>
            <a:ext cx="4824413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400" b="1" kern="1200" baseline="0" dirty="0" smtClean="0">
                <a:solidFill>
                  <a:schemeClr val="tx1"/>
                </a:solidFill>
                <a:latin typeface="Helvetica65-Medium" pitchFamily="34" charset="0"/>
                <a:ea typeface="나눔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1/21/20</a:t>
            </a:r>
          </a:p>
          <a:p>
            <a:r>
              <a:rPr lang="ko-KR" altLang="en-US" sz="1600" dirty="0"/>
              <a:t>최용규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잠금 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34076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  <a:ea typeface="+mn-ea"/>
              </a:rPr>
              <a:t>잠금 테이블</a:t>
            </a:r>
            <a:r>
              <a:rPr lang="en-US" altLang="ko-KR" sz="1600" b="1">
                <a:latin typeface="+mn-ea"/>
                <a:ea typeface="+mn-ea"/>
              </a:rPr>
              <a:t>: </a:t>
            </a:r>
            <a:r>
              <a:rPr lang="ko-KR" altLang="en-US" sz="1600" b="1">
                <a:latin typeface="+mn-ea"/>
                <a:ea typeface="+mn-ea"/>
              </a:rPr>
              <a:t>데이터 객체의 식별자를 키로 갖는 해시 테이블이며</a:t>
            </a:r>
            <a:r>
              <a:rPr lang="en-US" altLang="ko-KR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트랜잭션의 잠금에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              </a:t>
            </a:r>
            <a:r>
              <a:rPr lang="ko-KR" altLang="en-US" sz="1600" b="1">
                <a:latin typeface="+mn-ea"/>
                <a:ea typeface="+mn-ea"/>
              </a:rPr>
              <a:t>대한 정보를 갖고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3933056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b="1">
                <a:latin typeface="+mn-ea"/>
                <a:ea typeface="+mn-ea"/>
              </a:rPr>
              <a:t> 그 객체에 대한 잠금을 소유하고 있는 트랜잭션들의 수</a:t>
            </a:r>
            <a:endParaRPr lang="en-US" altLang="ko-KR" sz="1600" b="1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600" b="1">
                <a:latin typeface="+mn-ea"/>
                <a:ea typeface="+mn-ea"/>
              </a:rPr>
              <a:t> 공용모드로 객체가 잠금될 때 트랜잭션들이 하나 이상이 될 수 있다</a:t>
            </a:r>
            <a:r>
              <a:rPr lang="en-US" sz="1600" b="1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잠금의 종류</a:t>
            </a:r>
            <a:r>
              <a:rPr lang="en-US" sz="1600" b="1">
                <a:latin typeface="+mn-ea"/>
                <a:ea typeface="+mn-ea"/>
              </a:rPr>
              <a:t>(</a:t>
            </a:r>
            <a:r>
              <a:rPr lang="ko-KR" altLang="en-US" sz="1600" b="1">
                <a:latin typeface="+mn-ea"/>
                <a:ea typeface="+mn-ea"/>
              </a:rPr>
              <a:t>공용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전용</a:t>
            </a:r>
            <a:r>
              <a:rPr lang="en-US" sz="1600" b="1">
                <a:latin typeface="+mn-ea"/>
                <a:ea typeface="+mn-ea"/>
              </a:rPr>
              <a:t>)</a:t>
            </a:r>
            <a:endParaRPr lang="ko-KR" altLang="en-US" sz="16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잠금 요구들의 큐를 가리키는 포인터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450486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>
                <a:latin typeface="+mn-ea"/>
                <a:ea typeface="+mn-ea"/>
              </a:rPr>
              <a:t>  잠금 테이블이 포함하고 있는 정보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잠금 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1794302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엄격한</a:t>
            </a:r>
            <a:r>
              <a:rPr lang="en-US" sz="1600" b="1">
                <a:latin typeface="+mn-ea"/>
                <a:ea typeface="+mn-ea"/>
              </a:rPr>
              <a:t> 2</a:t>
            </a:r>
            <a:r>
              <a:rPr lang="ko-KR" altLang="en-US" sz="1600" b="1">
                <a:latin typeface="+mn-ea"/>
                <a:ea typeface="+mn-ea"/>
              </a:rPr>
              <a:t>단계 잠금 프로토콜에 따라 잠금을 얻고 트랜잭션을 처리하는 방법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34888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>
                <a:latin typeface="+mn-ea"/>
                <a:ea typeface="+mn-ea"/>
              </a:rPr>
              <a:t>공용 잠금이 요구될 경우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큐가 비어 있고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객체가 현재 전용 모드로 잠금되어 있지 않다면 잠금관리기는 요구한 잠금을 허락하고 그 객체에 대한 잠금 테이블 엔트리를 갱신한다</a:t>
            </a:r>
            <a:r>
              <a:rPr lang="en-US" altLang="ko-KR" sz="160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잠금 요구와 잠금 해제 요구의 구현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858886"/>
            <a:ext cx="7848872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1600">
                <a:latin typeface="+mn-ea"/>
                <a:ea typeface="+mn-ea"/>
              </a:rPr>
              <a:t>전용 잠금이 요구될 경우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현재 어느 트랜잭션도 그 객체에 대한 잠금을 소유하고</a:t>
            </a:r>
            <a:r>
              <a:rPr lang="en-US" altLang="ko-KR" sz="1600">
                <a:latin typeface="+mn-ea"/>
                <a:ea typeface="+mn-ea"/>
              </a:rPr>
              <a:t> </a:t>
            </a:r>
            <a:r>
              <a:rPr lang="ko-KR" altLang="en-US" sz="1600">
                <a:latin typeface="+mn-ea"/>
                <a:ea typeface="+mn-ea"/>
              </a:rPr>
              <a:t>있지 않다면 잠금관리기는 그 잠금을 허락하고 그 잠금 테이블 엔트리를 갱신한다</a:t>
            </a:r>
            <a:r>
              <a:rPr lang="en-US" sz="1600">
                <a:latin typeface="+mn-ea"/>
                <a:ea typeface="+mn-ea"/>
              </a:rPr>
              <a:t>.     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5301208"/>
            <a:ext cx="8208912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latin typeface="+mn-ea"/>
                <a:ea typeface="+mn-ea"/>
              </a:rPr>
              <a:t>3.  </a:t>
            </a:r>
            <a:r>
              <a:rPr lang="ko-KR" altLang="en-US" sz="1600">
                <a:latin typeface="+mn-ea"/>
                <a:ea typeface="+mn-ea"/>
              </a:rPr>
              <a:t>그렇지 않으면 요구된 잠금은 즉시 허용되지 않고 잠금 요구가 이 객체에 대한 잠금 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  </a:t>
            </a:r>
            <a:r>
              <a:rPr lang="ko-KR" altLang="en-US" sz="1600">
                <a:latin typeface="+mn-ea"/>
                <a:ea typeface="+mn-ea"/>
              </a:rPr>
              <a:t>요구들의 큐에 추가된다</a:t>
            </a:r>
            <a:r>
              <a:rPr lang="en-US" sz="160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잠금 변환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1247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잠금 강화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592" y="385175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>
                <a:latin typeface="+mn-ea"/>
                <a:ea typeface="+mn-ea"/>
              </a:rPr>
              <a:t>갱신 잠금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41159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잠금 약화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150627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Ex) SQL UPDATE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648" y="280241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n-ea"/>
                <a:ea typeface="+mn-ea"/>
              </a:rPr>
              <a:t>Ex) </a:t>
            </a:r>
            <a:r>
              <a:rPr lang="ko-KR" altLang="en-US" sz="1600">
                <a:latin typeface="+mn-ea"/>
                <a:ea typeface="+mn-ea"/>
              </a:rPr>
              <a:t>전용 잠금이 더 이상 필요 없을 때 공용 잠금으로 약화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386590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>
                <a:latin typeface="+mn-ea"/>
                <a:ea typeface="+mn-ea"/>
              </a:rPr>
              <a:t>-  </a:t>
            </a:r>
            <a:r>
              <a:rPr lang="ko-KR" altLang="en-US" sz="1600">
                <a:latin typeface="+mn-ea"/>
                <a:ea typeface="+mn-ea"/>
              </a:rPr>
              <a:t>공용 잠금과 양립 가능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1640" y="4818638"/>
            <a:ext cx="7056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>
                <a:latin typeface="+mn-ea"/>
                <a:ea typeface="+mn-ea"/>
              </a:rPr>
              <a:t>-  </a:t>
            </a:r>
            <a:r>
              <a:rPr lang="ko-KR" altLang="en-US" sz="1600">
                <a:latin typeface="+mn-ea"/>
                <a:ea typeface="+mn-ea"/>
              </a:rPr>
              <a:t>다른 갱신 잠금 </a:t>
            </a:r>
            <a:r>
              <a:rPr lang="en-US" altLang="ko-KR" sz="1600">
                <a:latin typeface="+mn-ea"/>
                <a:ea typeface="+mn-ea"/>
              </a:rPr>
              <a:t>or </a:t>
            </a:r>
            <a:r>
              <a:rPr lang="ko-KR" altLang="en-US" sz="1600">
                <a:latin typeface="+mn-ea"/>
                <a:ea typeface="+mn-ea"/>
              </a:rPr>
              <a:t>전용 잠금과 양립 불가능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교착상태 처리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71600" y="2363688"/>
          <a:ext cx="316835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T1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T2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T3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T4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S(A)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R(A)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X(B)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W(B)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S(B)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S(C)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R(C)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X(C)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X(B)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5652120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T1</a:t>
            </a:r>
            <a:endParaRPr lang="ko-KR" altLang="en-US" b="1"/>
          </a:p>
        </p:txBody>
      </p:sp>
      <p:sp>
        <p:nvSpPr>
          <p:cNvPr id="11" name="타원 10"/>
          <p:cNvSpPr/>
          <p:nvPr/>
        </p:nvSpPr>
        <p:spPr>
          <a:xfrm>
            <a:off x="7092280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T3</a:t>
            </a:r>
            <a:endParaRPr lang="ko-KR" altLang="en-US" b="1"/>
          </a:p>
        </p:txBody>
      </p:sp>
      <p:sp>
        <p:nvSpPr>
          <p:cNvPr id="12" name="타원 11"/>
          <p:cNvSpPr/>
          <p:nvPr/>
        </p:nvSpPr>
        <p:spPr>
          <a:xfrm>
            <a:off x="7092280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T2</a:t>
            </a:r>
            <a:endParaRPr lang="ko-KR" altLang="en-US" b="1"/>
          </a:p>
        </p:txBody>
      </p:sp>
      <p:sp>
        <p:nvSpPr>
          <p:cNvPr id="13" name="타원 12"/>
          <p:cNvSpPr/>
          <p:nvPr/>
        </p:nvSpPr>
        <p:spPr>
          <a:xfrm>
            <a:off x="5652120" y="41490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T4</a:t>
            </a:r>
            <a:endParaRPr lang="ko-KR" altLang="en-US" b="1"/>
          </a:p>
        </p:txBody>
      </p:sp>
      <p:cxnSp>
        <p:nvCxnSpPr>
          <p:cNvPr id="15" name="직선 화살표 연결선 14"/>
          <p:cNvCxnSpPr>
            <a:stCxn id="9" idx="6"/>
            <a:endCxn id="12" idx="2"/>
          </p:cNvCxnSpPr>
          <p:nvPr/>
        </p:nvCxnSpPr>
        <p:spPr>
          <a:xfrm>
            <a:off x="6372200" y="342900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7"/>
            <a:endCxn id="12" idx="3"/>
          </p:cNvCxnSpPr>
          <p:nvPr/>
        </p:nvCxnSpPr>
        <p:spPr>
          <a:xfrm rot="5400000" flipH="1" flipV="1">
            <a:off x="6446767" y="3503567"/>
            <a:ext cx="570946" cy="93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4"/>
            <a:endCxn id="11" idx="0"/>
          </p:cNvCxnSpPr>
          <p:nvPr/>
        </p:nvCxnSpPr>
        <p:spPr>
          <a:xfrm rot="5400000">
            <a:off x="7272300" y="396906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2160" y="51571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대기 그래프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980728"/>
            <a:ext cx="7704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>
                <a:latin typeface="맑은 고딕" pitchFamily="50" charset="-127"/>
                <a:ea typeface="맑은 고딕" pitchFamily="50" charset="-127"/>
              </a:rPr>
              <a:t>  Ti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에서</a:t>
            </a:r>
            <a:r>
              <a:rPr lang="en-US" sz="1600" b="1">
                <a:latin typeface="맑은 고딕" pitchFamily="50" charset="-127"/>
                <a:ea typeface="맑은 고딕" pitchFamily="50" charset="-127"/>
              </a:rPr>
              <a:t> Tj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로 가는 에지가 있으면</a:t>
            </a:r>
            <a:r>
              <a:rPr lang="en-US" sz="1600" b="1">
                <a:latin typeface="맑은 고딕" pitchFamily="50" charset="-127"/>
                <a:ea typeface="맑은 고딕" pitchFamily="50" charset="-127"/>
              </a:rPr>
              <a:t> Ti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sz="1600" b="1">
                <a:latin typeface="맑은 고딕" pitchFamily="50" charset="-127"/>
                <a:ea typeface="맑은 고딕" pitchFamily="50" charset="-127"/>
              </a:rPr>
              <a:t> Tj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가 잠금을 해제하기를 기다림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552" y="141277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  잠금 요구를 큐에 삽입할 때 잠금 관리기가 이 그래프에 하나의 에지를 추가하고</a:t>
            </a:r>
            <a:r>
              <a:rPr lang="en-US" sz="1600" b="1"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sz="1600" b="1">
                <a:latin typeface="맑은 고딕" pitchFamily="50" charset="-127"/>
                <a:ea typeface="맑은 고딕" pitchFamily="50" charset="-127"/>
              </a:rPr>
            </a:br>
            <a:r>
              <a:rPr lang="en-US" sz="1600" b="1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>
                <a:latin typeface="맑은 고딕" pitchFamily="50" charset="-127"/>
                <a:ea typeface="맑은 고딕" pitchFamily="50" charset="-127"/>
              </a:rPr>
              <a:t>잠금 요구를 허용할 때 에지를 제거</a:t>
            </a:r>
            <a:endParaRPr lang="ko-KR" altLang="en-US" sz="16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교착상태 처리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99592" y="1556792"/>
          <a:ext cx="316835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T1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T2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T3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T4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S(A)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R(A)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X(B)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W(B)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S(B)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S(C)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R(C)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X(C)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latin typeface="+mn-ea"/>
                          <a:ea typeface="+mn-ea"/>
                        </a:rPr>
                        <a:t>X(B)</a:t>
                      </a:r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X(A)</a:t>
                      </a:r>
                      <a:endParaRPr lang="ko-KR" altLang="en-US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>
          <a:xfrm>
            <a:off x="5652120" y="23488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T1</a:t>
            </a:r>
            <a:endParaRPr lang="ko-KR" altLang="en-US" b="1"/>
          </a:p>
        </p:txBody>
      </p:sp>
      <p:sp>
        <p:nvSpPr>
          <p:cNvPr id="11" name="타원 10"/>
          <p:cNvSpPr/>
          <p:nvPr/>
        </p:nvSpPr>
        <p:spPr>
          <a:xfrm>
            <a:off x="7092280" y="34290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T3</a:t>
            </a:r>
            <a:endParaRPr lang="ko-KR" altLang="en-US" b="1"/>
          </a:p>
        </p:txBody>
      </p:sp>
      <p:sp>
        <p:nvSpPr>
          <p:cNvPr id="12" name="타원 11"/>
          <p:cNvSpPr/>
          <p:nvPr/>
        </p:nvSpPr>
        <p:spPr>
          <a:xfrm>
            <a:off x="7092280" y="234888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T2</a:t>
            </a:r>
            <a:endParaRPr lang="ko-KR" altLang="en-US" b="1"/>
          </a:p>
        </p:txBody>
      </p:sp>
      <p:sp>
        <p:nvSpPr>
          <p:cNvPr id="13" name="타원 12"/>
          <p:cNvSpPr/>
          <p:nvPr/>
        </p:nvSpPr>
        <p:spPr>
          <a:xfrm>
            <a:off x="5652120" y="34290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T4</a:t>
            </a:r>
            <a:endParaRPr lang="ko-KR" altLang="en-US" b="1"/>
          </a:p>
        </p:txBody>
      </p:sp>
      <p:cxnSp>
        <p:nvCxnSpPr>
          <p:cNvPr id="15" name="직선 화살표 연결선 14"/>
          <p:cNvCxnSpPr>
            <a:stCxn id="9" idx="6"/>
            <a:endCxn id="12" idx="2"/>
          </p:cNvCxnSpPr>
          <p:nvPr/>
        </p:nvCxnSpPr>
        <p:spPr>
          <a:xfrm>
            <a:off x="6372200" y="2708920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3" idx="7"/>
            <a:endCxn id="12" idx="3"/>
          </p:cNvCxnSpPr>
          <p:nvPr/>
        </p:nvCxnSpPr>
        <p:spPr>
          <a:xfrm rot="5400000" flipH="1" flipV="1">
            <a:off x="6446767" y="2783487"/>
            <a:ext cx="570946" cy="93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4"/>
            <a:endCxn id="11" idx="0"/>
          </p:cNvCxnSpPr>
          <p:nvPr/>
        </p:nvCxnSpPr>
        <p:spPr>
          <a:xfrm rot="5400000">
            <a:off x="7272300" y="324898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1"/>
            <a:endCxn id="9" idx="5"/>
          </p:cNvCxnSpPr>
          <p:nvPr/>
        </p:nvCxnSpPr>
        <p:spPr>
          <a:xfrm rot="16200000" flipV="1">
            <a:off x="6446767" y="2783487"/>
            <a:ext cx="570946" cy="93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2160" y="44371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대기 그래프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교착상태 방지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06896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Wait-die</a:t>
            </a:r>
            <a:r>
              <a:rPr lang="en-US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트랜잭션</a:t>
            </a:r>
            <a:r>
              <a:rPr lang="en-US" sz="1600">
                <a:latin typeface="+mn-ea"/>
                <a:ea typeface="+mn-ea"/>
              </a:rPr>
              <a:t> Ti</a:t>
            </a:r>
            <a:r>
              <a:rPr lang="ko-KR" altLang="en-US" sz="1600">
                <a:latin typeface="+mn-ea"/>
                <a:ea typeface="+mn-ea"/>
              </a:rPr>
              <a:t>가</a:t>
            </a:r>
            <a:r>
              <a:rPr lang="en-US" sz="1600">
                <a:latin typeface="+mn-ea"/>
                <a:ea typeface="+mn-ea"/>
              </a:rPr>
              <a:t> Tj</a:t>
            </a:r>
            <a:r>
              <a:rPr lang="ko-KR" altLang="en-US" sz="1600">
                <a:latin typeface="+mn-ea"/>
                <a:ea typeface="+mn-ea"/>
              </a:rPr>
              <a:t>보다 더 높은 우선순위를 가지고 있다면 기다리는 것이 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          </a:t>
            </a:r>
            <a:r>
              <a:rPr lang="ko-KR" altLang="en-US" sz="1600">
                <a:latin typeface="+mn-ea"/>
                <a:ea typeface="+mn-ea"/>
              </a:rPr>
              <a:t>허용 되고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그렇지 않으면 철회된다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052736"/>
            <a:ext cx="792088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  <a:ea typeface="+mn-ea"/>
              </a:rPr>
              <a:t>타임 스탬프</a:t>
            </a:r>
            <a:r>
              <a:rPr lang="en-US" altLang="ko-KR" b="1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각 트랜잭션이 실행을 시작할 때 부여됨으로써 트랜잭션마다 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                </a:t>
            </a:r>
            <a:r>
              <a:rPr lang="ko-KR" altLang="en-US">
                <a:latin typeface="+mn-ea"/>
                <a:ea typeface="+mn-ea"/>
              </a:rPr>
              <a:t>타임스탬프의 크고 작음을 비교하여 우선순위 부여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3852337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Wound-wait</a:t>
            </a:r>
            <a:r>
              <a:rPr lang="en-US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트랜잭션</a:t>
            </a:r>
            <a:r>
              <a:rPr lang="en-US" sz="1600">
                <a:latin typeface="+mn-ea"/>
                <a:ea typeface="+mn-ea"/>
              </a:rPr>
              <a:t> Ti</a:t>
            </a:r>
            <a:r>
              <a:rPr lang="ko-KR" altLang="en-US" sz="1600">
                <a:latin typeface="+mn-ea"/>
                <a:ea typeface="+mn-ea"/>
              </a:rPr>
              <a:t>가</a:t>
            </a:r>
            <a:r>
              <a:rPr lang="en-US" sz="1600">
                <a:latin typeface="+mn-ea"/>
                <a:ea typeface="+mn-ea"/>
              </a:rPr>
              <a:t> Tj</a:t>
            </a:r>
            <a:r>
              <a:rPr lang="ko-KR" altLang="en-US" sz="1600">
                <a:latin typeface="+mn-ea"/>
                <a:ea typeface="+mn-ea"/>
              </a:rPr>
              <a:t>보다 더 높은 우선순위를 가지고 있다면</a:t>
            </a:r>
            <a:r>
              <a:rPr lang="en-US" sz="1600">
                <a:latin typeface="+mn-ea"/>
                <a:ea typeface="+mn-ea"/>
              </a:rPr>
              <a:t> Tj</a:t>
            </a:r>
            <a:r>
              <a:rPr lang="ko-KR" altLang="en-US" sz="1600">
                <a:latin typeface="+mn-ea"/>
                <a:ea typeface="+mn-ea"/>
              </a:rPr>
              <a:t>를 철회하고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               </a:t>
            </a:r>
            <a:r>
              <a:rPr lang="ko-KR" altLang="en-US" sz="1600">
                <a:latin typeface="+mn-ea"/>
                <a:ea typeface="+mn-ea"/>
              </a:rPr>
              <a:t>그렇지 않다면</a:t>
            </a:r>
            <a:r>
              <a:rPr lang="en-US" sz="1600">
                <a:latin typeface="+mn-ea"/>
                <a:ea typeface="+mn-ea"/>
              </a:rPr>
              <a:t> Ti</a:t>
            </a:r>
            <a:r>
              <a:rPr lang="ko-KR" altLang="en-US" sz="1600">
                <a:latin typeface="+mn-ea"/>
                <a:ea typeface="+mn-ea"/>
              </a:rPr>
              <a:t>는 기다린다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5025950"/>
            <a:ext cx="78123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  <a:ea typeface="+mn-ea"/>
              </a:rPr>
              <a:t>보수적</a:t>
            </a:r>
            <a:r>
              <a:rPr lang="en-US" b="1">
                <a:latin typeface="+mn-ea"/>
                <a:ea typeface="+mn-ea"/>
              </a:rPr>
              <a:t> 2</a:t>
            </a:r>
            <a:r>
              <a:rPr lang="ko-KR" altLang="en-US" b="1">
                <a:latin typeface="+mn-ea"/>
                <a:ea typeface="+mn-ea"/>
              </a:rPr>
              <a:t>단계 잠금</a:t>
            </a:r>
            <a:r>
              <a:rPr lang="en-US" b="1">
                <a:latin typeface="+mn-ea"/>
                <a:ea typeface="+mn-ea"/>
              </a:rPr>
              <a:t>(conservertive  2PL)</a:t>
            </a:r>
            <a:endParaRPr lang="ko-KR" altLang="en-US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트랜잭션은 시작할 때 필요로 하는 모든 잠금을 다 얻거나 모든 잠금들이  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이용가능 할 때까지 기다리면서 블록 됨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483604"/>
            <a:ext cx="78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트랜잭션</a:t>
            </a:r>
            <a:r>
              <a:rPr lang="en-US">
                <a:latin typeface="+mn-ea"/>
                <a:ea typeface="+mn-ea"/>
              </a:rPr>
              <a:t> Ti</a:t>
            </a:r>
            <a:r>
              <a:rPr lang="ko-KR" altLang="en-US">
                <a:latin typeface="+mn-ea"/>
                <a:ea typeface="+mn-ea"/>
              </a:rPr>
              <a:t>가 잠금을 요구하고 트랜잭션</a:t>
            </a:r>
            <a:r>
              <a:rPr lang="en-US">
                <a:latin typeface="+mn-ea"/>
                <a:ea typeface="+mn-ea"/>
              </a:rPr>
              <a:t> Tj</a:t>
            </a:r>
            <a:r>
              <a:rPr lang="ko-KR" altLang="en-US">
                <a:latin typeface="+mn-ea"/>
                <a:ea typeface="+mn-ea"/>
              </a:rPr>
              <a:t>가 잠금을 소유하고 있다면</a:t>
            </a:r>
            <a:r>
              <a:rPr lang="en-US" altLang="ko-KR">
                <a:latin typeface="+mn-ea"/>
                <a:ea typeface="+mn-ea"/>
              </a:rPr>
              <a:t>,</a:t>
            </a: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교착상태 방지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3068960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Wait-die</a:t>
            </a:r>
            <a:r>
              <a:rPr lang="en-US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트랜잭션</a:t>
            </a:r>
            <a:r>
              <a:rPr lang="en-US" sz="1600">
                <a:latin typeface="+mn-ea"/>
                <a:ea typeface="+mn-ea"/>
              </a:rPr>
              <a:t> Ti</a:t>
            </a:r>
            <a:r>
              <a:rPr lang="ko-KR" altLang="en-US" sz="1600">
                <a:latin typeface="+mn-ea"/>
                <a:ea typeface="+mn-ea"/>
              </a:rPr>
              <a:t>가</a:t>
            </a:r>
            <a:r>
              <a:rPr lang="en-US" sz="1600">
                <a:latin typeface="+mn-ea"/>
                <a:ea typeface="+mn-ea"/>
              </a:rPr>
              <a:t> Tj</a:t>
            </a:r>
            <a:r>
              <a:rPr lang="ko-KR" altLang="en-US" sz="1600">
                <a:latin typeface="+mn-ea"/>
                <a:ea typeface="+mn-ea"/>
              </a:rPr>
              <a:t>보다 더 높은 우선순위를 가지고 있다면 기다리는 것이 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          </a:t>
            </a:r>
            <a:r>
              <a:rPr lang="ko-KR" altLang="en-US" sz="1600">
                <a:latin typeface="+mn-ea"/>
                <a:ea typeface="+mn-ea"/>
              </a:rPr>
              <a:t>허용 되고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그렇지 않으면 철회된다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052736"/>
            <a:ext cx="792088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  <a:ea typeface="+mn-ea"/>
              </a:rPr>
              <a:t>타임 스탬프</a:t>
            </a:r>
            <a:r>
              <a:rPr lang="en-US" altLang="ko-KR" b="1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각 트랜잭션이 실행을 시작할 때 부여됨으로써 트랜잭션마다 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                </a:t>
            </a:r>
            <a:r>
              <a:rPr lang="ko-KR" altLang="en-US">
                <a:latin typeface="+mn-ea"/>
                <a:ea typeface="+mn-ea"/>
              </a:rPr>
              <a:t>타임스탬프의 크고 작음을 비교하여 우선순위 부여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3852337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+mn-ea"/>
                <a:ea typeface="+mn-ea"/>
              </a:rPr>
              <a:t>Wound-wait</a:t>
            </a:r>
            <a:r>
              <a:rPr lang="en-US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트랜잭션</a:t>
            </a:r>
            <a:r>
              <a:rPr lang="en-US" sz="1600">
                <a:latin typeface="+mn-ea"/>
                <a:ea typeface="+mn-ea"/>
              </a:rPr>
              <a:t> Ti</a:t>
            </a:r>
            <a:r>
              <a:rPr lang="ko-KR" altLang="en-US" sz="1600">
                <a:latin typeface="+mn-ea"/>
                <a:ea typeface="+mn-ea"/>
              </a:rPr>
              <a:t>가</a:t>
            </a:r>
            <a:r>
              <a:rPr lang="en-US" sz="1600">
                <a:latin typeface="+mn-ea"/>
                <a:ea typeface="+mn-ea"/>
              </a:rPr>
              <a:t> Tj</a:t>
            </a:r>
            <a:r>
              <a:rPr lang="ko-KR" altLang="en-US" sz="1600">
                <a:latin typeface="+mn-ea"/>
                <a:ea typeface="+mn-ea"/>
              </a:rPr>
              <a:t>보다 더 높은 우선순위를 가지고 있다면</a:t>
            </a:r>
            <a:r>
              <a:rPr lang="en-US" sz="1600">
                <a:latin typeface="+mn-ea"/>
                <a:ea typeface="+mn-ea"/>
              </a:rPr>
              <a:t> Tj</a:t>
            </a:r>
            <a:r>
              <a:rPr lang="ko-KR" altLang="en-US" sz="1600">
                <a:latin typeface="+mn-ea"/>
                <a:ea typeface="+mn-ea"/>
              </a:rPr>
              <a:t>를 철회하고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               </a:t>
            </a:r>
            <a:r>
              <a:rPr lang="ko-KR" altLang="en-US" sz="1600">
                <a:latin typeface="+mn-ea"/>
                <a:ea typeface="+mn-ea"/>
              </a:rPr>
              <a:t>그렇지 않다면</a:t>
            </a:r>
            <a:r>
              <a:rPr lang="en-US" sz="1600">
                <a:latin typeface="+mn-ea"/>
                <a:ea typeface="+mn-ea"/>
              </a:rPr>
              <a:t> Ti</a:t>
            </a:r>
            <a:r>
              <a:rPr lang="ko-KR" altLang="en-US" sz="1600">
                <a:latin typeface="+mn-ea"/>
                <a:ea typeface="+mn-ea"/>
              </a:rPr>
              <a:t>는 기다린다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5025950"/>
            <a:ext cx="78123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  <a:ea typeface="+mn-ea"/>
              </a:rPr>
              <a:t>보수적</a:t>
            </a:r>
            <a:r>
              <a:rPr lang="en-US" b="1">
                <a:latin typeface="+mn-ea"/>
                <a:ea typeface="+mn-ea"/>
              </a:rPr>
              <a:t> 2</a:t>
            </a:r>
            <a:r>
              <a:rPr lang="ko-KR" altLang="en-US" b="1">
                <a:latin typeface="+mn-ea"/>
                <a:ea typeface="+mn-ea"/>
              </a:rPr>
              <a:t>단계 잠금</a:t>
            </a:r>
            <a:r>
              <a:rPr lang="en-US" b="1">
                <a:latin typeface="+mn-ea"/>
                <a:ea typeface="+mn-ea"/>
              </a:rPr>
              <a:t>(conservertive  2PL)</a:t>
            </a:r>
            <a:endParaRPr lang="ko-KR" altLang="en-US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트랜잭션은 시작할 때 필요로 하는 모든 잠금을 다 얻거나 모든 잠금들이  </a:t>
            </a:r>
            <a:br>
              <a:rPr lang="en-US" altLang="ko-KR">
                <a:latin typeface="+mn-ea"/>
                <a:ea typeface="+mn-ea"/>
              </a:rPr>
            </a:br>
            <a:r>
              <a:rPr lang="en-US" altLang="ko-KR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이용가능 할 때까지 기다리면서 블록 됨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483604"/>
            <a:ext cx="78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트랜잭션</a:t>
            </a:r>
            <a:r>
              <a:rPr lang="en-US">
                <a:latin typeface="+mn-ea"/>
                <a:ea typeface="+mn-ea"/>
              </a:rPr>
              <a:t> Ti</a:t>
            </a:r>
            <a:r>
              <a:rPr lang="ko-KR" altLang="en-US">
                <a:latin typeface="+mn-ea"/>
                <a:ea typeface="+mn-ea"/>
              </a:rPr>
              <a:t>가 잠금을 요구하고 트랜잭션</a:t>
            </a:r>
            <a:r>
              <a:rPr lang="en-US">
                <a:latin typeface="+mn-ea"/>
                <a:ea typeface="+mn-ea"/>
              </a:rPr>
              <a:t> Tj</a:t>
            </a:r>
            <a:r>
              <a:rPr lang="ko-KR" altLang="en-US">
                <a:latin typeface="+mn-ea"/>
                <a:ea typeface="+mn-ea"/>
              </a:rPr>
              <a:t>가 잠금을 소유하고 있다면</a:t>
            </a:r>
            <a:r>
              <a:rPr lang="en-US" altLang="ko-KR">
                <a:latin typeface="+mn-ea"/>
                <a:ea typeface="+mn-ea"/>
              </a:rPr>
              <a:t>,</a:t>
            </a:r>
            <a:endParaRPr lang="ko-KR" altLang="en-US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전문화된 잠금 기법들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동적 데이터베이스와 팬텀문제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520" y="242088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ea"/>
                <a:ea typeface="+mn-ea"/>
              </a:rPr>
              <a:t>T1:  rating = 1</a:t>
            </a:r>
            <a:r>
              <a:rPr lang="ko-KR" altLang="en-US">
                <a:latin typeface="+mn-ea"/>
                <a:ea typeface="+mn-ea"/>
              </a:rPr>
              <a:t>인 선원들을 포함하는 모든 페이지를 식별하여 잠금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70080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+mn-ea"/>
                <a:ea typeface="+mn-ea"/>
              </a:rPr>
              <a:t>Ex)  rating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en-US" altLang="ko-KR" b="1">
                <a:latin typeface="+mn-ea"/>
                <a:ea typeface="+mn-ea"/>
              </a:rPr>
              <a:t>=</a:t>
            </a:r>
            <a:r>
              <a:rPr lang="en-US" b="1">
                <a:latin typeface="+mn-ea"/>
                <a:ea typeface="+mn-ea"/>
              </a:rPr>
              <a:t> 1</a:t>
            </a:r>
            <a:r>
              <a:rPr lang="ko-KR" altLang="en-US" b="1">
                <a:latin typeface="+mn-ea"/>
                <a:ea typeface="+mn-ea"/>
              </a:rPr>
              <a:t>인 선원 중 가장 나이가 많은 선원을 찾아라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2924944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ea"/>
                <a:ea typeface="+mn-ea"/>
              </a:rPr>
              <a:t>T2:  </a:t>
            </a:r>
            <a:r>
              <a:rPr lang="ko-KR" altLang="en-US">
                <a:latin typeface="+mn-ea"/>
                <a:ea typeface="+mn-ea"/>
              </a:rPr>
              <a:t>나이가</a:t>
            </a:r>
            <a:r>
              <a:rPr lang="en-US">
                <a:latin typeface="+mn-ea"/>
                <a:ea typeface="+mn-ea"/>
              </a:rPr>
              <a:t> 96</a:t>
            </a:r>
            <a:r>
              <a:rPr lang="ko-KR" altLang="en-US">
                <a:latin typeface="+mn-ea"/>
                <a:ea typeface="+mn-ea"/>
              </a:rPr>
              <a:t>이고</a:t>
            </a:r>
            <a:r>
              <a:rPr lang="en-US">
                <a:latin typeface="+mn-ea"/>
                <a:ea typeface="+mn-ea"/>
              </a:rPr>
              <a:t> rating = 1</a:t>
            </a:r>
            <a:r>
              <a:rPr lang="ko-KR" altLang="en-US">
                <a:latin typeface="+mn-ea"/>
                <a:ea typeface="+mn-ea"/>
              </a:rPr>
              <a:t>인 새로운 선원을 삽입 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50100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ea"/>
                <a:ea typeface="+mn-ea"/>
              </a:rPr>
              <a:t>T1:  </a:t>
            </a:r>
            <a:r>
              <a:rPr lang="ko-KR" altLang="en-US">
                <a:latin typeface="+mn-ea"/>
                <a:ea typeface="+mn-ea"/>
              </a:rPr>
              <a:t>가장 나이가 많은 선원을 찾음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040" y="5210616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인덱스 </a:t>
            </a:r>
            <a:r>
              <a:rPr lang="en-US" altLang="ko-KR" b="1">
                <a:latin typeface="+mn-ea"/>
                <a:ea typeface="+mn-ea"/>
              </a:rPr>
              <a:t>O </a:t>
            </a:r>
            <a:r>
              <a:rPr lang="en-US" altLang="ko-KR" b="1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b="1">
                <a:latin typeface="+mn-ea"/>
                <a:ea typeface="+mn-ea"/>
                <a:sym typeface="Wingdings" pitchFamily="2" charset="2"/>
              </a:rPr>
              <a:t>인덱스를 잠금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040" y="5651956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인덱스 </a:t>
            </a:r>
            <a:r>
              <a:rPr lang="en-US" altLang="ko-KR" b="1">
                <a:latin typeface="+mn-ea"/>
                <a:ea typeface="+mn-ea"/>
              </a:rPr>
              <a:t>X </a:t>
            </a:r>
            <a:r>
              <a:rPr lang="en-US" altLang="ko-KR" b="1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b="1">
                <a:latin typeface="+mn-ea"/>
                <a:ea typeface="+mn-ea"/>
                <a:sym typeface="Wingdings" pitchFamily="2" charset="2"/>
              </a:rPr>
              <a:t>모든 페이지를 다 잠그고</a:t>
            </a:r>
            <a:r>
              <a:rPr lang="en-US" altLang="ko-KR" b="1">
                <a:latin typeface="+mn-ea"/>
                <a:ea typeface="+mn-ea"/>
                <a:sym typeface="Wingdings" pitchFamily="2" charset="2"/>
              </a:rPr>
              <a:t>, </a:t>
            </a:r>
            <a:r>
              <a:rPr lang="ko-KR" altLang="en-US" b="1">
                <a:latin typeface="+mn-ea"/>
                <a:ea typeface="+mn-ea"/>
                <a:sym typeface="Wingdings" pitchFamily="2" charset="2"/>
              </a:rPr>
              <a:t>그 파일에 추가되는 것이 없도록 함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4643844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해결 방법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전문화된 잠금 기법들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B+</a:t>
            </a:r>
            <a:r>
              <a:rPr lang="ko-KR" altLang="en-US" b="1">
                <a:latin typeface="+mn-ea"/>
                <a:ea typeface="+mn-ea"/>
              </a:rPr>
              <a:t>트리에서 동시성 제어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048" y="1628800"/>
            <a:ext cx="860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1 .  </a:t>
            </a:r>
            <a:r>
              <a:rPr lang="ko-KR" altLang="en-US" sz="1600" b="1">
                <a:latin typeface="+mn-ea"/>
                <a:ea typeface="+mn-ea"/>
              </a:rPr>
              <a:t>트리의 상위 레벨들은 탐색 방향을 지시한다</a:t>
            </a:r>
            <a:r>
              <a:rPr lang="en-US" sz="1600" b="1">
                <a:latin typeface="+mn-ea"/>
                <a:ea typeface="+mn-ea"/>
              </a:rPr>
              <a:t>. </a:t>
            </a:r>
            <a:r>
              <a:rPr lang="ko-KR" altLang="en-US" sz="1600" b="1">
                <a:latin typeface="+mn-ea"/>
                <a:ea typeface="+mn-ea"/>
              </a:rPr>
              <a:t>모든 실제 데이터는 단말 레벨에 있다</a:t>
            </a:r>
          </a:p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2.   </a:t>
            </a:r>
            <a:r>
              <a:rPr lang="ko-KR" altLang="en-US" sz="1600" b="1">
                <a:latin typeface="+mn-ea"/>
                <a:ea typeface="+mn-ea"/>
              </a:rPr>
              <a:t>삽입에 대하여</a:t>
            </a:r>
            <a:r>
              <a:rPr lang="en-US" sz="1600" b="1">
                <a:latin typeface="+mn-ea"/>
                <a:ea typeface="+mn-ea"/>
              </a:rPr>
              <a:t>, </a:t>
            </a:r>
            <a:r>
              <a:rPr lang="ko-KR" altLang="en-US" sz="1600" b="1">
                <a:latin typeface="+mn-ea"/>
                <a:ea typeface="+mn-ea"/>
              </a:rPr>
              <a:t>수정된 단말로부터 분할이 전파되는 노드는 전용 잠금 되어야 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7119" y="3164929"/>
            <a:ext cx="59912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전문화된 잠금 기법들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다단계 잠금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219557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의도 전용 잠금</a:t>
            </a:r>
            <a:r>
              <a:rPr lang="en-US">
                <a:latin typeface="+mn-ea"/>
                <a:ea typeface="+mn-ea"/>
              </a:rPr>
              <a:t>(intension exclusive)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54750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의도 공용 잠금</a:t>
            </a:r>
            <a:r>
              <a:rPr lang="en-US">
                <a:latin typeface="+mn-ea"/>
                <a:ea typeface="+mn-ea"/>
              </a:rPr>
              <a:t>(Intension shared)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45830"/>
            <a:ext cx="792088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  <a:ea typeface="+mn-ea"/>
              </a:rPr>
              <a:t>페이지나 레코드 같은 작은 단위에 잠금을 걸어서 읽기 </a:t>
            </a:r>
            <a:r>
              <a:rPr lang="en-US" altLang="ko-KR" b="1">
                <a:latin typeface="+mn-ea"/>
                <a:ea typeface="+mn-ea"/>
              </a:rPr>
              <a:t>or </a:t>
            </a:r>
            <a:r>
              <a:rPr lang="ko-KR" altLang="en-US" b="1">
                <a:latin typeface="+mn-ea"/>
                <a:ea typeface="+mn-ea"/>
              </a:rPr>
              <a:t>쓰기를 하고 싶을 때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그보다 상위 수준에 의도적으로 잠금을 걸어서 다른 트랜잭션이 해당 테이블에 접근 할 때</a:t>
            </a:r>
            <a:r>
              <a:rPr lang="en-US" altLang="ko-KR" b="1">
                <a:latin typeface="+mn-ea"/>
                <a:ea typeface="+mn-ea"/>
              </a:rPr>
              <a:t>,</a:t>
            </a:r>
            <a:r>
              <a:rPr lang="ko-KR" altLang="en-US" b="1">
                <a:latin typeface="+mn-ea"/>
                <a:ea typeface="+mn-ea"/>
              </a:rPr>
              <a:t> 그 보다 선행 트랜잭션이 그 테이블에 대해 어떤 작업을 하고 있는지 알 수 있도록 하는 잠금 기법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3"/>
          </p:nvPr>
        </p:nvSpPr>
        <p:spPr>
          <a:xfrm>
            <a:off x="2643174" y="980728"/>
            <a:ext cx="6357982" cy="5544616"/>
          </a:xfrm>
        </p:spPr>
        <p:txBody>
          <a:bodyPr anchor="t">
            <a:noAutofit/>
          </a:bodyPr>
          <a:lstStyle/>
          <a:p>
            <a:pPr>
              <a:lnSpc>
                <a:spcPct val="250000"/>
              </a:lnSpc>
            </a:pPr>
            <a:r>
              <a:rPr lang="en-US" altLang="ko-KR" sz="1800"/>
              <a:t>  </a:t>
            </a:r>
            <a:r>
              <a:rPr lang="en-US" altLang="ko-KR" sz="2400"/>
              <a:t>Contents</a:t>
            </a:r>
            <a:endParaRPr lang="en-US" altLang="ko-KR" sz="1800"/>
          </a:p>
          <a:p>
            <a:pPr lvl="1">
              <a:lnSpc>
                <a:spcPct val="250000"/>
              </a:lnSpc>
            </a:pPr>
            <a:r>
              <a:rPr lang="ko-KR" altLang="en-US" b="1"/>
              <a:t>   </a:t>
            </a:r>
            <a:r>
              <a:rPr lang="en-US" altLang="ko-KR" b="1"/>
              <a:t>2</a:t>
            </a:r>
            <a:r>
              <a:rPr lang="ko-KR" altLang="en-US" b="1"/>
              <a:t>단계 잠금</a:t>
            </a:r>
            <a:r>
              <a:rPr lang="en-US" altLang="ko-KR" b="1"/>
              <a:t>, </a:t>
            </a:r>
            <a:r>
              <a:rPr lang="ko-KR" altLang="en-US" b="1"/>
              <a:t>직렬 가능성</a:t>
            </a:r>
            <a:r>
              <a:rPr lang="en-US" altLang="ko-KR" b="1"/>
              <a:t>, </a:t>
            </a:r>
            <a:r>
              <a:rPr lang="ko-KR" altLang="en-US" b="1"/>
              <a:t>복구가능성</a:t>
            </a:r>
            <a:endParaRPr lang="en-US" altLang="ko-KR" b="1"/>
          </a:p>
          <a:p>
            <a:pPr lvl="1">
              <a:lnSpc>
                <a:spcPct val="250000"/>
              </a:lnSpc>
            </a:pPr>
            <a:r>
              <a:rPr lang="ko-KR" altLang="en-US" b="1"/>
              <a:t>   잠금 관리 </a:t>
            </a:r>
            <a:r>
              <a:rPr lang="en-US" altLang="ko-KR" b="1"/>
              <a:t>&amp; </a:t>
            </a:r>
            <a:r>
              <a:rPr lang="ko-KR" altLang="en-US" b="1"/>
              <a:t>변환</a:t>
            </a:r>
            <a:endParaRPr lang="en-US" altLang="ko-KR" b="1"/>
          </a:p>
          <a:p>
            <a:pPr lvl="1">
              <a:lnSpc>
                <a:spcPct val="250000"/>
              </a:lnSpc>
            </a:pPr>
            <a:r>
              <a:rPr lang="en-US" altLang="ko-KR" b="1"/>
              <a:t>   </a:t>
            </a:r>
            <a:r>
              <a:rPr lang="ko-KR" altLang="en-US" b="1"/>
              <a:t>교착상태 처리 </a:t>
            </a:r>
            <a:r>
              <a:rPr lang="en-US" altLang="ko-KR" b="1"/>
              <a:t>&amp; </a:t>
            </a:r>
            <a:r>
              <a:rPr lang="ko-KR" altLang="en-US" b="1"/>
              <a:t>방지</a:t>
            </a:r>
            <a:endParaRPr lang="en-US" altLang="ko-KR" b="1"/>
          </a:p>
          <a:p>
            <a:pPr lvl="1">
              <a:lnSpc>
                <a:spcPct val="250000"/>
              </a:lnSpc>
            </a:pPr>
            <a:r>
              <a:rPr lang="ko-KR" altLang="en-US" b="1"/>
              <a:t>   전문화된 잠금 기법들</a:t>
            </a:r>
            <a:endParaRPr lang="en-US" altLang="ko-KR" b="1"/>
          </a:p>
          <a:p>
            <a:pPr lvl="1">
              <a:lnSpc>
                <a:spcPct val="250000"/>
              </a:lnSpc>
            </a:pPr>
            <a:r>
              <a:rPr lang="en-US" altLang="ko-KR" b="1"/>
              <a:t>   </a:t>
            </a:r>
            <a:r>
              <a:rPr lang="ko-KR" altLang="en-US" b="1"/>
              <a:t>잠금을 사용하지 않는 동시성 제어</a:t>
            </a:r>
            <a:endParaRPr lang="en-US" altLang="ko-KR" b="1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시스템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전문화된 잠금 기법들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다단계 잠금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219557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의도 전용 잠금</a:t>
            </a:r>
            <a:r>
              <a:rPr lang="en-US">
                <a:latin typeface="+mn-ea"/>
                <a:ea typeface="+mn-ea"/>
              </a:rPr>
              <a:t>(intension exclusive)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154750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의도 공용 잠금</a:t>
            </a:r>
            <a:r>
              <a:rPr lang="en-US">
                <a:latin typeface="+mn-ea"/>
                <a:ea typeface="+mn-ea"/>
              </a:rPr>
              <a:t>(Intension shared)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45830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  <a:ea typeface="+mn-ea"/>
              </a:rPr>
              <a:t>페이지나 레코드 같은 작은 단위에 잠금을 걸어서 읽기 </a:t>
            </a:r>
            <a:r>
              <a:rPr lang="en-US" altLang="ko-KR" b="1">
                <a:latin typeface="+mn-ea"/>
                <a:ea typeface="+mn-ea"/>
              </a:rPr>
              <a:t>or </a:t>
            </a:r>
            <a:r>
              <a:rPr lang="ko-KR" altLang="en-US" b="1">
                <a:latin typeface="+mn-ea"/>
                <a:ea typeface="+mn-ea"/>
              </a:rPr>
              <a:t>쓰기를 하고 싶을 때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그보다 상위 수준에 의도적으로 잠금을 걸어서 다른 트랜잭션이 해당 테이블에 접근 할 때</a:t>
            </a:r>
            <a:r>
              <a:rPr lang="en-US" altLang="ko-KR" b="1">
                <a:latin typeface="+mn-ea"/>
                <a:ea typeface="+mn-ea"/>
              </a:rPr>
              <a:t>,</a:t>
            </a:r>
            <a:r>
              <a:rPr lang="ko-KR" altLang="en-US" b="1">
                <a:latin typeface="+mn-ea"/>
                <a:ea typeface="+mn-ea"/>
              </a:rPr>
              <a:t> 그 보다 선행 트랜잭션이 그 테이블에 대해 어떤 작업을 하고 있는지 알 수 있도록 하는 잠금 기법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+mn-ea"/>
                <a:ea typeface="+mn-ea"/>
              </a:rPr>
              <a:t>잠금을 사용하지 않는 동시성 제어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낙관적 동시성 제어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1290246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대부분의 트랜잭션들은 다른 트랜잭션들과 충돌하지 않음을 전제로 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2437309"/>
            <a:ext cx="842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1. </a:t>
            </a:r>
            <a:r>
              <a:rPr lang="ko-KR" altLang="en-US" sz="1600" b="1">
                <a:latin typeface="+mn-ea"/>
                <a:ea typeface="+mn-ea"/>
              </a:rPr>
              <a:t>읽기</a:t>
            </a:r>
            <a:r>
              <a:rPr lang="en-US" sz="1600" b="1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트랜잭션이 수행하고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데이터베이스에서 값을 읽고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개별 작업공간에 쓰기를 한다</a:t>
            </a:r>
            <a:r>
              <a:rPr lang="en-US" sz="160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092767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2. </a:t>
            </a:r>
            <a:r>
              <a:rPr lang="ko-KR" altLang="en-US" sz="1600" b="1">
                <a:latin typeface="+mn-ea"/>
                <a:ea typeface="+mn-ea"/>
              </a:rPr>
              <a:t>유효성검사</a:t>
            </a:r>
            <a:r>
              <a:rPr lang="en-US" sz="1600" b="1">
                <a:latin typeface="+mn-ea"/>
                <a:ea typeface="+mn-ea"/>
              </a:rPr>
              <a:t>:</a:t>
            </a:r>
            <a:r>
              <a:rPr lang="en-US" sz="1600">
                <a:latin typeface="+mn-ea"/>
                <a:ea typeface="+mn-ea"/>
              </a:rPr>
              <a:t> </a:t>
            </a:r>
            <a:r>
              <a:rPr lang="ko-KR" altLang="en-US" sz="1600">
                <a:latin typeface="+mn-ea"/>
                <a:ea typeface="+mn-ea"/>
              </a:rPr>
              <a:t>트랜잭션이 완료하기를 원한다면</a:t>
            </a:r>
            <a:r>
              <a:rPr lang="en-US" sz="1600">
                <a:latin typeface="+mn-ea"/>
                <a:ea typeface="+mn-ea"/>
              </a:rPr>
              <a:t>, DBMS</a:t>
            </a:r>
            <a:r>
              <a:rPr lang="ko-KR" altLang="en-US" sz="1600">
                <a:latin typeface="+mn-ea"/>
                <a:ea typeface="+mn-ea"/>
              </a:rPr>
              <a:t>는 트랜잭션이 현재 실행중인 다른 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                </a:t>
            </a:r>
            <a:r>
              <a:rPr lang="ko-KR" altLang="en-US" sz="1600">
                <a:latin typeface="+mn-ea"/>
                <a:ea typeface="+mn-ea"/>
              </a:rPr>
              <a:t>트랜잭션과 충돌이 있는지를 검사한다</a:t>
            </a:r>
            <a:r>
              <a:rPr lang="en-US" altLang="ko-KR" sz="1600">
                <a:latin typeface="+mn-ea"/>
                <a:ea typeface="+mn-ea"/>
              </a:rPr>
              <a:t>. </a:t>
            </a:r>
            <a:r>
              <a:rPr lang="en-US" sz="1600">
                <a:latin typeface="+mn-ea"/>
                <a:ea typeface="+mn-ea"/>
              </a:rPr>
              <a:t> </a:t>
            </a:r>
            <a:r>
              <a:rPr lang="ko-KR" altLang="en-US" sz="1600">
                <a:latin typeface="+mn-ea"/>
                <a:ea typeface="+mn-ea"/>
              </a:rPr>
              <a:t>가능한 충돌이 있다면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그 트랜잭션은 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                </a:t>
            </a:r>
            <a:r>
              <a:rPr lang="ko-KR" altLang="en-US" sz="1600">
                <a:latin typeface="+mn-ea"/>
                <a:ea typeface="+mn-ea"/>
              </a:rPr>
              <a:t>철회된다</a:t>
            </a:r>
            <a:r>
              <a:rPr lang="en-US" sz="160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4437112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  <a:ea typeface="+mn-ea"/>
              </a:rPr>
              <a:t>쓰기</a:t>
            </a:r>
            <a:r>
              <a:rPr lang="en-US" sz="1600" b="1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유효성검사가 어떠한 가능한 충돌들이 없다고 결정하면</a:t>
            </a:r>
            <a:r>
              <a:rPr lang="en-US" sz="1600">
                <a:latin typeface="+mn-ea"/>
                <a:ea typeface="+mn-ea"/>
              </a:rPr>
              <a:t>, </a:t>
            </a:r>
            <a:r>
              <a:rPr lang="ko-KR" altLang="en-US" sz="1600">
                <a:latin typeface="+mn-ea"/>
                <a:ea typeface="+mn-ea"/>
              </a:rPr>
              <a:t>그 트랜잭션이 개별 작업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        </a:t>
            </a:r>
            <a:r>
              <a:rPr lang="ko-KR" altLang="en-US" sz="1600">
                <a:latin typeface="+mn-ea"/>
                <a:ea typeface="+mn-ea"/>
              </a:rPr>
              <a:t>공간에 한 변경이 데이터베이스에 복사된다</a:t>
            </a:r>
            <a:r>
              <a:rPr lang="en-US" sz="1600">
                <a:latin typeface="+mn-ea"/>
                <a:ea typeface="+mn-ea"/>
              </a:rPr>
              <a:t>.</a:t>
            </a:r>
            <a:endParaRPr lang="ko-KR" altLang="en-US" sz="160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잠금을 사용하지 않는 동시성 제어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타임스탬프에 근거한 동시성 제어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31640" y="3062848"/>
          <a:ext cx="6480720" cy="94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TS(Ti) &lt; WTS(x)</a:t>
                      </a: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/>
                        <a:t>TS(Ti) &gt;= WTS(x)</a:t>
                      </a:r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9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는 철회되고</a:t>
                      </a:r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큰 타임스탬프를 가지고 재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연산을 수행하고 </a:t>
                      </a:r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RTS(x)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endParaRPr lang="en-US" altLang="ko-KR" sz="1600" b="0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TS(Ti) 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값으로 설정 </a:t>
                      </a:r>
                      <a:endParaRPr lang="ko-KR" alt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31640" y="5151080"/>
          <a:ext cx="64087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TS(Ti) &lt; RTS(x)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TS(Ti) &gt;= RTS(x)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9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는 철회되고</a:t>
                      </a:r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600" b="0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큰 타임스탬프를 가지고 재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연산을 수행하고 </a:t>
                      </a:r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WTS(x)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endParaRPr lang="en-US" altLang="ko-KR" sz="1600" b="0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TS(Ti) </a:t>
                      </a:r>
                      <a:r>
                        <a:rPr lang="ko-KR" altLang="en-US" sz="16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값으로 설정 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768" y="25862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트랜잭션 </a:t>
            </a:r>
            <a:r>
              <a:rPr lang="en-US" altLang="ko-KR" b="1">
                <a:latin typeface="+mn-ea"/>
                <a:ea typeface="+mn-ea"/>
              </a:rPr>
              <a:t>Ti</a:t>
            </a:r>
            <a:r>
              <a:rPr lang="ko-KR" altLang="en-US" b="1">
                <a:latin typeface="+mn-ea"/>
                <a:ea typeface="+mn-ea"/>
              </a:rPr>
              <a:t>가 </a:t>
            </a:r>
            <a:r>
              <a:rPr lang="en-US" altLang="ko-KR" b="1">
                <a:latin typeface="+mn-ea"/>
                <a:ea typeface="+mn-ea"/>
              </a:rPr>
              <a:t>Read(x) </a:t>
            </a:r>
            <a:r>
              <a:rPr lang="ko-KR" altLang="en-US" b="1">
                <a:latin typeface="+mn-ea"/>
                <a:ea typeface="+mn-ea"/>
              </a:rPr>
              <a:t>수행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96" y="464384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트랜잭션 </a:t>
            </a:r>
            <a:r>
              <a:rPr lang="en-US" altLang="ko-KR" b="1">
                <a:latin typeface="+mn-ea"/>
                <a:ea typeface="+mn-ea"/>
              </a:rPr>
              <a:t>Ti</a:t>
            </a:r>
            <a:r>
              <a:rPr lang="ko-KR" altLang="en-US" b="1">
                <a:latin typeface="+mn-ea"/>
                <a:ea typeface="+mn-ea"/>
              </a:rPr>
              <a:t>가 </a:t>
            </a:r>
            <a:r>
              <a:rPr lang="en-US" altLang="ko-KR" b="1">
                <a:latin typeface="+mn-ea"/>
                <a:ea typeface="+mn-ea"/>
              </a:rPr>
              <a:t>Write(x) </a:t>
            </a:r>
            <a:r>
              <a:rPr lang="ko-KR" altLang="en-US" b="1">
                <a:latin typeface="+mn-ea"/>
                <a:ea typeface="+mn-ea"/>
              </a:rPr>
              <a:t>수행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1412776"/>
            <a:ext cx="896448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RTS(x): </a:t>
            </a:r>
            <a:r>
              <a:rPr lang="en-US" altLang="ko-KR">
                <a:latin typeface="+mn-ea"/>
                <a:ea typeface="+mn-ea"/>
              </a:rPr>
              <a:t>Read(x) </a:t>
            </a:r>
            <a:r>
              <a:rPr lang="ko-KR" altLang="en-US">
                <a:latin typeface="+mn-ea"/>
                <a:ea typeface="+mn-ea"/>
              </a:rPr>
              <a:t>연산을 성공적으로 수행한 트랜잭션들의 타임스탬프 중 가장 큰 것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latin typeface="+mn-ea"/>
                <a:ea typeface="+mn-ea"/>
              </a:rPr>
              <a:t>WTS(x): </a:t>
            </a:r>
            <a:r>
              <a:rPr lang="en-US" altLang="ko-KR">
                <a:latin typeface="+mn-ea"/>
                <a:ea typeface="+mn-ea"/>
              </a:rPr>
              <a:t>Write(x) </a:t>
            </a:r>
            <a:r>
              <a:rPr lang="ko-KR" altLang="en-US">
                <a:latin typeface="+mn-ea"/>
                <a:ea typeface="+mn-ea"/>
              </a:rPr>
              <a:t>연산을 성공적으로 수행한 트랜잭션들의 타임스탬프 중 가장 큰 것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잠금을 사용하지 않는 동시성 제어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타임스탬프의 복구 가능성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4509120"/>
            <a:ext cx="4032448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latin typeface="+mn-ea"/>
                <a:ea typeface="+mn-ea"/>
              </a:rPr>
              <a:t>1.  T2</a:t>
            </a:r>
            <a:r>
              <a:rPr lang="ko-KR" altLang="en-US" sz="1400" b="1">
                <a:latin typeface="+mn-ea"/>
                <a:ea typeface="+mn-ea"/>
              </a:rPr>
              <a:t>는</a:t>
            </a:r>
            <a:r>
              <a:rPr lang="en-US" sz="1400" b="1">
                <a:latin typeface="+mn-ea"/>
                <a:ea typeface="+mn-ea"/>
              </a:rPr>
              <a:t> T1</a:t>
            </a:r>
            <a:r>
              <a:rPr lang="ko-KR" altLang="en-US" sz="1400" b="1">
                <a:latin typeface="+mn-ea"/>
                <a:ea typeface="+mn-ea"/>
              </a:rPr>
              <a:t>이 완료할 때까지 블록 됩니다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555776" y="1608584"/>
          <a:ext cx="194421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T1</a:t>
                      </a:r>
                      <a:endParaRPr lang="ko-KR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/>
                        <a:t>T2</a:t>
                      </a:r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W(A)</a:t>
                      </a:r>
                      <a:endParaRPr lang="ko-KR" altLang="en-US" sz="1600" b="1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1600" b="1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R(A)</a:t>
                      </a:r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1600" b="1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W(B)</a:t>
                      </a:r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ko-KR" altLang="en-US" sz="1600" b="1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/>
                        <a:t>Commit</a:t>
                      </a:r>
                      <a:endParaRPr lang="ko-KR" alt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92288" y="3343147"/>
            <a:ext cx="226774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  <a:ea typeface="+mn-ea"/>
              </a:rPr>
              <a:t>복구 불가능한 스케줄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508518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+mn-ea"/>
                <a:ea typeface="+mn-ea"/>
              </a:rPr>
              <a:t>2.  T1</a:t>
            </a:r>
            <a:r>
              <a:rPr lang="ko-KR" altLang="en-US" sz="1400" b="1">
                <a:latin typeface="+mn-ea"/>
                <a:ea typeface="+mn-ea"/>
              </a:rPr>
              <a:t>이 완료된다면</a:t>
            </a:r>
            <a:r>
              <a:rPr lang="en-US" altLang="ko-KR" sz="1400" b="1">
                <a:latin typeface="+mn-ea"/>
                <a:ea typeface="+mn-ea"/>
              </a:rPr>
              <a:t>  </a:t>
            </a:r>
            <a:r>
              <a:rPr lang="en-US" sz="1400" b="1">
                <a:latin typeface="+mn-ea"/>
                <a:ea typeface="+mn-ea"/>
              </a:rPr>
              <a:t>A</a:t>
            </a:r>
            <a:r>
              <a:rPr lang="ko-KR" altLang="en-US" sz="1400" b="1">
                <a:latin typeface="+mn-ea"/>
                <a:ea typeface="+mn-ea"/>
              </a:rPr>
              <a:t>의 변화가 버퍼로부터 복사되고</a:t>
            </a:r>
            <a:r>
              <a:rPr lang="en-US" sz="1400" b="1">
                <a:latin typeface="+mn-ea"/>
                <a:ea typeface="+mn-ea"/>
              </a:rPr>
              <a:t>, </a:t>
            </a:r>
            <a:r>
              <a:rPr lang="ko-KR" altLang="en-US" sz="1400" b="1">
                <a:latin typeface="+mn-ea"/>
                <a:ea typeface="+mn-ea"/>
              </a:rPr>
              <a:t>그렇지 않으면 버퍼에 있는 변화는 제거됨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5569495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n-ea"/>
                <a:ea typeface="+mn-ea"/>
              </a:rPr>
              <a:t>3.  </a:t>
            </a:r>
            <a:r>
              <a:rPr lang="ko-KR" altLang="en-US" sz="1400" b="1">
                <a:latin typeface="+mn-ea"/>
                <a:ea typeface="+mn-ea"/>
              </a:rPr>
              <a:t>그런 뒤에</a:t>
            </a:r>
            <a:r>
              <a:rPr lang="en-US" sz="1400" b="1">
                <a:latin typeface="+mn-ea"/>
                <a:ea typeface="+mn-ea"/>
              </a:rPr>
              <a:t> T2</a:t>
            </a:r>
            <a:r>
              <a:rPr lang="ko-KR" altLang="en-US" sz="1400" b="1">
                <a:latin typeface="+mn-ea"/>
                <a:ea typeface="+mn-ea"/>
              </a:rPr>
              <a:t>는</a:t>
            </a:r>
            <a:r>
              <a:rPr lang="en-US" sz="1400" b="1">
                <a:latin typeface="+mn-ea"/>
                <a:ea typeface="+mn-ea"/>
              </a:rPr>
              <a:t> A</a:t>
            </a:r>
            <a:r>
              <a:rPr lang="ko-KR" altLang="en-US" sz="1400" b="1">
                <a:latin typeface="+mn-ea"/>
                <a:ea typeface="+mn-ea"/>
              </a:rPr>
              <a:t>를 읽는 것이 가능해집니다</a:t>
            </a:r>
            <a:r>
              <a:rPr lang="en-US" sz="1400" b="1">
                <a:latin typeface="+mn-ea"/>
                <a:ea typeface="+mn-ea"/>
              </a:rPr>
              <a:t>.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2007131"/>
            <a:ext cx="295232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  <a:ea typeface="+mn-ea"/>
              </a:rPr>
              <a:t>TS(T1) = 1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  <a:ea typeface="+mn-ea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  <a:ea typeface="+mn-ea"/>
              </a:rPr>
              <a:t>TS(T2) = 2</a:t>
            </a:r>
            <a:endParaRPr lang="ko-KR" altLang="en-US" sz="1400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잠금을 사용하지 않는 동시성 제어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94116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타임스탬프와 비슷한 결점이 있고</a:t>
            </a:r>
            <a:r>
              <a:rPr lang="en-US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여기에 버전을 유지하는 비용도 듭니다</a:t>
            </a:r>
            <a:r>
              <a:rPr lang="en-US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19675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:  </a:t>
            </a:r>
            <a:r>
              <a:rPr lang="ko-KR" altLang="en-US" sz="1600" b="1">
                <a:latin typeface="+mn-ea"/>
                <a:ea typeface="+mn-ea"/>
              </a:rPr>
              <a:t>하나의 레코드에 대해 </a:t>
            </a:r>
            <a:r>
              <a:rPr lang="en-US" altLang="ko-KR" sz="1600" b="1">
                <a:latin typeface="+mn-ea"/>
                <a:ea typeface="+mn-ea"/>
              </a:rPr>
              <a:t>DML</a:t>
            </a:r>
            <a:r>
              <a:rPr lang="ko-KR" altLang="en-US" sz="1600" b="1">
                <a:latin typeface="+mn-ea"/>
                <a:ea typeface="+mn-ea"/>
              </a:rPr>
              <a:t>구문이 발생할 경우 그 레코드는 원래 상태 그대로 둔 채</a:t>
            </a:r>
            <a:r>
              <a:rPr lang="en-US" altLang="ko-KR" sz="1600" b="1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  <a:ea typeface="+mn-ea"/>
              </a:rPr>
              <a:t>  </a:t>
            </a:r>
            <a:r>
              <a:rPr lang="ko-KR" altLang="en-US" sz="1600" b="1">
                <a:latin typeface="+mn-ea"/>
                <a:ea typeface="+mn-ea"/>
              </a:rPr>
              <a:t>그 레코드의 복사본에 </a:t>
            </a:r>
            <a:r>
              <a:rPr lang="en-US" altLang="ko-KR" sz="1600" b="1">
                <a:latin typeface="+mn-ea"/>
                <a:ea typeface="+mn-ea"/>
              </a:rPr>
              <a:t>DML </a:t>
            </a:r>
            <a:r>
              <a:rPr lang="ko-KR" altLang="en-US" sz="1600" b="1">
                <a:latin typeface="+mn-ea"/>
                <a:ea typeface="+mn-ea"/>
              </a:rPr>
              <a:t>구문을 실행하여 그 레코드의 새로운 버전을 만드는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3356992"/>
            <a:ext cx="8532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  레코드에 대해 연산을 수행중인 어떤 트랜잭션은 그 레코드를 조회하는 다른 </a:t>
            </a:r>
            <a:br>
              <a:rPr lang="en-US" altLang="ko-KR" b="1">
                <a:latin typeface="+mn-ea"/>
                <a:ea typeface="+mn-ea"/>
              </a:rPr>
            </a:br>
            <a:r>
              <a:rPr lang="en-US" altLang="ko-KR" b="1">
                <a:latin typeface="+mn-ea"/>
                <a:ea typeface="+mn-ea"/>
              </a:rPr>
              <a:t>   </a:t>
            </a:r>
            <a:r>
              <a:rPr lang="ko-KR" altLang="en-US" b="1">
                <a:latin typeface="+mn-ea"/>
                <a:ea typeface="+mn-ea"/>
              </a:rPr>
              <a:t>트랜잭션에게는 영향을 미치지 않는다</a:t>
            </a:r>
            <a:r>
              <a:rPr lang="en-US" altLang="ko-KR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9087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다중 버전 동시성 제어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1760" y="2400300"/>
            <a:ext cx="4211637" cy="1016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6000" b="1">
                <a:latin typeface="Eurostile LT Std" pitchFamily="34" charset="0"/>
                <a:ea typeface="나눔고딕 ExtraBold" pitchFamily="50" charset="-127"/>
                <a:cs typeface="+mj-cs"/>
              </a:rPr>
              <a:t>Thank you!</a:t>
            </a:r>
            <a:endParaRPr kumimoji="0" lang="ko-KR" altLang="en-US" sz="6000" b="1">
              <a:latin typeface="Eurostile LT Std" pitchFamily="34" charset="0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ko-KR" altLang="en-US">
                <a:latin typeface="나눔고딕 ExtraBold" pitchFamily="50" charset="-127"/>
              </a:rPr>
              <a:t>트랜잭션의 일관성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3727888"/>
            <a:ext cx="820891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  <a:ea typeface="+mn-ea"/>
              </a:rPr>
              <a:t>트랜잭션에서 일관성은 트랜잭션 수행 전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후에 데이터 모델의 모든 제약 조건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기본키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외래키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도메인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도메인 제약조건 등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만족하는 것을 통해 보장</a:t>
            </a:r>
            <a:endParaRPr lang="en-US" altLang="ko-KR" b="1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04344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트랜잭션이 성공적으로 완료되면 일관적인 </a:t>
            </a:r>
            <a:r>
              <a:rPr lang="en-US" altLang="ko-KR" b="1">
                <a:latin typeface="+mn-ea"/>
                <a:ea typeface="+mn-ea"/>
              </a:rPr>
              <a:t>DB</a:t>
            </a:r>
            <a:r>
              <a:rPr lang="ko-KR" altLang="en-US" b="1">
                <a:latin typeface="+mn-ea"/>
                <a:ea typeface="+mn-ea"/>
              </a:rPr>
              <a:t>상태를 유지하는 것</a:t>
            </a:r>
            <a:endParaRPr lang="en-US" altLang="ko-KR" b="1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13167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  일관성을 보장하는 방법</a:t>
            </a:r>
            <a:endParaRPr lang="en-US" altLang="ko-KR" b="1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나눔고딕 ExtraBold" pitchFamily="50" charset="-127"/>
              </a:rPr>
              <a:t>2</a:t>
            </a:r>
            <a:r>
              <a:rPr lang="ko-KR" altLang="en-US">
                <a:latin typeface="나눔고딕 ExtraBold" pitchFamily="50" charset="-127"/>
              </a:rPr>
              <a:t>단계 잠금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896" y="3429000"/>
            <a:ext cx="1656184" cy="301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6"/>
          <p:cNvSpPr txBox="1"/>
          <p:nvPr/>
        </p:nvSpPr>
        <p:spPr>
          <a:xfrm>
            <a:off x="107504" y="8994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 algn="r"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엄격한 </a:t>
            </a:r>
            <a:r>
              <a:rPr lang="en-US" altLang="ko-KR" b="1">
                <a:latin typeface="+mn-ea"/>
                <a:ea typeface="+mn-ea"/>
              </a:rPr>
              <a:t>2</a:t>
            </a:r>
            <a:r>
              <a:rPr lang="ko-KR" altLang="en-US" b="1">
                <a:latin typeface="+mn-ea"/>
                <a:ea typeface="+mn-ea"/>
              </a:rPr>
              <a:t>단계 잠금</a:t>
            </a:r>
            <a:r>
              <a:rPr lang="en-US" altLang="ko-KR" b="1">
                <a:latin typeface="+mn-ea"/>
                <a:ea typeface="+mn-ea"/>
              </a:rPr>
              <a:t>(Strict Two-Phase Locking)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467544" y="126876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600">
                <a:latin typeface="+mn-ea"/>
                <a:ea typeface="+mn-ea"/>
              </a:rPr>
              <a:t>락을 걸고 해제하는 시점에 제한을 두지 않으면 두 개의 트랜잭션이 동시에 실행될 때 데이터의 일관성이 깨질 수 있어서 로킹 단계를 </a:t>
            </a:r>
            <a:r>
              <a:rPr lang="en-US" altLang="ko-KR" sz="1600">
                <a:latin typeface="+mn-ea"/>
                <a:ea typeface="+mn-ea"/>
              </a:rPr>
              <a:t>2</a:t>
            </a:r>
            <a:r>
              <a:rPr lang="ko-KR" altLang="en-US" sz="1600">
                <a:latin typeface="+mn-ea"/>
                <a:ea typeface="+mn-ea"/>
              </a:rPr>
              <a:t>개로 구분하여 이를 방지하는 방법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67544" y="234888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  <a:ea typeface="+mn-ea"/>
              </a:rPr>
              <a:t>확장 단계</a:t>
            </a:r>
            <a:r>
              <a:rPr lang="en-US" altLang="ko-KR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트랜잭션은 새로운 </a:t>
            </a:r>
            <a:r>
              <a:rPr lang="en-US" altLang="ko-KR" sz="1600">
                <a:latin typeface="+mn-ea"/>
                <a:ea typeface="+mn-ea"/>
              </a:rPr>
              <a:t>lock </a:t>
            </a:r>
            <a:r>
              <a:rPr lang="ko-KR" altLang="en-US" sz="1600">
                <a:latin typeface="+mn-ea"/>
                <a:ea typeface="+mn-ea"/>
              </a:rPr>
              <a:t>연산만 할 수 있고</a:t>
            </a:r>
            <a:r>
              <a:rPr lang="en-US" altLang="ko-KR" sz="1600">
                <a:latin typeface="+mn-ea"/>
                <a:ea typeface="+mn-ea"/>
              </a:rPr>
              <a:t>, unlock </a:t>
            </a:r>
            <a:r>
              <a:rPr lang="ko-KR" altLang="en-US" sz="1600">
                <a:latin typeface="+mn-ea"/>
                <a:ea typeface="+mn-ea"/>
              </a:rPr>
              <a:t>연산은 할 수 없는 단계</a:t>
            </a: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  <a:ea typeface="+mn-ea"/>
              </a:rPr>
              <a:t>축소 단계</a:t>
            </a:r>
            <a:r>
              <a:rPr lang="en-US" altLang="ko-KR" sz="1600" b="1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트랜잭션은 </a:t>
            </a:r>
            <a:r>
              <a:rPr lang="en-US" altLang="ko-KR" sz="1600">
                <a:latin typeface="+mn-ea"/>
                <a:ea typeface="+mn-ea"/>
              </a:rPr>
              <a:t>unlock </a:t>
            </a:r>
            <a:r>
              <a:rPr lang="ko-KR" altLang="en-US" sz="1600">
                <a:latin typeface="+mn-ea"/>
                <a:ea typeface="+mn-ea"/>
              </a:rPr>
              <a:t>연산만 실행할 수 있고</a:t>
            </a:r>
            <a:r>
              <a:rPr lang="en-US" altLang="ko-KR" sz="1600">
                <a:latin typeface="+mn-ea"/>
                <a:ea typeface="+mn-ea"/>
              </a:rPr>
              <a:t>, lock </a:t>
            </a:r>
            <a:r>
              <a:rPr lang="ko-KR" altLang="en-US" sz="1600">
                <a:latin typeface="+mn-ea"/>
                <a:ea typeface="+mn-ea"/>
              </a:rPr>
              <a:t>연산은 실행할 수 없는 단계</a:t>
            </a:r>
            <a:endParaRPr lang="en-US" altLang="ko-KR" sz="1600"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+mn-ea"/>
                <a:ea typeface="+mn-ea"/>
              </a:rPr>
              <a:t>Dirty read, Non-Repeatable read</a:t>
            </a:r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23528" y="1556792"/>
            <a:ext cx="813690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>
                <a:latin typeface="+mn-ea"/>
                <a:ea typeface="+mn-ea"/>
              </a:rPr>
              <a:t>  읽기 작업을 하는 트랜잭션 </a:t>
            </a:r>
            <a:r>
              <a:rPr lang="en-US" altLang="ko-KR" sz="1600">
                <a:latin typeface="+mn-ea"/>
                <a:ea typeface="+mn-ea"/>
              </a:rPr>
              <a:t>1</a:t>
            </a:r>
            <a:r>
              <a:rPr lang="ko-KR" altLang="en-US" sz="1600">
                <a:latin typeface="+mn-ea"/>
                <a:ea typeface="+mn-ea"/>
              </a:rPr>
              <a:t>이 쓰기 작업을 하는 트랜잭션</a:t>
            </a:r>
            <a:r>
              <a:rPr lang="en-US" altLang="ko-KR" sz="1600">
                <a:latin typeface="+mn-ea"/>
                <a:ea typeface="+mn-ea"/>
              </a:rPr>
              <a:t>2</a:t>
            </a:r>
            <a:r>
              <a:rPr lang="ko-KR" altLang="en-US" sz="1600">
                <a:latin typeface="+mn-ea"/>
                <a:ea typeface="+mn-ea"/>
              </a:rPr>
              <a:t>가 작업한 중간 데이터를 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</a:t>
            </a:r>
            <a:r>
              <a:rPr lang="ko-KR" altLang="en-US" sz="1600">
                <a:latin typeface="+mn-ea"/>
                <a:ea typeface="+mn-ea"/>
              </a:rPr>
              <a:t>읽기 때문에 발생하는 문제</a:t>
            </a:r>
            <a:endParaRPr lang="en-US" altLang="ko-KR" sz="1600">
              <a:latin typeface="+mn-ea"/>
              <a:ea typeface="+mn-ea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251520" y="5165924"/>
            <a:ext cx="8748464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>
                <a:latin typeface="+mn-ea"/>
                <a:ea typeface="+mn-ea"/>
              </a:rPr>
              <a:t>  트랜잭션 </a:t>
            </a:r>
            <a:r>
              <a:rPr lang="en-US" altLang="ko-KR" sz="1600">
                <a:latin typeface="+mn-ea"/>
                <a:ea typeface="+mn-ea"/>
              </a:rPr>
              <a:t>1</a:t>
            </a:r>
            <a:r>
              <a:rPr lang="ko-KR" altLang="en-US" sz="1600">
                <a:latin typeface="+mn-ea"/>
                <a:ea typeface="+mn-ea"/>
              </a:rPr>
              <a:t>이 데이터를 읽고 트랜잭션 </a:t>
            </a:r>
            <a:r>
              <a:rPr lang="en-US" altLang="ko-KR" sz="1600">
                <a:latin typeface="+mn-ea"/>
                <a:ea typeface="+mn-ea"/>
              </a:rPr>
              <a:t>2</a:t>
            </a:r>
            <a:r>
              <a:rPr lang="ko-KR" altLang="en-US" sz="1600">
                <a:latin typeface="+mn-ea"/>
                <a:ea typeface="+mn-ea"/>
              </a:rPr>
              <a:t>가 데이터를 쓰고</a:t>
            </a:r>
            <a:r>
              <a:rPr lang="en-US" altLang="ko-KR" sz="1600">
                <a:latin typeface="+mn-ea"/>
                <a:ea typeface="+mn-ea"/>
              </a:rPr>
              <a:t> </a:t>
            </a:r>
            <a:r>
              <a:rPr lang="ko-KR" altLang="en-US" sz="1600">
                <a:latin typeface="+mn-ea"/>
                <a:ea typeface="+mn-ea"/>
              </a:rPr>
              <a:t>트랜잭션 </a:t>
            </a:r>
            <a:r>
              <a:rPr lang="en-US" altLang="ko-KR" sz="1600">
                <a:latin typeface="+mn-ea"/>
                <a:ea typeface="+mn-ea"/>
              </a:rPr>
              <a:t>1</a:t>
            </a:r>
            <a:r>
              <a:rPr lang="ko-KR" altLang="en-US" sz="1600">
                <a:latin typeface="+mn-ea"/>
                <a:ea typeface="+mn-ea"/>
              </a:rPr>
              <a:t>이 다시 한번 데이터를  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</a:t>
            </a:r>
            <a:r>
              <a:rPr lang="ko-KR" altLang="en-US" sz="1600">
                <a:latin typeface="+mn-ea"/>
                <a:ea typeface="+mn-ea"/>
              </a:rPr>
              <a:t>읽을 때 생기는 문제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827584" y="98072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b="1">
                <a:latin typeface="+mn-ea"/>
                <a:ea typeface="+mn-ea"/>
              </a:rPr>
              <a:t>Dirty read</a:t>
            </a:r>
          </a:p>
        </p:txBody>
      </p:sp>
      <p:sp>
        <p:nvSpPr>
          <p:cNvPr id="11" name="TextBox 5"/>
          <p:cNvSpPr txBox="1"/>
          <p:nvPr/>
        </p:nvSpPr>
        <p:spPr>
          <a:xfrm>
            <a:off x="827584" y="4374666"/>
            <a:ext cx="2808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>
                <a:latin typeface="+mn-ea"/>
                <a:ea typeface="+mn-ea"/>
              </a:rPr>
              <a:t>Non-Repeatable read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323528" y="2420888"/>
            <a:ext cx="828092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>
                <a:latin typeface="+mn-ea"/>
                <a:ea typeface="+mn-ea"/>
              </a:rPr>
              <a:t>  작업중인 트랜잭션 </a:t>
            </a:r>
            <a:r>
              <a:rPr lang="en-US" altLang="ko-KR" sz="1600">
                <a:latin typeface="+mn-ea"/>
                <a:ea typeface="+mn-ea"/>
              </a:rPr>
              <a:t>2</a:t>
            </a:r>
            <a:r>
              <a:rPr lang="ko-KR" altLang="en-US" sz="1600">
                <a:latin typeface="+mn-ea"/>
                <a:ea typeface="+mn-ea"/>
              </a:rPr>
              <a:t>가 작업을 </a:t>
            </a:r>
            <a:r>
              <a:rPr lang="en-US" altLang="ko-KR" sz="1600">
                <a:latin typeface="+mn-ea"/>
                <a:ea typeface="+mn-ea"/>
              </a:rPr>
              <a:t>Rollback</a:t>
            </a:r>
            <a:r>
              <a:rPr lang="ko-KR" altLang="en-US" sz="1600">
                <a:latin typeface="+mn-ea"/>
                <a:ea typeface="+mn-ea"/>
              </a:rPr>
              <a:t>한 경우 트랜잭션 </a:t>
            </a:r>
            <a:r>
              <a:rPr lang="en-US" altLang="ko-KR" sz="1600">
                <a:latin typeface="+mn-ea"/>
                <a:ea typeface="+mn-ea"/>
              </a:rPr>
              <a:t>1</a:t>
            </a:r>
            <a:r>
              <a:rPr lang="ko-KR" altLang="en-US" sz="1600">
                <a:latin typeface="+mn-ea"/>
                <a:ea typeface="+mn-ea"/>
              </a:rPr>
              <a:t>은 무효가 된 데이터를 읽게 </a:t>
            </a:r>
            <a:br>
              <a:rPr lang="en-US" altLang="ko-KR" sz="1600">
                <a:latin typeface="+mn-ea"/>
                <a:ea typeface="+mn-ea"/>
              </a:rPr>
            </a:br>
            <a:r>
              <a:rPr lang="en-US" altLang="ko-KR" sz="1600">
                <a:latin typeface="+mn-ea"/>
                <a:ea typeface="+mn-ea"/>
              </a:rPr>
              <a:t>   </a:t>
            </a:r>
            <a:r>
              <a:rPr lang="ko-KR" altLang="en-US" sz="1600">
                <a:latin typeface="+mn-ea"/>
                <a:ea typeface="+mn-ea"/>
              </a:rPr>
              <a:t>되고 잘못된 결과를 도출한다</a:t>
            </a:r>
            <a:r>
              <a:rPr lang="en-US" altLang="ko-KR" sz="160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860032" y="3140968"/>
          <a:ext cx="14881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7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78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164288" y="3140968"/>
          <a:ext cx="14881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R(A)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8"/>
          <p:cNvSpPr txBox="1"/>
          <p:nvPr/>
        </p:nvSpPr>
        <p:spPr>
          <a:xfrm>
            <a:off x="251520" y="5919663"/>
            <a:ext cx="874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>
                <a:latin typeface="+mn-ea"/>
                <a:ea typeface="+mn-ea"/>
              </a:rPr>
              <a:t>  트랜잭션 </a:t>
            </a:r>
            <a:r>
              <a:rPr lang="en-US" altLang="ko-KR" sz="1600">
                <a:latin typeface="+mn-ea"/>
                <a:ea typeface="+mn-ea"/>
              </a:rPr>
              <a:t>1</a:t>
            </a:r>
            <a:r>
              <a:rPr lang="ko-KR" altLang="en-US" sz="1600">
                <a:latin typeface="+mn-ea"/>
                <a:ea typeface="+mn-ea"/>
              </a:rPr>
              <a:t>이 읽기 작업을 다시 한 번 반복할 경우 이전의 결과와 다른 결과가 나오는 현상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5148064" y="429309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b="1">
                <a:latin typeface="+mn-ea"/>
                <a:ea typeface="+mn-ea"/>
              </a:rPr>
              <a:t>Dirty read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7092280" y="42210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pitchFamily="34" charset="0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Non-Repeatable read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나눔고딕 ExtraBold" pitchFamily="50" charset="-127"/>
              </a:rPr>
              <a:t>2</a:t>
            </a:r>
            <a:r>
              <a:rPr lang="ko-KR" altLang="en-US">
                <a:latin typeface="나눔고딕 ExtraBold" pitchFamily="50" charset="-127"/>
              </a:rPr>
              <a:t>단계 잠금</a:t>
            </a:r>
            <a:r>
              <a:rPr lang="en-US" altLang="ko-KR">
                <a:latin typeface="나눔고딕 ExtraBold" pitchFamily="50" charset="-127"/>
              </a:rPr>
              <a:t>, </a:t>
            </a:r>
            <a:r>
              <a:rPr lang="ko-KR" altLang="en-US">
                <a:latin typeface="나눔고딕 ExtraBold" pitchFamily="50" charset="-127"/>
              </a:rPr>
              <a:t>직렬 가능성</a:t>
            </a:r>
            <a:r>
              <a:rPr lang="en-US" altLang="ko-KR">
                <a:latin typeface="나눔고딕 ExtraBold" pitchFamily="50" charset="-127"/>
              </a:rPr>
              <a:t>, </a:t>
            </a:r>
            <a:r>
              <a:rPr lang="ko-KR" altLang="en-US">
                <a:latin typeface="나눔고딕 ExtraBold" pitchFamily="50" charset="-127"/>
              </a:rPr>
              <a:t>복구가능성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직렬 가능성</a:t>
            </a:r>
          </a:p>
        </p:txBody>
      </p:sp>
      <p:pic>
        <p:nvPicPr>
          <p:cNvPr id="41986" name="Picture 2" descr="스케줄 직렬 가능에 대한 이미지 검색결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916832"/>
            <a:ext cx="6373119" cy="302433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나눔고딕 ExtraBold" pitchFamily="50" charset="-127"/>
              </a:rPr>
              <a:t>2</a:t>
            </a:r>
            <a:r>
              <a:rPr lang="ko-KR" altLang="en-US">
                <a:latin typeface="나눔고딕 ExtraBold" pitchFamily="50" charset="-127"/>
              </a:rPr>
              <a:t>단계 잠금</a:t>
            </a:r>
            <a:r>
              <a:rPr lang="en-US" altLang="ko-KR">
                <a:latin typeface="나눔고딕 ExtraBold" pitchFamily="50" charset="-127"/>
              </a:rPr>
              <a:t>, </a:t>
            </a:r>
            <a:r>
              <a:rPr lang="ko-KR" altLang="en-US">
                <a:latin typeface="나눔고딕 ExtraBold" pitchFamily="50" charset="-127"/>
              </a:rPr>
              <a:t>직렬 가능성</a:t>
            </a:r>
            <a:r>
              <a:rPr lang="en-US" altLang="ko-KR">
                <a:latin typeface="나눔고딕 ExtraBold" pitchFamily="50" charset="-127"/>
              </a:rPr>
              <a:t>, </a:t>
            </a:r>
            <a:r>
              <a:rPr lang="ko-KR" altLang="en-US">
                <a:latin typeface="나눔고딕 ExtraBold" pitchFamily="50" charset="-127"/>
              </a:rPr>
              <a:t>복구가능성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18448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충돌 직렬 스케줄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2744341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동일한 데이터</a:t>
            </a:r>
            <a:r>
              <a:rPr lang="en-US" sz="1600" b="1">
                <a:latin typeface="+mn-ea"/>
                <a:ea typeface="+mn-ea"/>
              </a:rPr>
              <a:t> Q</a:t>
            </a:r>
            <a:r>
              <a:rPr lang="ko-KR" altLang="en-US" sz="1600" b="1">
                <a:latin typeface="+mn-ea"/>
                <a:ea typeface="+mn-ea"/>
              </a:rPr>
              <a:t>에 대해 접근하는 트랜잭션</a:t>
            </a:r>
            <a:r>
              <a:rPr lang="en-US" sz="1600" b="1">
                <a:latin typeface="+mn-ea"/>
                <a:ea typeface="+mn-ea"/>
              </a:rPr>
              <a:t> T1, T2 </a:t>
            </a:r>
            <a:r>
              <a:rPr lang="ko-KR" altLang="en-US" sz="1600" b="1">
                <a:latin typeface="+mn-ea"/>
                <a:ea typeface="+mn-ea"/>
              </a:rPr>
              <a:t>의 내부의 연속적인 연산이</a:t>
            </a:r>
            <a:r>
              <a:rPr lang="en-US" sz="1600" b="1">
                <a:latin typeface="+mn-ea"/>
                <a:ea typeface="+mn-ea"/>
              </a:rPr>
              <a:t> a, b </a:t>
            </a:r>
            <a:r>
              <a:rPr lang="ko-KR" altLang="en-US" sz="1600" b="1">
                <a:latin typeface="+mn-ea"/>
                <a:ea typeface="+mn-ea"/>
              </a:rPr>
              <a:t>일 경우</a:t>
            </a:r>
            <a:endParaRPr lang="en-US" altLang="ko-KR" sz="1600" b="1">
              <a:latin typeface="+mn-ea"/>
              <a:ea typeface="+mn-ea"/>
            </a:endParaRPr>
          </a:p>
          <a:p>
            <a:endParaRPr lang="ko-KR" altLang="en-US" sz="1600"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+mn-ea"/>
                <a:ea typeface="+mn-ea"/>
              </a:rPr>
              <a:t>   a = read(Q),    b= read(Q) : </a:t>
            </a:r>
            <a:r>
              <a:rPr lang="ko-KR" altLang="en-US">
                <a:latin typeface="+mn-ea"/>
                <a:ea typeface="+mn-ea"/>
              </a:rPr>
              <a:t>비충돌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+mn-ea"/>
                <a:ea typeface="+mn-ea"/>
              </a:rPr>
              <a:t> a = read(Q),    b = write(Q) : </a:t>
            </a:r>
            <a:r>
              <a:rPr lang="ko-KR" altLang="en-US">
                <a:latin typeface="+mn-ea"/>
                <a:ea typeface="+mn-ea"/>
              </a:rPr>
              <a:t>충돌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+mn-ea"/>
                <a:ea typeface="+mn-ea"/>
              </a:rPr>
              <a:t>a = write(Q),    b= read(Q) : </a:t>
            </a:r>
            <a:r>
              <a:rPr lang="ko-KR" altLang="en-US">
                <a:latin typeface="+mn-ea"/>
                <a:ea typeface="+mn-ea"/>
              </a:rPr>
              <a:t>충돌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+mn-ea"/>
                <a:ea typeface="+mn-ea"/>
              </a:rPr>
              <a:t>  a = write(Q),    b = write(Q) : </a:t>
            </a:r>
            <a:r>
              <a:rPr lang="ko-KR" altLang="en-US">
                <a:latin typeface="+mn-ea"/>
                <a:ea typeface="+mn-ea"/>
              </a:rPr>
              <a:t>충돌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직렬 가능성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나눔고딕 ExtraBold" pitchFamily="50" charset="-127"/>
              </a:rPr>
              <a:t>2</a:t>
            </a:r>
            <a:r>
              <a:rPr lang="ko-KR" altLang="en-US">
                <a:latin typeface="나눔고딕 ExtraBold" pitchFamily="50" charset="-127"/>
              </a:rPr>
              <a:t>단계 잠금</a:t>
            </a:r>
            <a:r>
              <a:rPr lang="en-US" altLang="ko-KR">
                <a:latin typeface="나눔고딕 ExtraBold" pitchFamily="50" charset="-127"/>
              </a:rPr>
              <a:t>, </a:t>
            </a:r>
            <a:r>
              <a:rPr lang="ko-KR" altLang="en-US">
                <a:latin typeface="나눔고딕 ExtraBold" pitchFamily="50" charset="-127"/>
              </a:rPr>
              <a:t>직렬 가능성</a:t>
            </a:r>
            <a:r>
              <a:rPr lang="en-US" altLang="ko-KR">
                <a:latin typeface="나눔고딕 ExtraBold" pitchFamily="50" charset="-127"/>
              </a:rPr>
              <a:t>, </a:t>
            </a:r>
            <a:r>
              <a:rPr lang="ko-KR" altLang="en-US">
                <a:latin typeface="나눔고딕 ExtraBold" pitchFamily="50" charset="-127"/>
              </a:rPr>
              <a:t>복구가능성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7904" y="1412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직렬화 그래프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2012647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-  </a:t>
            </a:r>
            <a:r>
              <a:rPr lang="ko-KR" altLang="en-US" sz="1600" b="1">
                <a:latin typeface="+mn-ea"/>
                <a:ea typeface="+mn-ea"/>
              </a:rPr>
              <a:t>스케줄 </a:t>
            </a:r>
            <a:r>
              <a:rPr lang="en-US" sz="1600" b="1">
                <a:latin typeface="+mn-ea"/>
                <a:ea typeface="+mn-ea"/>
              </a:rPr>
              <a:t>S</a:t>
            </a:r>
            <a:r>
              <a:rPr lang="ko-KR" altLang="en-US" sz="1600" b="1">
                <a:latin typeface="+mn-ea"/>
                <a:ea typeface="+mn-ea"/>
              </a:rPr>
              <a:t>에 있는 각 완료된 트랜잭션에 대하여 하나의 노드가 존재한다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600" b="1">
                <a:latin typeface="+mn-ea"/>
                <a:ea typeface="+mn-ea"/>
              </a:rPr>
              <a:t>-  Ti</a:t>
            </a:r>
            <a:r>
              <a:rPr lang="ko-KR" altLang="en-US" sz="1600" b="1">
                <a:latin typeface="+mn-ea"/>
                <a:ea typeface="+mn-ea"/>
              </a:rPr>
              <a:t>의 한 액션이</a:t>
            </a:r>
            <a:r>
              <a:rPr lang="en-US" sz="1600" b="1">
                <a:latin typeface="+mn-ea"/>
                <a:ea typeface="+mn-ea"/>
              </a:rPr>
              <a:t> Tj</a:t>
            </a:r>
            <a:r>
              <a:rPr lang="ko-KR" altLang="en-US" sz="1600" b="1">
                <a:latin typeface="+mn-ea"/>
                <a:ea typeface="+mn-ea"/>
              </a:rPr>
              <a:t>의 액션들 가운데 하나와 충돌이 있고 선행하면</a:t>
            </a:r>
            <a:r>
              <a:rPr lang="en-US" sz="1600" b="1">
                <a:latin typeface="+mn-ea"/>
                <a:ea typeface="+mn-ea"/>
              </a:rPr>
              <a:t> Ti</a:t>
            </a:r>
            <a:r>
              <a:rPr lang="ko-KR" altLang="en-US" sz="1600" b="1">
                <a:latin typeface="+mn-ea"/>
                <a:ea typeface="+mn-ea"/>
              </a:rPr>
              <a:t>에서 </a:t>
            </a:r>
            <a:r>
              <a:rPr lang="en-US" sz="1600" b="1">
                <a:latin typeface="+mn-ea"/>
                <a:ea typeface="+mn-ea"/>
              </a:rPr>
              <a:t>Tj</a:t>
            </a:r>
            <a:r>
              <a:rPr lang="ko-KR" altLang="en-US" sz="1600" b="1">
                <a:latin typeface="+mn-ea"/>
                <a:ea typeface="+mn-ea"/>
              </a:rPr>
              <a:t>로 가는 에지가 </a:t>
            </a:r>
            <a:br>
              <a:rPr lang="en-US" altLang="ko-KR" sz="1600" b="1">
                <a:latin typeface="+mn-ea"/>
                <a:ea typeface="+mn-ea"/>
              </a:rPr>
            </a:br>
            <a:r>
              <a:rPr lang="en-US" altLang="ko-KR" sz="1600" b="1">
                <a:latin typeface="+mn-ea"/>
                <a:ea typeface="+mn-ea"/>
              </a:rPr>
              <a:t>   </a:t>
            </a:r>
            <a:r>
              <a:rPr lang="ko-KR" altLang="en-US" sz="1600" b="1">
                <a:latin typeface="+mn-ea"/>
                <a:ea typeface="+mn-ea"/>
              </a:rPr>
              <a:t>존재한다</a:t>
            </a:r>
            <a:r>
              <a:rPr lang="en-US" sz="1600" b="1">
                <a:latin typeface="+mn-ea"/>
                <a:ea typeface="+mn-ea"/>
              </a:rPr>
              <a:t>.</a:t>
            </a:r>
            <a:endParaRPr lang="ko-KR" altLang="en-US" sz="1600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직렬 가능성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55576" y="3483064"/>
          <a:ext cx="288031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T1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T2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T3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R(A)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Commit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latin typeface="+mn-ea"/>
                          <a:ea typeface="+mn-ea"/>
                        </a:rPr>
                        <a:t>Commit</a:t>
                      </a:r>
                      <a:endParaRPr lang="ko-KR" altLang="en-US" sz="16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5724128" y="371703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T1</a:t>
            </a:r>
            <a:endParaRPr lang="ko-KR" altLang="en-US" b="1"/>
          </a:p>
        </p:txBody>
      </p:sp>
      <p:sp>
        <p:nvSpPr>
          <p:cNvPr id="10" name="타원 9"/>
          <p:cNvSpPr/>
          <p:nvPr/>
        </p:nvSpPr>
        <p:spPr>
          <a:xfrm>
            <a:off x="5724128" y="522920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T3</a:t>
            </a:r>
            <a:endParaRPr lang="ko-KR" altLang="en-US" b="1"/>
          </a:p>
        </p:txBody>
      </p:sp>
      <p:sp>
        <p:nvSpPr>
          <p:cNvPr id="11" name="타원 10"/>
          <p:cNvSpPr/>
          <p:nvPr/>
        </p:nvSpPr>
        <p:spPr>
          <a:xfrm>
            <a:off x="7452320" y="371703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T2</a:t>
            </a:r>
            <a:endParaRPr lang="ko-KR" altLang="en-US" b="1"/>
          </a:p>
        </p:txBody>
      </p:sp>
      <p:cxnSp>
        <p:nvCxnSpPr>
          <p:cNvPr id="13" name="직선 화살표 연결선 12"/>
          <p:cNvCxnSpPr>
            <a:stCxn id="8" idx="7"/>
            <a:endCxn id="11" idx="1"/>
          </p:cNvCxnSpPr>
          <p:nvPr/>
        </p:nvCxnSpPr>
        <p:spPr>
          <a:xfrm rot="5400000" flipH="1" flipV="1">
            <a:off x="6948264" y="3212976"/>
            <a:ext cx="1588" cy="1219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  <a:endCxn id="10" idx="7"/>
          </p:cNvCxnSpPr>
          <p:nvPr/>
        </p:nvCxnSpPr>
        <p:spPr>
          <a:xfrm rot="5400000">
            <a:off x="6446767" y="4223647"/>
            <a:ext cx="1002994" cy="1219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8" idx="5"/>
          </p:cNvCxnSpPr>
          <p:nvPr/>
        </p:nvCxnSpPr>
        <p:spPr>
          <a:xfrm rot="5400000">
            <a:off x="6948264" y="3722150"/>
            <a:ext cx="1588" cy="1219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4"/>
            <a:endCxn id="10" idx="0"/>
          </p:cNvCxnSpPr>
          <p:nvPr/>
        </p:nvCxnSpPr>
        <p:spPr>
          <a:xfrm rot="5400000">
            <a:off x="5688124" y="4833156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제목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27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ko-KR">
                <a:latin typeface="나눔고딕 ExtraBold" pitchFamily="50" charset="-127"/>
              </a:rPr>
              <a:t>2</a:t>
            </a:r>
            <a:r>
              <a:rPr lang="ko-KR" altLang="en-US">
                <a:latin typeface="나눔고딕 ExtraBold" pitchFamily="50" charset="-127"/>
              </a:rPr>
              <a:t>단계 잠금</a:t>
            </a:r>
            <a:r>
              <a:rPr lang="en-US" altLang="ko-KR">
                <a:latin typeface="나눔고딕 ExtraBold" pitchFamily="50" charset="-127"/>
              </a:rPr>
              <a:t>, </a:t>
            </a:r>
            <a:r>
              <a:rPr lang="ko-KR" altLang="en-US">
                <a:latin typeface="나눔고딕 ExtraBold" pitchFamily="50" charset="-127"/>
              </a:rPr>
              <a:t>직렬 가능성</a:t>
            </a:r>
            <a:r>
              <a:rPr lang="en-US" altLang="ko-KR">
                <a:latin typeface="나눔고딕 ExtraBold" pitchFamily="50" charset="-127"/>
              </a:rPr>
              <a:t>, </a:t>
            </a:r>
            <a:r>
              <a:rPr lang="ko-KR" altLang="en-US">
                <a:latin typeface="나눔고딕 ExtraBold" pitchFamily="50" charset="-127"/>
              </a:rPr>
              <a:t>복구가능성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119675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뷰 직렬 스케줄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1768748"/>
            <a:ext cx="874846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  <a:ea typeface="+mn-ea"/>
              </a:rPr>
              <a:t>동일한 트랜잭션들에 대하여 두 스케줄</a:t>
            </a:r>
            <a:r>
              <a:rPr lang="en-US" sz="1600" b="1">
                <a:latin typeface="+mn-ea"/>
                <a:ea typeface="+mn-ea"/>
              </a:rPr>
              <a:t> S1, S2</a:t>
            </a:r>
            <a:r>
              <a:rPr lang="ko-KR" altLang="en-US" sz="1600" b="1">
                <a:latin typeface="+mn-ea"/>
                <a:ea typeface="+mn-ea"/>
              </a:rPr>
              <a:t>가 다음 조건을 만족하면 뷰 동등입니다</a:t>
            </a:r>
            <a:r>
              <a:rPr lang="en-US" sz="1600" b="1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40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200" b="1">
                <a:latin typeface="+mn-ea"/>
                <a:ea typeface="+mn-ea"/>
              </a:rPr>
              <a:t>1.  T</a:t>
            </a:r>
            <a:r>
              <a:rPr lang="en-US" sz="1200" b="1" baseline="-25000">
                <a:latin typeface="+mn-ea"/>
                <a:ea typeface="+mn-ea"/>
              </a:rPr>
              <a:t>i</a:t>
            </a:r>
            <a:r>
              <a:rPr lang="ko-KR" altLang="en-US" sz="1200" b="1">
                <a:latin typeface="+mn-ea"/>
                <a:ea typeface="+mn-ea"/>
              </a:rPr>
              <a:t>가</a:t>
            </a:r>
            <a:r>
              <a:rPr lang="en-US" sz="1200" b="1">
                <a:latin typeface="+mn-ea"/>
                <a:ea typeface="+mn-ea"/>
              </a:rPr>
              <a:t> S1</a:t>
            </a:r>
            <a:r>
              <a:rPr lang="ko-KR" altLang="en-US" sz="1200" b="1">
                <a:latin typeface="+mn-ea"/>
                <a:ea typeface="+mn-ea"/>
              </a:rPr>
              <a:t>에서 객체</a:t>
            </a:r>
            <a:r>
              <a:rPr lang="en-US" sz="1200" b="1">
                <a:latin typeface="+mn-ea"/>
                <a:ea typeface="+mn-ea"/>
              </a:rPr>
              <a:t> A</a:t>
            </a:r>
            <a:r>
              <a:rPr lang="ko-KR" altLang="en-US" sz="1200" b="1">
                <a:latin typeface="+mn-ea"/>
                <a:ea typeface="+mn-ea"/>
              </a:rPr>
              <a:t>의 초기 값을 읽는다면</a:t>
            </a:r>
            <a:r>
              <a:rPr lang="en-US" sz="1200" b="1">
                <a:latin typeface="+mn-ea"/>
                <a:ea typeface="+mn-ea"/>
              </a:rPr>
              <a:t>, T</a:t>
            </a:r>
            <a:r>
              <a:rPr lang="en-US" sz="1200" b="1" baseline="-25000">
                <a:latin typeface="+mn-ea"/>
                <a:ea typeface="+mn-ea"/>
              </a:rPr>
              <a:t>i</a:t>
            </a:r>
            <a:r>
              <a:rPr lang="ko-KR" altLang="en-US" sz="1200" b="1">
                <a:latin typeface="+mn-ea"/>
                <a:ea typeface="+mn-ea"/>
              </a:rPr>
              <a:t>는 역시</a:t>
            </a:r>
            <a:r>
              <a:rPr lang="en-US" sz="1200" b="1">
                <a:latin typeface="+mn-ea"/>
                <a:ea typeface="+mn-ea"/>
              </a:rPr>
              <a:t> S2</a:t>
            </a:r>
            <a:r>
              <a:rPr lang="ko-KR" altLang="en-US" sz="1200" b="1">
                <a:latin typeface="+mn-ea"/>
                <a:ea typeface="+mn-ea"/>
              </a:rPr>
              <a:t>에서</a:t>
            </a:r>
            <a:r>
              <a:rPr lang="en-US" sz="1200" b="1">
                <a:latin typeface="+mn-ea"/>
                <a:ea typeface="+mn-ea"/>
              </a:rPr>
              <a:t> A</a:t>
            </a:r>
            <a:r>
              <a:rPr lang="ko-KR" altLang="en-US" sz="1200" b="1">
                <a:latin typeface="+mn-ea"/>
                <a:ea typeface="+mn-ea"/>
              </a:rPr>
              <a:t>의 초기 값을 읽어야 한다</a:t>
            </a:r>
            <a:r>
              <a:rPr lang="en-US" sz="1200" b="1">
                <a:latin typeface="+mn-ea"/>
                <a:ea typeface="+mn-ea"/>
              </a:rPr>
              <a:t>.</a:t>
            </a:r>
            <a:endParaRPr lang="ko-KR" altLang="en-US" sz="12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200" b="1">
                <a:latin typeface="+mn-ea"/>
                <a:ea typeface="+mn-ea"/>
              </a:rPr>
              <a:t>2.  T</a:t>
            </a:r>
            <a:r>
              <a:rPr lang="en-US" sz="1200" b="1" baseline="-25000">
                <a:latin typeface="+mn-ea"/>
                <a:ea typeface="+mn-ea"/>
              </a:rPr>
              <a:t>i</a:t>
            </a:r>
            <a:r>
              <a:rPr lang="ko-KR" altLang="en-US" sz="1200" b="1">
                <a:latin typeface="+mn-ea"/>
                <a:ea typeface="+mn-ea"/>
              </a:rPr>
              <a:t>가</a:t>
            </a:r>
            <a:r>
              <a:rPr lang="en-US" sz="1200" b="1">
                <a:latin typeface="+mn-ea"/>
                <a:ea typeface="+mn-ea"/>
              </a:rPr>
              <a:t> S1</a:t>
            </a:r>
            <a:r>
              <a:rPr lang="ko-KR" altLang="en-US" sz="1200" b="1">
                <a:latin typeface="+mn-ea"/>
                <a:ea typeface="+mn-ea"/>
              </a:rPr>
              <a:t>에서</a:t>
            </a:r>
            <a:r>
              <a:rPr lang="en-US" sz="1200" b="1">
                <a:latin typeface="+mn-ea"/>
                <a:ea typeface="+mn-ea"/>
              </a:rPr>
              <a:t> T</a:t>
            </a:r>
            <a:r>
              <a:rPr lang="en-US" sz="1200" b="1" baseline="-25000">
                <a:latin typeface="+mn-ea"/>
                <a:ea typeface="+mn-ea"/>
              </a:rPr>
              <a:t>j</a:t>
            </a:r>
            <a:r>
              <a:rPr lang="ko-KR" altLang="en-US" sz="1200" b="1">
                <a:latin typeface="+mn-ea"/>
                <a:ea typeface="+mn-ea"/>
              </a:rPr>
              <a:t>가 쓴 값을 읽는다면</a:t>
            </a:r>
            <a:r>
              <a:rPr lang="en-US" sz="1200" b="1">
                <a:latin typeface="+mn-ea"/>
                <a:ea typeface="+mn-ea"/>
              </a:rPr>
              <a:t>, T</a:t>
            </a:r>
            <a:r>
              <a:rPr lang="en-US" sz="1200" b="1" baseline="-25000">
                <a:latin typeface="+mn-ea"/>
                <a:ea typeface="+mn-ea"/>
              </a:rPr>
              <a:t>i</a:t>
            </a:r>
            <a:r>
              <a:rPr lang="ko-KR" altLang="en-US" sz="1200" b="1">
                <a:latin typeface="+mn-ea"/>
                <a:ea typeface="+mn-ea"/>
              </a:rPr>
              <a:t>는 역시</a:t>
            </a:r>
            <a:r>
              <a:rPr lang="en-US" sz="1200" b="1">
                <a:latin typeface="+mn-ea"/>
                <a:ea typeface="+mn-ea"/>
              </a:rPr>
              <a:t> S2</a:t>
            </a:r>
            <a:r>
              <a:rPr lang="ko-KR" altLang="en-US" sz="1200" b="1">
                <a:latin typeface="+mn-ea"/>
                <a:ea typeface="+mn-ea"/>
              </a:rPr>
              <a:t>에서</a:t>
            </a:r>
            <a:r>
              <a:rPr lang="en-US" sz="1200" b="1">
                <a:latin typeface="+mn-ea"/>
                <a:ea typeface="+mn-ea"/>
              </a:rPr>
              <a:t> T</a:t>
            </a:r>
            <a:r>
              <a:rPr lang="en-US" sz="1200" b="1" baseline="-25000">
                <a:latin typeface="+mn-ea"/>
                <a:ea typeface="+mn-ea"/>
              </a:rPr>
              <a:t>j</a:t>
            </a:r>
            <a:r>
              <a:rPr lang="ko-KR" altLang="en-US" sz="1200" b="1">
                <a:latin typeface="+mn-ea"/>
                <a:ea typeface="+mn-ea"/>
              </a:rPr>
              <a:t>가 쓴</a:t>
            </a:r>
            <a:r>
              <a:rPr lang="en-US" sz="1200" b="1">
                <a:latin typeface="+mn-ea"/>
                <a:ea typeface="+mn-ea"/>
              </a:rPr>
              <a:t> A</a:t>
            </a:r>
            <a:r>
              <a:rPr lang="ko-KR" altLang="en-US" sz="1200" b="1">
                <a:latin typeface="+mn-ea"/>
                <a:ea typeface="+mn-ea"/>
              </a:rPr>
              <a:t>의 값을 읽어야 한다</a:t>
            </a:r>
            <a:r>
              <a:rPr lang="en-US" sz="1200" b="1">
                <a:latin typeface="+mn-ea"/>
                <a:ea typeface="+mn-ea"/>
              </a:rPr>
              <a:t>.</a:t>
            </a:r>
            <a:endParaRPr lang="ko-KR" altLang="en-US" sz="1200" b="1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sz="1200" b="1">
                <a:latin typeface="+mn-ea"/>
                <a:ea typeface="+mn-ea"/>
              </a:rPr>
              <a:t>3.  </a:t>
            </a:r>
            <a:r>
              <a:rPr lang="ko-KR" altLang="en-US" sz="1200" b="1">
                <a:latin typeface="+mn-ea"/>
                <a:ea typeface="+mn-ea"/>
              </a:rPr>
              <a:t>각 데이터 객체</a:t>
            </a:r>
            <a:r>
              <a:rPr lang="en-US" sz="1200" b="1">
                <a:latin typeface="+mn-ea"/>
                <a:ea typeface="+mn-ea"/>
              </a:rPr>
              <a:t> A</a:t>
            </a:r>
            <a:r>
              <a:rPr lang="ko-KR" altLang="en-US" sz="1200" b="1">
                <a:latin typeface="+mn-ea"/>
                <a:ea typeface="+mn-ea"/>
              </a:rPr>
              <a:t>에 대하여</a:t>
            </a:r>
            <a:r>
              <a:rPr lang="en-US" sz="1200" b="1">
                <a:latin typeface="+mn-ea"/>
                <a:ea typeface="+mn-ea"/>
              </a:rPr>
              <a:t>, S1</a:t>
            </a:r>
            <a:r>
              <a:rPr lang="ko-KR" altLang="en-US" sz="1200" b="1">
                <a:latin typeface="+mn-ea"/>
                <a:ea typeface="+mn-ea"/>
              </a:rPr>
              <a:t>에서</a:t>
            </a:r>
            <a:r>
              <a:rPr lang="en-US" sz="1200" b="1">
                <a:latin typeface="+mn-ea"/>
                <a:ea typeface="+mn-ea"/>
              </a:rPr>
              <a:t> A</a:t>
            </a:r>
            <a:r>
              <a:rPr lang="ko-KR" altLang="en-US" sz="1200" b="1">
                <a:latin typeface="+mn-ea"/>
                <a:ea typeface="+mn-ea"/>
              </a:rPr>
              <a:t>에 최종 쓰기를 한 트랜잭션은 역시</a:t>
            </a:r>
            <a:r>
              <a:rPr lang="en-US" sz="1200" b="1">
                <a:latin typeface="+mn-ea"/>
                <a:ea typeface="+mn-ea"/>
              </a:rPr>
              <a:t> S2</a:t>
            </a:r>
            <a:r>
              <a:rPr lang="ko-KR" altLang="en-US" sz="1200" b="1">
                <a:latin typeface="+mn-ea"/>
                <a:ea typeface="+mn-ea"/>
              </a:rPr>
              <a:t>에서</a:t>
            </a:r>
            <a:r>
              <a:rPr lang="en-US" sz="1200" b="1">
                <a:latin typeface="+mn-ea"/>
                <a:ea typeface="+mn-ea"/>
              </a:rPr>
              <a:t>  A</a:t>
            </a:r>
            <a:r>
              <a:rPr lang="ko-KR" altLang="en-US" sz="1200" b="1">
                <a:latin typeface="+mn-ea"/>
                <a:ea typeface="+mn-ea"/>
              </a:rPr>
              <a:t>에 최종 쓰기를 해야 한다</a:t>
            </a:r>
            <a:r>
              <a:rPr lang="en-US" sz="1200" b="1">
                <a:latin typeface="+mn-ea"/>
                <a:ea typeface="+mn-ea"/>
              </a:rPr>
              <a:t>.</a:t>
            </a:r>
            <a:endParaRPr lang="ko-KR" altLang="en-US" sz="1200" b="1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908720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b="1">
                <a:latin typeface="+mn-ea"/>
                <a:ea typeface="+mn-ea"/>
              </a:rPr>
              <a:t>  </a:t>
            </a:r>
            <a:r>
              <a:rPr lang="ko-KR" altLang="en-US" b="1">
                <a:latin typeface="+mn-ea"/>
                <a:ea typeface="+mn-ea"/>
              </a:rPr>
              <a:t>직렬 가능성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275856" y="3789040"/>
          <a:ext cx="2592288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n-ea"/>
                          <a:ea typeface="+mn-ea"/>
                        </a:rPr>
                        <a:t>T1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n-ea"/>
                          <a:ea typeface="+mn-ea"/>
                        </a:rPr>
                        <a:t>T2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n-ea"/>
                          <a:ea typeface="+mn-ea"/>
                        </a:rPr>
                        <a:t>T3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R(A)</a:t>
                      </a:r>
                      <a:endParaRPr lang="ko-KR" altLang="en-US" sz="14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4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n-ea"/>
                          <a:ea typeface="+mn-ea"/>
                        </a:rPr>
                        <a:t>Commit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n-ea"/>
                          <a:ea typeface="+mn-ea"/>
                        </a:rPr>
                        <a:t>Commit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n-ea"/>
                          <a:ea typeface="+mn-ea"/>
                        </a:rPr>
                        <a:t>W(A)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+mn-ea"/>
                          <a:ea typeface="+mn-ea"/>
                        </a:rPr>
                        <a:t>Commit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EC팀_교재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124683</TotalTime>
  <Words>4076</Words>
  <Application>Microsoft Office PowerPoint</Application>
  <PresentationFormat>화면 슬라이드 쇼(4:3)</PresentationFormat>
  <Paragraphs>365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Eurostile LT Std</vt:lpstr>
      <vt:lpstr>Helvetica65-Medium</vt:lpstr>
      <vt:lpstr>나눔고딕 ExtraBold</vt:lpstr>
      <vt:lpstr>Malgun Gothic</vt:lpstr>
      <vt:lpstr>Malgun Gothic</vt:lpstr>
      <vt:lpstr>Arial</vt:lpstr>
      <vt:lpstr>Calibri</vt:lpstr>
      <vt:lpstr>Wingdings</vt:lpstr>
      <vt:lpstr>EC팀_교재템플릿</vt:lpstr>
      <vt:lpstr>데이터베이스 시스템 (Chapter 17 동시성 제어)</vt:lpstr>
      <vt:lpstr>데이터베이스 시스템</vt:lpstr>
      <vt:lpstr>트랜잭션의 일관성</vt:lpstr>
      <vt:lpstr>2단계 잠금</vt:lpstr>
      <vt:lpstr>Dirty read, Non-Repeatable read</vt:lpstr>
      <vt:lpstr>2단계 잠금, 직렬 가능성, 복구가능성</vt:lpstr>
      <vt:lpstr>2단계 잠금, 직렬 가능성, 복구가능성</vt:lpstr>
      <vt:lpstr>2단계 잠금, 직렬 가능성, 복구가능성</vt:lpstr>
      <vt:lpstr>2단계 잠금, 직렬 가능성, 복구가능성</vt:lpstr>
      <vt:lpstr>잠금 관리</vt:lpstr>
      <vt:lpstr>잠금 관리</vt:lpstr>
      <vt:lpstr>잠금 변환</vt:lpstr>
      <vt:lpstr>교착상태 처리</vt:lpstr>
      <vt:lpstr>교착상태 처리</vt:lpstr>
      <vt:lpstr>교착상태 방지</vt:lpstr>
      <vt:lpstr>교착상태 방지</vt:lpstr>
      <vt:lpstr>전문화된 잠금 기법들</vt:lpstr>
      <vt:lpstr>전문화된 잠금 기법들</vt:lpstr>
      <vt:lpstr>전문화된 잠금 기법들</vt:lpstr>
      <vt:lpstr>전문화된 잠금 기법들</vt:lpstr>
      <vt:lpstr>잠금을 사용하지 않는 동시성 제어</vt:lpstr>
      <vt:lpstr>잠금을 사용하지 않는 동시성 제어</vt:lpstr>
      <vt:lpstr>잠금을 사용하지 않는 동시성 제어</vt:lpstr>
      <vt:lpstr>잠금을 사용하지 않는 동시성 제어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박재현</dc:creator>
  <cp:lastModifiedBy>JK</cp:lastModifiedBy>
  <cp:revision>6078</cp:revision>
  <dcterms:created xsi:type="dcterms:W3CDTF">2011-02-24T00:55:11Z</dcterms:created>
  <dcterms:modified xsi:type="dcterms:W3CDTF">2020-07-02T10:29:52Z</dcterms:modified>
</cp:coreProperties>
</file>