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912" r:id="rId1"/>
  </p:sldMasterIdLst>
  <p:notesMasterIdLst>
    <p:notesMasterId r:id="rId22"/>
  </p:notesMasterIdLst>
  <p:sldIdLst>
    <p:sldId id="2155" r:id="rId2"/>
    <p:sldId id="2156" r:id="rId3"/>
    <p:sldId id="2664" r:id="rId4"/>
    <p:sldId id="2668" r:id="rId5"/>
    <p:sldId id="2671" r:id="rId6"/>
    <p:sldId id="2675" r:id="rId7"/>
    <p:sldId id="2674" r:id="rId8"/>
    <p:sldId id="2673" r:id="rId9"/>
    <p:sldId id="2669" r:id="rId10"/>
    <p:sldId id="2656" r:id="rId11"/>
    <p:sldId id="2568" r:id="rId12"/>
    <p:sldId id="2657" r:id="rId13"/>
    <p:sldId id="2635" r:id="rId14"/>
    <p:sldId id="2659" r:id="rId15"/>
    <p:sldId id="2676" r:id="rId16"/>
    <p:sldId id="2680" r:id="rId17"/>
    <p:sldId id="2678" r:id="rId18"/>
    <p:sldId id="2677" r:id="rId19"/>
    <p:sldId id="2679" r:id="rId20"/>
    <p:sldId id="1860" r:id="rId21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2F0"/>
    <a:srgbClr val="043666"/>
    <a:srgbClr val="FFFFCC"/>
    <a:srgbClr val="FFCC00"/>
    <a:srgbClr val="607D99"/>
    <a:srgbClr val="093768"/>
    <a:srgbClr val="363636"/>
    <a:srgbClr val="D1E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7" autoAdjust="0"/>
    <p:restoredTop sz="82640" autoAdjust="0"/>
  </p:normalViewPr>
  <p:slideViewPr>
    <p:cSldViewPr>
      <p:cViewPr varScale="1">
        <p:scale>
          <a:sx n="58" d="100"/>
          <a:sy n="58" d="100"/>
        </p:scale>
        <p:origin x="1682" y="1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32"/>
    </p:cViewPr>
  </p:sorterViewPr>
  <p:notesViewPr>
    <p:cSldViewPr>
      <p:cViewPr>
        <p:scale>
          <a:sx n="93" d="100"/>
          <a:sy n="93" d="100"/>
        </p:scale>
        <p:origin x="-362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fld id="{C05E6EB6-C90C-41B7-9314-F1F6CBBF2F9A}" type="datetimeFigureOut">
              <a:rPr lang="ko-KR" altLang="en-US"/>
              <a:pPr>
                <a:defRPr/>
              </a:pPr>
              <a:t>2020-07-02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685800"/>
            <a:ext cx="5429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 dirty="0"/>
              <a:t> 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fld id="{FBB7BC27-BDAA-442D-A8E9-075953C849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538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buFont typeface="Wingdings" pitchFamily="2" charset="2"/>
      <a:buChar char="Ø"/>
      <a:defRPr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358775" indent="107950" algn="l" rtl="0" eaLnBrk="0" fontAlgn="base" latinLnBrk="1" hangingPunct="0">
      <a:spcBef>
        <a:spcPts val="300"/>
      </a:spcBef>
      <a:spcAft>
        <a:spcPct val="0"/>
      </a:spcAft>
      <a:buFont typeface="Arial" pitchFamily="34" charset="0"/>
      <a:buChar char="•"/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719138" indent="107950" algn="l" rtl="0" eaLnBrk="0" fontAlgn="base" latinLnBrk="1" hangingPunct="0">
      <a:spcBef>
        <a:spcPts val="300"/>
      </a:spcBef>
      <a:spcAft>
        <a:spcPct val="0"/>
      </a:spcAft>
      <a:buFont typeface="맑은 고딕" pitchFamily="50" charset="-127"/>
      <a:buChar char="–"/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079500" algn="l" rtl="0" eaLnBrk="0" fontAlgn="base" latinLnBrk="1" hangingPunct="0">
      <a:spcBef>
        <a:spcPts val="300"/>
      </a:spcBef>
      <a:spcAft>
        <a:spcPct val="0"/>
      </a:spcAft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439863" algn="l" rtl="0" eaLnBrk="0" fontAlgn="base" latinLnBrk="1" hangingPunct="0">
      <a:spcBef>
        <a:spcPts val="300"/>
      </a:spcBef>
      <a:spcAft>
        <a:spcPct val="0"/>
      </a:spcAft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35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로그 이외에 다음 두 테이블은 주요한 복구와 관련된 정보를 포함하고 있습니다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트랜잭션 테이블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테이블은 각 활동 트랜잭션에 대하여 하나의 엔트리를 가지고 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엔트리는 다른 정보들과 함께 트랜잭션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id,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상태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lastLSN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트랜잭션에 대한 가장 최근 로그 레코드에 대한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LSN)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가지고 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트랜잭션의 상태는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진행중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완료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철회일 수 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.(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완료와 철회의 경우에 그 트랜잭션은 정화단계가 끝나자마자 테이블로부터 제거될 것이다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.)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더티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페이지 테이블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테이블은 버퍼 풀에 있는 각 더티 페이지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즉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아직 디스크에 반영되지 않은 변경된 페이지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대하여 하나의 엔트리를 포함하고 잇다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엔트리는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recLSN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필드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 페이지가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더티가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되게한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첫 로그 레코드의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LSN)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포함하고 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LSN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은 장애로부터 재 시작 동안 이 페이지에 대하여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redo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될 필요가 있는 가장 오래된 로그 레코드를 식별한다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체크포인트는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dbms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상태의 스냅샷과 같으며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주기적으로 체크포인팅을 함으로써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장애가 발생하는 경우에 재 시작하는 동안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해야할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작업량을 줄일 수 있습니다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ARIES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에서 체크포인팅은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3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단계를 거칩니다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체크포인팅을 시작할 때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begin_checkpoint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레코드가 로그에 기록된다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end_checkpoint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레코드가 만들어지고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트랜잭션 테이블의 현재 내용과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더티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페이지 테이블을 이 레코드에 포함시키고 로그에 추가한다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end_checkpoint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레코드가 안정된 저장장치에 기록된 후 실행된다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이런 종류의 체크포인트를 퍼지 체크포인트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(fuzzy checkpoint)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라고 하는데요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시스템을 정지하거나 버퍼 풀에 있는 페이지를 데이터베이스에 쓰는 것을 요구하지 않기 때문에 비용이 많이 들지 않습니다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체크포인트는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dbms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상태의 스냅샷과 같으며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주기적으로 체크포인팅을 함으로써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장애가 발생하는 경우에 재 시작하는 동안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해야할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작업량을 줄일 수 있습니다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ARIES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에서 체크포인팅은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3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단계를 거칩니다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체크포인팅을 시작할 때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begin_checkpoint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레코드가 로그에 기록된다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end_checkpoint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레코드가 만들어지고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트랜잭션 테이블의 현재 내용과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더티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페이지 테이블을 이 레코드에 포함시키고 로그에 추가한다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end_checkpoint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레코드가 안정된 저장장치에 기록된 후 실행된다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이런 종류의 체크포인트를 퍼지 체크포인트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(fuzzy checkpoint)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라고 하는데요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시스템을 정지하거나 버퍼 풀에 있는 페이지를 데이터베이스에 쓰는 것을 요구하지 않기 때문에 비용이 많이 들지 않습니다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시스템 장애 발생 후에 재 시작될 때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복구 관리기는 세 단계를 진행합니다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분석 단계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lsn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c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 표시되어 있는 가장 최근의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checkpoint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레코드를 조사하는 것으로 시작하여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마지막 로그 레코드까지 로그를 조사한다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Redo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단계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;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장애시점에서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더티였던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모든 페이지들의 모든 변경을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redo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한다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이러한 페이지들의 집합과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redo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시작점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더티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페이지들중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가장 작은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recLSN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은 분석 단계에서 결정된다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Undo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단계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장애시점에서의 모든 활동 트랜잭션의 변경을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undo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한다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이러한 트랜잭션들의 집합은 분석 단계에서 식별된다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Redo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변경들이 원래 실행된 순서로 변경을 적용하고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undo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가장 최근 변경을 먼저 복구하면서 변경들을 역순으로 복구합니다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분석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redo undo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단계를 좀더 자세히 알아보겠습니다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kern="120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분석 단계는 가장 최근의</a:t>
            </a:r>
            <a:r>
              <a:rPr lang="en-US" sz="1000" b="1" kern="120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 </a:t>
            </a:r>
            <a:r>
              <a:rPr lang="en-US" sz="1000" b="1" kern="1200" dirty="0" err="1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begin_checkpoint</a:t>
            </a:r>
            <a:r>
              <a:rPr lang="en-US" sz="1000" b="1" kern="120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로그 레코드를 조사하고</a:t>
            </a:r>
            <a:r>
              <a:rPr lang="en-US" sz="1000" b="1" kern="120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더티</a:t>
            </a:r>
            <a:r>
              <a:rPr lang="ko-KR" altLang="en-US" sz="1000" b="1" kern="120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 페이지 테이블과 트랜잭션 테이블을 다음에 나오는</a:t>
            </a:r>
            <a:r>
              <a:rPr lang="en-US" sz="1000" b="1" kern="120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 </a:t>
            </a:r>
            <a:r>
              <a:rPr lang="en-US" sz="1000" b="1" kern="1200" dirty="0" err="1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end_checkpoint</a:t>
            </a:r>
            <a:r>
              <a:rPr lang="en-US" sz="1000" b="1" kern="120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레코드에 있는 것들의 사본으로 초기화 하는 것으로 시작합니다</a:t>
            </a:r>
            <a:r>
              <a:rPr lang="en-US" altLang="ko-KR" sz="1000" b="1" kern="120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 로그의 끝에 도달할 때까지 아래와 같이 검사를 하는데요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endParaRPr lang="ko-KR" altLang="en-US" sz="1000" b="1" kern="1200" dirty="0">
              <a:solidFill>
                <a:schemeClr val="tx1"/>
              </a:solidFill>
              <a:latin typeface="+mn-ea"/>
              <a:ea typeface="맑은 고딕" pitchFamily="50" charset="-127"/>
              <a:cs typeface="+mn-cs"/>
            </a:endParaRPr>
          </a:p>
          <a:p>
            <a:pPr latinLnBrk="1"/>
            <a:endParaRPr lang="en-US" altLang="ko-KR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분석 단계가 끝나면 트랜잭션 테이블은 장애시점에서 활동상태에 있었던 모든 트랜잭션들의 정확한 리스트를 포함하고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,(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상태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U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갖는 트랜잭션들의 집합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더티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페이지 테이블은 장애시점에서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더티였던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모든 페이지를 포함하게 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redo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단계 입니다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Redo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단계 동안에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ARIES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모든 트랜잭션의 갱신을 다시 적용합니다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 장애 전에 트랜잭션이 철회되고 그의 갱신이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UNDO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되었다면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CLR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들이 지적한 것처럼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CLR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들에서 기술된 액션들이 다시 적용됩니다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이러한 반복적용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히스토리는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ARIES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WAL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기반을 둔 다른 복구 알고리즘과의 큰 차이점이고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데이터베이스가 장애시점에 있었던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동알한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상태로 복구되게 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REDO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단계는 분석 단계에서 만들어진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더티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페이지 테이블에 있는 모든 페이지들 가운데 가장 작은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recLSN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가지는 로그 레코드를 가지고 시작합니다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.(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로그 레코드는 장애 전에 디스크에 기록되지 않았을 수도 있는 가장 오래된 갱신을 식별하고 있기 때문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로그 레코드에서 시작하여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redo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로그의 끝까지 앞 방향으로 검조합니다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만나는 각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redo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가능한 로그 레코드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갱신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or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clr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대하여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redo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단계는 로그에 있는 액션이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redo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되어야 하는지를 검사합니다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 액션은 다음 조건들 중 하나라도 만족하지 못한다면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redo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되어야 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번은 이 페이지에 있는 모든 변경이 이미 디스크에 기록되었다는 것을 의미합니다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recLSN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은 디스크에 기록되지 않은 이 페이지의 첫 갱신이기 때문에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두 번째 조건은 검사되고 있는 갱신이 디스크에 정말 전파되었다는 것을 의미합니다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 조건은 페이지를 검색하는 것을 요구하기 때문에 검사되고 있는 갱신이 디스크에 쓰여졌다는 것을 보장합니다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Undo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단계는 로그의 끝에서 처음 방향으로 검사합니다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Undo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단계의 목적은 장애시점에서 활동상태인 모든 트랜잭션들의 액션들을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undo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하는 것입니다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.(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철회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이러한 트랜잭션들의 집합은 분석 단계에서 만들어진 트랜잭션 테이블에서 식별할 수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있씁니다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트랜잭션 테이블은 각 활동 트랜잭션에 대하여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가장 최근의 로그 레코드의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LSN(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LastLSN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포함합니다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그러한 트랜잭션들을 상태상실 트랜잭션이라고 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모든 상태상실 트랜잭션들의 액션은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undo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되어야 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.(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로그에서 나타나는 순서의 역순으로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모든 상태상실 트랜잭션들에 대한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lastLSN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값들의 집합을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ToUndo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라고 하면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undo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ToUndo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공집합이 될 때 까지 이 집합에서 가장 큰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LSN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값을 반복적으로 선택하여 처리합니다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로그 레코드를 처리하기 위하여</a:t>
            </a:r>
            <a:r>
              <a:rPr lang="en-US" altLang="ko-KR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아래와 같은 작업을 합니다</a:t>
            </a:r>
            <a:r>
              <a:rPr lang="en-US" altLang="ko-KR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</a:t>
            </a:r>
            <a:endParaRPr 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endParaRPr lang="en-US" altLang="ko-KR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TOUNDO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공집합이 되면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UNDO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단계가 완료되고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시스템은 정상적으로 연산을 진행할 수 있게 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디스크 미디어에 문제가 생겼을 때 수행하는 미디어 복구는 데이터베이스의 백업으로부터 복구 하는 것을 의미합니다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백업 기법에는 여러가지가 있는데 그 중에서도 데이터베이스가 트랜잭션들의 수행을 방해하지 않고 현재 스냅샷을 그대로 복사하는 퍼지 백업이 여러 상용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dbms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에서 사용하는 방식입니다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 로그를 이용하여 장애 시점까지 복구를 하게 되는데요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미처 반영되지 못한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커밋했던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트랜잭션들을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redo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 주고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미디어 복구 시점에 완료하지 못했거나 퍼지 백업이 끝난 후에 철회된 트랜잭션들의 갱신은 그 페이지가 완료된 트랜잭션들의 액션만을 반영한다는 것을 보장하기 위해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undo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되어야 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Aries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와 같이 널리 사용되고 있는 다른 복구 알고리즘들 역시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wal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프로토콜에 따라 데이터베이스 액션들의 로그를 유지합니다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Aries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와 다른 복구 알고리즘들과의 가장 큰 차이는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aries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에서는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redo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단계는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히스토리를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반복적으로 적용한다는 것입니다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예전에 사용되었던 방법으로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쉐도우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페이징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기법이란 것이 있는데요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방법은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로깅과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wal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프로토콜을 사용하지 않았습니다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대신 트랜잭션의 변경 연산을 수행하기 직전의 상태를 그림자 페이지 테이블로 유지해 두었다가 시스템 붕괴나 트랜잭션 철회의 경우에 간단히 이 실행 직전 상태로 복귀시킬 수 있게 하는 방법 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이렇게 하면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undo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연산이 아주 간단하고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페이지 그냥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버리면댐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), redo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연산도 필요 없기 때문에 장애 복구 작업이 매우 신속하게 이루어 질 수 있습니다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하지만 몇 가지 단점이 있는데요 </a:t>
            </a: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이러한 문제들 때문에 현재는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쉐도우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페이징도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wal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근거를 둔 복구 기법으로 바뀌어 졌습니다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59029" indent="106976">
              <a:spcBef>
                <a:spcPts val="300"/>
              </a:spcBef>
              <a:buNone/>
            </a:pPr>
            <a:endParaRPr lang="en-US" altLang="ko-KR" sz="700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ARIES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STEAL, NO-FORCE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접근 방법으로 작동하도록 설계된 복구 알고리즘 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(steal: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수정된 페이지를 언제든지 디스크에 쓸 수 있는 정책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(no force: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수정했던 페이지를 트랜잭션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커밋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시점에 디스크에 반영하지 않는 정책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복구 관리기가 장애 후 호출될 때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재 시작은 다음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3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단계를 거쳐서 진행이 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분석 단계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버퍼 풀에서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더티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페이지들과 장애시점에서 활동 트랜잭션들을 식별한다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2. REDO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단계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로그 내의 적당한 지점에서 시작하여 모든 액션들을 다시 적용하여 데이터베이스의 상태를 장애시점의 상태로 복구한다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3. UNDO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단계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데이터베이스에 완료된 트랜잭션들의 액션만을 반영되도록 완료하지 못한 트랜잭션들의 액션을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UNDO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한다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그림은 장애가 발생했을 때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그동안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실행됐던 트랜잭션들의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히스토리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Aries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분석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redo, undo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단계를 따라가 보면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가장 아래에서 장애가 발생 했고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t2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이미 완료 됐기 때문에 장애 시점에서 활동 트랜잭션은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과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t3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있고 이것들은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undo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되야 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P1, P3, P5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잠정적인 더티 페이지 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모든 갱신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(T1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과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T3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갱신을 포함한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REDO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단계 동안에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히스토리에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있는 순서대로 다시 적용됩니다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마지막으로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과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T3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UNDO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단계에서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히스토리에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있는 순서의 역순으로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UNDO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그러면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T3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P3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쓰기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T3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P1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쓰기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T1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P5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쓰기의 순으로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UNDO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ARIES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복구 알고리즘에 세 가지 주요한 원칙이 있습니다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쓰기 전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로깅과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redo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동안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히스토리의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반복 적용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undo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동안 변경사항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로깅입니다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먼저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쓰기전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로깅이란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데이터베이스에서 어떠한 변경이 일어나면 데이터를 먼저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바꾸는것이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아니라 로그에 기록을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먼저하는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것을 말합니다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redo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동안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히스토리의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반복적용이란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장애가 발생 했을 때 장애 전에 실행했던 모든 액션들을 다시 실행해서 시스템을 정확한 장애 시점으로 되돌려 놓는 것입니다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undo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동안 변경사항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로깅은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undo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된 트랜잭션을 로그에 기록해서 그 트랜잭션이 다시 실행되지 않도록 하는 것입니다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로그는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트레일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(trail)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또는 저널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(journal)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로도 불리며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dbms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실행하는 액션들의 히스토리 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물리적으로 로그는 장애에도 견고한 안정된 저장장치에 저장된 레코드들의 파일입니다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로그는 삭제될 위험이 굉장히 적은 디스크에 둘 이상의 복사본을 유지합니다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모든 로그 레코드는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LSN(log sequence number)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라는 유일한 식별자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id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갖습니다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복구 목적을 위하여 데이터베이스에 있는 각 페이지는 그 페이지의 변경을 기술하는 가장 최근 로그 레코드의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lsn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포함하는데 이를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pageLSN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이라고 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로그 레코드는 다음 액션들이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일어날때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쓰여지는데요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페이지 갱신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완료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철회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종료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갱신을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undo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하는 연산의 액션이 이에 해당합니다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이러한 액션이 일어나면 해당하는 타입의 로그 레코드가 쓰여지게 됩니다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모든 로그 레코드들은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prevLSN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transID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type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필드를 가지고 있습니다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주어진 트랜잭션에 대한 모든 로그 레코드들의 집합은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prevLSN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사용하여 시간을 거슬러 올라가는 연결 리스트로 유지되고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로그 레코드가 추가될 때마다 갱신 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trnasID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필드는 로그 레코드를 생성한 트랜잭션의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id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type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필드는 로그 레코드의 타입을 가리킵니다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pageID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필드는 수정된 페이지의 페이지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id(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변경된 부분의 오프셋과 길이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바이트 수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포함된다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.)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before-image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변경될 부분의 변경 전의 바이트들의 값이고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after-image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변경 후 바이트들의 값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비포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에프터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이미지를 포함한 갱신 로그 레코드는 변경된 것을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redo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하거나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undo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하기 위해 사용 될 수 있습니다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Redo only update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로그 레코드는 단지 이후 이미지만 포함하고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Undo only update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레코드는 이전 이미지만 포함한다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갱신 로그 레코드와는 달리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clr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은 결코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undo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하지 않을 액션을 기술합니다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즉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결코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undo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액션을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undo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하지 않는다는 건데요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이미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undo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되었던 액션들을 기록하여 다시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undo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되지 않도록 하는 것입니다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보상 로그 레코드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clr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은 갱신 로그 레코드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u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기록된 변경이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undo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되기 바로 전에 쓰여집니다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보상 로그 레코드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c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해당 갱신 로그 레코드에 기록된 액션들을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undo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하기 위하여 취해진 액션을 기술하고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다른 로그 레코드처럼 로그 꼬리에 추가됩니다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보상 로그 레코드에는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undoNextLSN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이라는 필드를 포함하고 있는데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이것은 갱신 로그 레코드를 기록한 트랜잭션에 대하여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undo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하려고 하는 다음 로그 레코드의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lsn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C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있는 이 필드는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U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prevLSN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값으로 설정됩니다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어떤 갱신 연산이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undo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된다면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clr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쓰여지고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 안의 정보는 갱신 레코드에서 온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transID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pageID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길이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오프셋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이전 이미지 필드들을 포함합니다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6504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baseline="0"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827058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Eurostile LT St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/>
          </p:nvPr>
        </p:nvSpPr>
        <p:spPr>
          <a:xfrm>
            <a:off x="2159794" y="4077072"/>
            <a:ext cx="4824413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Eurostile LT Std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3850" y="812800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7" name="Picture 2" descr="F:\2월\14／미국지사에서 보내온 의문의 파일들\CI_ver2_nav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2250" y="6656388"/>
            <a:ext cx="1168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 userDrawn="1"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23850" y="812800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3"/>
          </p:nvPr>
        </p:nvSpPr>
        <p:spPr>
          <a:xfrm>
            <a:off x="457200" y="917346"/>
            <a:ext cx="8229600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>
              <a:buClr>
                <a:schemeClr val="accent1"/>
              </a:buClr>
              <a:buFont typeface="Wingdings" pitchFamily="2" charset="2"/>
              <a:buChar char="v"/>
              <a:defRPr sz="2000" b="1" baseline="0">
                <a:effectLst/>
                <a:latin typeface="Calibri" pitchFamily="34" charset="0"/>
                <a:ea typeface="+mn-ea"/>
              </a:defRPr>
            </a:lvl1pPr>
            <a:lvl2pPr marL="540000" indent="-270000">
              <a:buClr>
                <a:schemeClr val="accent1"/>
              </a:buClr>
              <a:buFont typeface="Wingdings" pitchFamily="2" charset="2"/>
              <a:buChar char="Ø"/>
              <a:defRPr sz="1800" b="0" baseline="0">
                <a:effectLst/>
                <a:latin typeface="Calibri" pitchFamily="34" charset="0"/>
                <a:ea typeface="+mn-ea"/>
              </a:defRPr>
            </a:lvl2pPr>
            <a:lvl3pPr marL="720000" indent="-180000">
              <a:buClr>
                <a:schemeClr val="accent1"/>
              </a:buClr>
              <a:buFont typeface="Wingdings" pitchFamily="2" charset="2"/>
              <a:buChar char="§"/>
              <a:defRPr sz="1600" b="0">
                <a:latin typeface="Calibri" pitchFamily="34" charset="0"/>
                <a:ea typeface="+mn-ea"/>
              </a:defRPr>
            </a:lvl3pPr>
            <a:lvl4pPr marL="900000" indent="-180000">
              <a:buClr>
                <a:schemeClr val="accent1"/>
              </a:buClr>
              <a:buFont typeface="Wingdings" pitchFamily="2" charset="2"/>
              <a:buChar char="w"/>
              <a:defRPr sz="1400" b="0">
                <a:latin typeface="Calibri" pitchFamily="34" charset="0"/>
                <a:ea typeface="+mn-ea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276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850" y="917575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8" name="Picture 2" descr="F:\2월\14／미국지사에서 보내온 의문의 파일들\CI_ver2_nav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2250" y="6656388"/>
            <a:ext cx="1168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 userDrawn="1"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23850" y="917575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457200" y="1061362"/>
            <a:ext cx="8229600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v"/>
              <a:defRPr lang="en-US" altLang="ko-KR" sz="20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49263" indent="-268288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lang="en-US" altLang="ko-KR" sz="18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2pPr>
            <a:lvl3pPr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en-US" altLang="ko-KR" sz="16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3pPr>
            <a:lvl4pPr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w"/>
              <a:defRPr lang="ko-KR" altLang="en-US" sz="14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30528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3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541089" y="603461"/>
            <a:ext cx="8154337" cy="287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Eurostile LT Std" pitchFamily="34" charset="0"/>
                <a:ea typeface="나눔고딕 ExtraBold" pitchFamily="50" charset="-127"/>
                <a:cs typeface="+mj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428231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Eurostile LT St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/>
          </p:nvPr>
        </p:nvSpPr>
        <p:spPr>
          <a:xfrm>
            <a:off x="2159794" y="4364335"/>
            <a:ext cx="4824413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Eurostile LT Std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2571736" cy="6858000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561690" y="812800"/>
            <a:ext cx="6508838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/>
          <p:cNvSpPr>
            <a:spLocks noGrp="1"/>
          </p:cNvSpPr>
          <p:nvPr>
            <p:ph idx="13"/>
          </p:nvPr>
        </p:nvSpPr>
        <p:spPr>
          <a:xfrm>
            <a:off x="2643174" y="917346"/>
            <a:ext cx="6357982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>
              <a:buClr>
                <a:schemeClr val="accent1"/>
              </a:buClr>
              <a:buFont typeface="Wingdings" pitchFamily="2" charset="2"/>
              <a:buChar char="v"/>
              <a:defRPr sz="2000" b="1" baseline="0">
                <a:effectLst/>
                <a:latin typeface="Calibri" pitchFamily="34" charset="0"/>
                <a:ea typeface="+mn-ea"/>
              </a:defRPr>
            </a:lvl1pPr>
            <a:lvl2pPr marL="540000" indent="-270000">
              <a:buClr>
                <a:schemeClr val="accent1"/>
              </a:buClr>
              <a:buFont typeface="Wingdings" pitchFamily="2" charset="2"/>
              <a:buChar char="Ø"/>
              <a:defRPr sz="1800" b="0" baseline="0">
                <a:effectLst/>
                <a:latin typeface="Calibri" pitchFamily="34" charset="0"/>
                <a:ea typeface="+mn-ea"/>
              </a:defRPr>
            </a:lvl2pPr>
            <a:lvl3pPr marL="720000" indent="-180000">
              <a:buClr>
                <a:schemeClr val="accent1"/>
              </a:buClr>
              <a:buFont typeface="Wingdings" pitchFamily="2" charset="2"/>
              <a:buChar char="§"/>
              <a:defRPr sz="1600" b="0">
                <a:latin typeface="Calibri" pitchFamily="34" charset="0"/>
                <a:ea typeface="+mn-ea"/>
              </a:defRPr>
            </a:lvl3pPr>
            <a:lvl4pPr marL="900000" indent="-180000">
              <a:buClr>
                <a:schemeClr val="accent1"/>
              </a:buClr>
              <a:buFont typeface="Wingdings" pitchFamily="2" charset="2"/>
              <a:buChar char="w"/>
              <a:defRPr sz="1400" b="0">
                <a:latin typeface="Calibri" pitchFamily="34" charset="0"/>
                <a:ea typeface="+mn-ea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643174" y="274639"/>
            <a:ext cx="6357982" cy="5276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985" r:id="rId1"/>
    <p:sldLayoutId id="2147484986" r:id="rId2"/>
    <p:sldLayoutId id="2147484987" r:id="rId3"/>
    <p:sldLayoutId id="2147484988" r:id="rId4"/>
    <p:sldLayoutId id="2147484989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3"/>
          <p:cNvSpPr>
            <a:spLocks noGrp="1"/>
          </p:cNvSpPr>
          <p:nvPr>
            <p:ph type="ctrTitle"/>
          </p:nvPr>
        </p:nvSpPr>
        <p:spPr bwMode="auto">
          <a:xfrm>
            <a:off x="685800" y="2636838"/>
            <a:ext cx="7772400" cy="65087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0">
              <a:lnSpc>
                <a:spcPct val="108749"/>
              </a:lnSpc>
            </a:pPr>
            <a:r>
              <a:rPr lang="ko-KR" altLang="en-US" sz="3600">
                <a:solidFill>
                  <a:srgbClr val="000000"/>
                </a:solidFill>
                <a:latin typeface="Malgun Gothic"/>
                <a:ea typeface="Malgun Gothic"/>
              </a:rPr>
              <a:t>데이터베이스 시스템</a:t>
            </a:r>
            <a:br>
              <a:rPr lang="ko-KR" altLang="en-US" sz="3600"/>
            </a:br>
            <a:r>
              <a:rPr lang="en-US" altLang="ko-KR" sz="3600">
                <a:solidFill>
                  <a:srgbClr val="000000"/>
                </a:solidFill>
                <a:latin typeface="Malgun Gothic"/>
                <a:ea typeface="Malgun Gothic"/>
              </a:rPr>
              <a:t>(Chapter 18 </a:t>
            </a:r>
            <a:r>
              <a:rPr lang="ko-KR" altLang="en-US" sz="3600">
                <a:solidFill>
                  <a:srgbClr val="000000"/>
                </a:solidFill>
                <a:latin typeface="Malgun Gothic"/>
                <a:ea typeface="Malgun Gothic"/>
              </a:rPr>
              <a:t>장애 복구</a:t>
            </a:r>
            <a:r>
              <a:rPr lang="en-US" altLang="ko-KR" sz="3600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endParaRPr lang="ko-KR" altLang="en-US" sz="360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4" name="텍스트 개체 틀 9"/>
          <p:cNvSpPr>
            <a:spLocks noGrp="1"/>
          </p:cNvSpPr>
          <p:nvPr/>
        </p:nvSpPr>
        <p:spPr>
          <a:xfrm>
            <a:off x="2159794" y="4293096"/>
            <a:ext cx="4824413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Helvetica65-Medium" pitchFamily="34" charset="0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1/31/20</a:t>
            </a:r>
          </a:p>
          <a:p>
            <a:r>
              <a:rPr lang="ko-KR" altLang="en-US" sz="1600" dirty="0"/>
              <a:t>최용규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+mn-ea"/>
                <a:ea typeface="+mn-ea"/>
              </a:rPr>
              <a:t>다른 복구 관련 구조들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032" y="4523636"/>
            <a:ext cx="8244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버퍼 풀에 있는 각 </a:t>
            </a:r>
            <a:r>
              <a:rPr lang="ko-KR" altLang="en-US" sz="1600" dirty="0" err="1">
                <a:latin typeface="+mn-ea"/>
                <a:ea typeface="+mn-ea"/>
              </a:rPr>
              <a:t>더티</a:t>
            </a:r>
            <a:r>
              <a:rPr lang="ko-KR" altLang="en-US" sz="1600" dirty="0">
                <a:latin typeface="+mn-ea"/>
                <a:ea typeface="+mn-ea"/>
              </a:rPr>
              <a:t> 페이지에 대하여 하나의 </a:t>
            </a:r>
            <a:r>
              <a:rPr lang="ko-KR" altLang="en-US" sz="1600" dirty="0" err="1">
                <a:latin typeface="+mn-ea"/>
                <a:ea typeface="+mn-ea"/>
              </a:rPr>
              <a:t>엔트리를</a:t>
            </a:r>
            <a:r>
              <a:rPr lang="ko-KR" altLang="en-US" sz="1600" dirty="0">
                <a:latin typeface="+mn-ea"/>
                <a:ea typeface="+mn-ea"/>
              </a:rPr>
              <a:t> 포함</a:t>
            </a:r>
            <a:endParaRPr lang="en-US" altLang="ko-KR" sz="1600" dirty="0">
              <a:latin typeface="+mn-ea"/>
              <a:ea typeface="+mn-ea"/>
            </a:endParaRPr>
          </a:p>
          <a:p>
            <a:endParaRPr lang="en-US" sz="1600" dirty="0">
              <a:latin typeface="+mn-ea"/>
              <a:ea typeface="+mn-ea"/>
            </a:endParaRPr>
          </a:p>
          <a:p>
            <a:r>
              <a:rPr lang="en-US" sz="1600" dirty="0" err="1">
                <a:latin typeface="+mn-ea"/>
                <a:ea typeface="+mn-ea"/>
              </a:rPr>
              <a:t>recLSN</a:t>
            </a:r>
            <a:r>
              <a:rPr lang="en-US" sz="1600" dirty="0">
                <a:latin typeface="+mn-ea"/>
                <a:ea typeface="+mn-ea"/>
              </a:rPr>
              <a:t> </a:t>
            </a:r>
            <a:r>
              <a:rPr lang="ko-KR" altLang="en-US" sz="1600" dirty="0" err="1">
                <a:latin typeface="+mn-ea"/>
                <a:ea typeface="+mn-ea"/>
              </a:rPr>
              <a:t>필드을</a:t>
            </a:r>
            <a:r>
              <a:rPr lang="ko-KR" altLang="en-US" sz="1600" dirty="0">
                <a:latin typeface="+mn-ea"/>
                <a:ea typeface="+mn-ea"/>
              </a:rPr>
              <a:t> 포함</a:t>
            </a:r>
            <a:endParaRPr lang="en-US" altLang="ko-KR" sz="1600" dirty="0">
              <a:latin typeface="+mn-ea"/>
              <a:ea typeface="+mn-ea"/>
            </a:endParaRPr>
          </a:p>
          <a:p>
            <a:endParaRPr lang="en-US" sz="1600" dirty="0">
              <a:latin typeface="+mn-ea"/>
              <a:ea typeface="+mn-ea"/>
            </a:endParaRPr>
          </a:p>
          <a:p>
            <a:r>
              <a:rPr lang="ko-KR" altLang="en-US" sz="1600" dirty="0">
                <a:latin typeface="+mn-ea"/>
                <a:ea typeface="+mn-ea"/>
              </a:rPr>
              <a:t>이</a:t>
            </a:r>
            <a:r>
              <a:rPr lang="en-US" sz="1600" dirty="0">
                <a:latin typeface="+mn-ea"/>
                <a:ea typeface="+mn-ea"/>
              </a:rPr>
              <a:t> LSN</a:t>
            </a:r>
            <a:r>
              <a:rPr lang="ko-KR" altLang="en-US" sz="1600" dirty="0">
                <a:latin typeface="+mn-ea"/>
                <a:ea typeface="+mn-ea"/>
              </a:rPr>
              <a:t>은 장애로부터 재 시작 동안 이 페이지에 대하여</a:t>
            </a:r>
            <a:r>
              <a:rPr lang="en-US" sz="1600" dirty="0">
                <a:latin typeface="+mn-ea"/>
                <a:ea typeface="+mn-ea"/>
              </a:rPr>
              <a:t> redo</a:t>
            </a:r>
            <a:r>
              <a:rPr lang="ko-KR" altLang="en-US" sz="1600" dirty="0">
                <a:latin typeface="+mn-ea"/>
                <a:ea typeface="+mn-ea"/>
              </a:rPr>
              <a:t>될 필요가 있는 가장 오래된 로그 레코드를 식별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19675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로그 이외에 다음 두 테이블은 주요한 복구와 관련된 정보를 포함하고 있습니다</a:t>
            </a:r>
            <a:r>
              <a:rPr lang="en-US" b="1" dirty="0">
                <a:latin typeface="+mn-ea"/>
                <a:ea typeface="+mn-ea"/>
              </a:rPr>
              <a:t>.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2279774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각 활동 트랜잭션에 대하여 하나의 엔트리를 가지고 있음</a:t>
            </a:r>
            <a:endParaRPr lang="en-US" altLang="ko-KR" sz="1600" dirty="0">
              <a:latin typeface="+mn-ea"/>
              <a:ea typeface="+mn-ea"/>
            </a:endParaRP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ko-KR" altLang="en-US" sz="1600" dirty="0">
                <a:latin typeface="+mn-ea"/>
                <a:ea typeface="+mn-ea"/>
              </a:rPr>
              <a:t>이 </a:t>
            </a:r>
            <a:r>
              <a:rPr lang="ko-KR" altLang="en-US" sz="1600" dirty="0" err="1">
                <a:latin typeface="+mn-ea"/>
                <a:ea typeface="+mn-ea"/>
              </a:rPr>
              <a:t>엔트리는</a:t>
            </a:r>
            <a:r>
              <a:rPr lang="ko-KR" altLang="en-US" sz="1600" dirty="0">
                <a:latin typeface="+mn-ea"/>
                <a:ea typeface="+mn-ea"/>
              </a:rPr>
              <a:t> 다른 정보들과 함께 트랜잭션</a:t>
            </a:r>
            <a:r>
              <a:rPr lang="en-US" sz="1600" dirty="0">
                <a:latin typeface="+mn-ea"/>
                <a:ea typeface="+mn-ea"/>
              </a:rPr>
              <a:t> id, </a:t>
            </a:r>
            <a:r>
              <a:rPr lang="ko-KR" altLang="en-US" sz="1600" dirty="0">
                <a:latin typeface="+mn-ea"/>
                <a:ea typeface="+mn-ea"/>
              </a:rPr>
              <a:t>상태</a:t>
            </a:r>
            <a:r>
              <a:rPr lang="en-US" sz="1600" dirty="0">
                <a:latin typeface="+mn-ea"/>
                <a:ea typeface="+mn-ea"/>
              </a:rPr>
              <a:t>, </a:t>
            </a:r>
            <a:r>
              <a:rPr lang="en-US" sz="1600" dirty="0" err="1">
                <a:latin typeface="+mn-ea"/>
                <a:ea typeface="+mn-ea"/>
              </a:rPr>
              <a:t>lastLSN</a:t>
            </a:r>
            <a:r>
              <a:rPr lang="ko-KR" altLang="en-US" sz="1600" dirty="0">
                <a:latin typeface="+mn-ea"/>
                <a:ea typeface="+mn-ea"/>
              </a:rPr>
              <a:t>을 가지고 있음</a:t>
            </a:r>
            <a:endParaRPr lang="en-US" altLang="ko-KR" sz="1600" dirty="0">
              <a:latin typeface="+mn-ea"/>
              <a:ea typeface="+mn-ea"/>
            </a:endParaRP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ko-KR" altLang="en-US" sz="1600" dirty="0">
                <a:latin typeface="+mn-ea"/>
                <a:ea typeface="+mn-ea"/>
              </a:rPr>
              <a:t>트랜잭션의 상태는 진행 중</a:t>
            </a:r>
            <a:r>
              <a:rPr lang="en-US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완료</a:t>
            </a:r>
            <a:r>
              <a:rPr lang="en-US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철회 중 하나가 될 수 있음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1772816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>
                <a:latin typeface="+mn-ea"/>
                <a:ea typeface="+mn-ea"/>
              </a:rPr>
              <a:t>   </a:t>
            </a:r>
            <a:r>
              <a:rPr lang="ko-KR" altLang="en-US" b="1" dirty="0">
                <a:latin typeface="+mn-ea"/>
                <a:ea typeface="+mn-ea"/>
              </a:rPr>
              <a:t>트랜잭션 테이블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20" y="399577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>
                <a:latin typeface="+mn-ea"/>
                <a:ea typeface="+mn-ea"/>
              </a:rPr>
              <a:t>   </a:t>
            </a:r>
            <a:r>
              <a:rPr lang="ko-KR" altLang="en-US" b="1" dirty="0" err="1">
                <a:latin typeface="+mn-ea"/>
                <a:ea typeface="+mn-ea"/>
              </a:rPr>
              <a:t>더티</a:t>
            </a:r>
            <a:r>
              <a:rPr lang="ko-KR" altLang="en-US" b="1" dirty="0">
                <a:latin typeface="+mn-ea"/>
                <a:ea typeface="+mn-ea"/>
              </a:rPr>
              <a:t> 페이지 테이블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+mn-ea"/>
                <a:ea typeface="+mn-ea"/>
              </a:rPr>
              <a:t>다른 복구 관련 구조들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640" y="980728"/>
            <a:ext cx="67056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3528" y="371703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ea"/>
                <a:ea typeface="+mn-ea"/>
              </a:rPr>
              <a:t>T1000 =</a:t>
            </a:r>
            <a:r>
              <a:rPr lang="ko-KR" altLang="en-US" dirty="0">
                <a:latin typeface="+mn-ea"/>
                <a:ea typeface="+mn-ea"/>
              </a:rPr>
              <a:t> 페이지</a:t>
            </a:r>
            <a:r>
              <a:rPr lang="en-US" dirty="0">
                <a:latin typeface="+mn-ea"/>
                <a:ea typeface="+mn-ea"/>
              </a:rPr>
              <a:t> P500</a:t>
            </a:r>
            <a:r>
              <a:rPr lang="ko-KR" altLang="en-US" dirty="0">
                <a:latin typeface="+mn-ea"/>
                <a:ea typeface="+mn-ea"/>
              </a:rPr>
              <a:t>의 바이트</a:t>
            </a:r>
            <a:r>
              <a:rPr lang="en-US" dirty="0">
                <a:latin typeface="+mn-ea"/>
                <a:ea typeface="+mn-ea"/>
              </a:rPr>
              <a:t> 21 ~ 23 </a:t>
            </a:r>
            <a:r>
              <a:rPr lang="ko-KR" altLang="en-US" dirty="0">
                <a:latin typeface="+mn-ea"/>
                <a:ea typeface="+mn-ea"/>
              </a:rPr>
              <a:t>까지의 값을 </a:t>
            </a:r>
            <a:r>
              <a:rPr lang="en-US" dirty="0">
                <a:latin typeface="+mn-ea"/>
                <a:ea typeface="+mn-ea"/>
              </a:rPr>
              <a:t>‘ABC’ -&gt; ‘DEF’</a:t>
            </a:r>
            <a:r>
              <a:rPr lang="ko-KR" altLang="en-US" dirty="0">
                <a:latin typeface="+mn-ea"/>
                <a:ea typeface="+mn-ea"/>
              </a:rPr>
              <a:t>로 변경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4283804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ea"/>
                <a:ea typeface="+mn-ea"/>
              </a:rPr>
              <a:t>T2000 = </a:t>
            </a:r>
            <a:r>
              <a:rPr lang="ko-KR" altLang="en-US" dirty="0">
                <a:latin typeface="+mn-ea"/>
                <a:ea typeface="+mn-ea"/>
              </a:rPr>
              <a:t>페이지 </a:t>
            </a:r>
            <a:r>
              <a:rPr lang="en-US" dirty="0">
                <a:latin typeface="+mn-ea"/>
                <a:ea typeface="+mn-ea"/>
              </a:rPr>
              <a:t>P600</a:t>
            </a:r>
            <a:r>
              <a:rPr lang="ko-KR" altLang="en-US" dirty="0">
                <a:latin typeface="+mn-ea"/>
                <a:ea typeface="+mn-ea"/>
              </a:rPr>
              <a:t>의 </a:t>
            </a:r>
            <a:r>
              <a:rPr lang="en-US" dirty="0">
                <a:latin typeface="+mn-ea"/>
                <a:ea typeface="+mn-ea"/>
              </a:rPr>
              <a:t>‘HIJ’</a:t>
            </a:r>
            <a:r>
              <a:rPr lang="ko-KR" altLang="en-US" dirty="0">
                <a:latin typeface="+mn-ea"/>
                <a:ea typeface="+mn-ea"/>
              </a:rPr>
              <a:t>를</a:t>
            </a:r>
            <a:r>
              <a:rPr lang="en-US" dirty="0">
                <a:latin typeface="+mn-ea"/>
                <a:ea typeface="+mn-ea"/>
              </a:rPr>
              <a:t> -&gt; ‘KLM’ </a:t>
            </a:r>
            <a:r>
              <a:rPr lang="ko-KR" altLang="en-US" dirty="0">
                <a:latin typeface="+mn-ea"/>
                <a:ea typeface="+mn-ea"/>
              </a:rPr>
              <a:t>으로 변경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4931876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ea"/>
                <a:ea typeface="+mn-ea"/>
              </a:rPr>
              <a:t>T2000 =</a:t>
            </a:r>
            <a:r>
              <a:rPr lang="ko-KR" altLang="en-US" dirty="0">
                <a:latin typeface="+mn-ea"/>
                <a:ea typeface="+mn-ea"/>
              </a:rPr>
              <a:t> 페이지</a:t>
            </a:r>
            <a:r>
              <a:rPr lang="en-US" dirty="0">
                <a:latin typeface="+mn-ea"/>
                <a:ea typeface="+mn-ea"/>
              </a:rPr>
              <a:t> P500</a:t>
            </a:r>
            <a:r>
              <a:rPr lang="ko-KR" altLang="en-US" dirty="0">
                <a:latin typeface="+mn-ea"/>
                <a:ea typeface="+mn-ea"/>
              </a:rPr>
              <a:t>의 바이트</a:t>
            </a:r>
            <a:r>
              <a:rPr lang="en-US" dirty="0">
                <a:latin typeface="+mn-ea"/>
                <a:ea typeface="+mn-ea"/>
              </a:rPr>
              <a:t> 20 ~ 22 </a:t>
            </a:r>
            <a:r>
              <a:rPr lang="ko-KR" altLang="en-US" dirty="0">
                <a:latin typeface="+mn-ea"/>
                <a:ea typeface="+mn-ea"/>
              </a:rPr>
              <a:t>까지의 값을 </a:t>
            </a:r>
            <a:r>
              <a:rPr lang="en-US" dirty="0">
                <a:latin typeface="+mn-ea"/>
                <a:ea typeface="+mn-ea"/>
              </a:rPr>
              <a:t>‘GDE’ -&gt; ‘QRS’</a:t>
            </a:r>
            <a:r>
              <a:rPr lang="ko-KR" altLang="en-US" dirty="0">
                <a:latin typeface="+mn-ea"/>
                <a:ea typeface="+mn-ea"/>
              </a:rPr>
              <a:t>로 변경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550794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ea"/>
                <a:ea typeface="+mn-ea"/>
              </a:rPr>
              <a:t>T1000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= </a:t>
            </a:r>
            <a:r>
              <a:rPr lang="ko-KR" altLang="en-US" dirty="0">
                <a:latin typeface="+mn-ea"/>
                <a:ea typeface="+mn-ea"/>
              </a:rPr>
              <a:t>페이지</a:t>
            </a:r>
            <a:r>
              <a:rPr lang="en-US" dirty="0">
                <a:latin typeface="+mn-ea"/>
                <a:ea typeface="+mn-ea"/>
              </a:rPr>
              <a:t> P505</a:t>
            </a:r>
            <a:r>
              <a:rPr lang="ko-KR" altLang="en-US" dirty="0">
                <a:latin typeface="+mn-ea"/>
                <a:ea typeface="+mn-ea"/>
              </a:rPr>
              <a:t>의 </a:t>
            </a:r>
            <a:r>
              <a:rPr lang="en-US" dirty="0">
                <a:latin typeface="+mn-ea"/>
                <a:ea typeface="+mn-ea"/>
              </a:rPr>
              <a:t>‘TUV’</a:t>
            </a:r>
            <a:r>
              <a:rPr lang="ko-KR" altLang="en-US" dirty="0">
                <a:latin typeface="+mn-ea"/>
                <a:ea typeface="+mn-ea"/>
              </a:rPr>
              <a:t>를</a:t>
            </a:r>
            <a:r>
              <a:rPr lang="en-US" dirty="0">
                <a:latin typeface="+mn-ea"/>
                <a:ea typeface="+mn-ea"/>
              </a:rPr>
              <a:t> -&gt; ‘WXY’</a:t>
            </a:r>
            <a:r>
              <a:rPr lang="ko-KR" altLang="en-US" dirty="0">
                <a:latin typeface="+mn-ea"/>
                <a:ea typeface="+mn-ea"/>
              </a:rPr>
              <a:t>로 변경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+mn-ea"/>
                <a:ea typeface="+mn-ea"/>
              </a:rPr>
              <a:t>체크포인팅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1052736"/>
            <a:ext cx="87484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체크포인트는</a:t>
            </a:r>
            <a:r>
              <a:rPr lang="en-US" dirty="0">
                <a:latin typeface="+mn-ea"/>
                <a:ea typeface="+mn-ea"/>
              </a:rPr>
              <a:t> DBMS </a:t>
            </a:r>
            <a:r>
              <a:rPr lang="ko-KR" altLang="en-US" dirty="0">
                <a:latin typeface="+mn-ea"/>
                <a:ea typeface="+mn-ea"/>
              </a:rPr>
              <a:t>상태의 스냅샷과 같으며</a:t>
            </a:r>
            <a:r>
              <a:rPr lang="en-US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주기적으로 체크포인팅을 함으로써</a:t>
            </a:r>
            <a:r>
              <a:rPr lang="en-US" dirty="0">
                <a:latin typeface="+mn-ea"/>
                <a:ea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  <a:ea typeface="+mn-ea"/>
              </a:rPr>
              <a:t>장애가 발생하는 경우에 재 시작하는 동안 해야 할 작업량을 줄일 수 있습니다</a:t>
            </a:r>
            <a:r>
              <a:rPr lang="en-US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2708920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ea typeface="+mn-ea"/>
              </a:rPr>
              <a:t>체크포인팅을 시작할 때</a:t>
            </a:r>
            <a:r>
              <a:rPr lang="en-US" dirty="0">
                <a:latin typeface="+mn-ea"/>
                <a:ea typeface="+mn-ea"/>
              </a:rPr>
              <a:t>, </a:t>
            </a:r>
            <a:r>
              <a:rPr lang="en-US" dirty="0" err="1">
                <a:latin typeface="+mn-ea"/>
                <a:ea typeface="+mn-ea"/>
              </a:rPr>
              <a:t>begin_checkpoint</a:t>
            </a:r>
            <a:r>
              <a:rPr lang="en-US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레코드가 로그에 기록된다</a:t>
            </a:r>
            <a:r>
              <a:rPr lang="en-US" dirty="0">
                <a:latin typeface="+mn-ea"/>
                <a:ea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dirty="0" err="1">
                <a:latin typeface="+mn-ea"/>
                <a:ea typeface="+mn-ea"/>
              </a:rPr>
              <a:t>end_checkpoint</a:t>
            </a:r>
            <a:r>
              <a:rPr lang="en-US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레코드가 만들어지고</a:t>
            </a:r>
            <a:r>
              <a:rPr lang="en-US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트랜잭션 테이블의 현재 내용과 </a:t>
            </a:r>
            <a:endParaRPr lang="en-US" altLang="ko-KR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    </a:t>
            </a:r>
            <a:r>
              <a:rPr lang="ko-KR" altLang="en-US" dirty="0" err="1">
                <a:latin typeface="+mn-ea"/>
                <a:ea typeface="+mn-ea"/>
              </a:rPr>
              <a:t>더티</a:t>
            </a:r>
            <a:r>
              <a:rPr lang="ko-KR" altLang="en-US" dirty="0">
                <a:latin typeface="+mn-ea"/>
                <a:ea typeface="+mn-ea"/>
              </a:rPr>
              <a:t> 페이지 테이블을 이 레코드에 포함시키고 로그에 추가한다</a:t>
            </a:r>
            <a:r>
              <a:rPr lang="en-US" dirty="0">
                <a:latin typeface="+mn-ea"/>
                <a:ea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en-US" altLang="ko-KR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</a:pPr>
            <a:r>
              <a:rPr lang="en-US" dirty="0">
                <a:latin typeface="+mn-ea"/>
                <a:ea typeface="+mn-ea"/>
              </a:rPr>
              <a:t>3.   </a:t>
            </a:r>
            <a:r>
              <a:rPr lang="en-US" dirty="0" err="1">
                <a:latin typeface="+mn-ea"/>
                <a:ea typeface="+mn-ea"/>
              </a:rPr>
              <a:t>end_checkpoint</a:t>
            </a:r>
            <a:r>
              <a:rPr lang="en-US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레코드가 안정된 저장장치에 기록된 후 실행된다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+mn-ea"/>
                <a:ea typeface="+mn-ea"/>
              </a:rPr>
              <a:t>시스템 장애로부터 복구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672" y="1124744"/>
            <a:ext cx="6048672" cy="4909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+mn-ea"/>
                <a:ea typeface="+mn-ea"/>
              </a:rPr>
              <a:t>시스템 장애로부터 복구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292567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  <a:ea typeface="+mn-ea"/>
              </a:rPr>
              <a:t>분석 단계는 가장 최근의</a:t>
            </a:r>
            <a:r>
              <a:rPr lang="en-US" sz="1600" dirty="0">
                <a:latin typeface="+mn-ea"/>
                <a:ea typeface="+mn-ea"/>
              </a:rPr>
              <a:t> </a:t>
            </a:r>
            <a:r>
              <a:rPr lang="en-US" sz="1600" dirty="0" err="1">
                <a:latin typeface="+mn-ea"/>
                <a:ea typeface="+mn-ea"/>
              </a:rPr>
              <a:t>begin_checkpoint</a:t>
            </a:r>
            <a:r>
              <a:rPr lang="en-US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로그 레코드를 조사하고</a:t>
            </a:r>
            <a:r>
              <a:rPr lang="en-US" sz="1600" dirty="0">
                <a:latin typeface="+mn-ea"/>
                <a:ea typeface="+mn-ea"/>
              </a:rPr>
              <a:t>, </a:t>
            </a:r>
            <a:r>
              <a:rPr lang="ko-KR" altLang="en-US" sz="1600" dirty="0" err="1">
                <a:latin typeface="+mn-ea"/>
                <a:ea typeface="+mn-ea"/>
              </a:rPr>
              <a:t>더티</a:t>
            </a:r>
            <a:r>
              <a:rPr lang="ko-KR" altLang="en-US" sz="1600" dirty="0">
                <a:latin typeface="+mn-ea"/>
                <a:ea typeface="+mn-ea"/>
              </a:rPr>
              <a:t> 페이지 테이블과 트랜잭션 테이블을 다음에 나오는</a:t>
            </a:r>
            <a:r>
              <a:rPr lang="en-US" sz="1600" dirty="0">
                <a:latin typeface="+mn-ea"/>
                <a:ea typeface="+mn-ea"/>
              </a:rPr>
              <a:t> </a:t>
            </a:r>
            <a:r>
              <a:rPr lang="en-US" sz="1600" dirty="0" err="1">
                <a:latin typeface="+mn-ea"/>
                <a:ea typeface="+mn-ea"/>
              </a:rPr>
              <a:t>end_checkpoint</a:t>
            </a:r>
            <a:r>
              <a:rPr lang="en-US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레코드에 있는 것들의 사본으로 초기화 하는 것으로 시작합니다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90872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 dirty="0">
                <a:latin typeface="+mn-ea"/>
                <a:ea typeface="+mn-ea"/>
              </a:rPr>
              <a:t>  </a:t>
            </a:r>
            <a:r>
              <a:rPr lang="ko-KR" altLang="en-US" b="1" dirty="0">
                <a:latin typeface="+mn-ea"/>
                <a:ea typeface="+mn-ea"/>
              </a:rPr>
              <a:t>분석 단계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2852936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+mn-ea"/>
                <a:ea typeface="+mn-ea"/>
              </a:rPr>
              <a:t>  트랜잭션</a:t>
            </a:r>
            <a:r>
              <a:rPr lang="en-US" sz="1600" dirty="0">
                <a:latin typeface="+mn-ea"/>
                <a:ea typeface="+mn-ea"/>
              </a:rPr>
              <a:t> T</a:t>
            </a:r>
            <a:r>
              <a:rPr lang="ko-KR" altLang="en-US" sz="1600" dirty="0">
                <a:latin typeface="+mn-ea"/>
                <a:ea typeface="+mn-ea"/>
              </a:rPr>
              <a:t>에 대한</a:t>
            </a:r>
            <a:r>
              <a:rPr lang="en-US" sz="1600" dirty="0">
                <a:latin typeface="+mn-ea"/>
                <a:ea typeface="+mn-ea"/>
              </a:rPr>
              <a:t> end </a:t>
            </a:r>
            <a:r>
              <a:rPr lang="ko-KR" altLang="en-US" sz="1600" dirty="0">
                <a:latin typeface="+mn-ea"/>
                <a:ea typeface="+mn-ea"/>
              </a:rPr>
              <a:t>로그 레코드를 만나면</a:t>
            </a:r>
            <a:r>
              <a:rPr lang="en-US" sz="1600" dirty="0">
                <a:latin typeface="+mn-ea"/>
                <a:ea typeface="+mn-ea"/>
              </a:rPr>
              <a:t>, T</a:t>
            </a:r>
            <a:r>
              <a:rPr lang="ko-KR" altLang="en-US" sz="1600" dirty="0">
                <a:latin typeface="+mn-ea"/>
                <a:ea typeface="+mn-ea"/>
              </a:rPr>
              <a:t>는 트랜잭션 테이블에서 제거된다</a:t>
            </a:r>
            <a:r>
              <a:rPr lang="en-US" sz="1600" dirty="0">
                <a:latin typeface="+mn-ea"/>
                <a:ea typeface="+mn-ea"/>
              </a:rPr>
              <a:t>. </a:t>
            </a:r>
            <a:br>
              <a:rPr lang="en-US" sz="1600" dirty="0">
                <a:latin typeface="+mn-ea"/>
                <a:ea typeface="+mn-ea"/>
              </a:rPr>
            </a:br>
            <a:r>
              <a:rPr lang="en-US" sz="1600" dirty="0">
                <a:latin typeface="+mn-ea"/>
                <a:ea typeface="+mn-ea"/>
              </a:rPr>
              <a:t>    T</a:t>
            </a:r>
            <a:r>
              <a:rPr lang="ko-KR" altLang="en-US" sz="1600" dirty="0">
                <a:latin typeface="+mn-ea"/>
                <a:ea typeface="+mn-ea"/>
              </a:rPr>
              <a:t>는 이미 활동상태가 아니기 때문이다</a:t>
            </a:r>
            <a:r>
              <a:rPr lang="en-US" sz="16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ko-KR" altLang="en-US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+mn-ea"/>
                <a:ea typeface="+mn-ea"/>
              </a:rPr>
              <a:t>  트랜잭션 </a:t>
            </a:r>
            <a:r>
              <a:rPr lang="en-US" altLang="ko-KR" sz="1600" dirty="0">
                <a:latin typeface="+mn-ea"/>
                <a:ea typeface="+mn-ea"/>
              </a:rPr>
              <a:t>T</a:t>
            </a:r>
            <a:r>
              <a:rPr lang="ko-KR" altLang="en-US" sz="1600" dirty="0">
                <a:latin typeface="+mn-ea"/>
                <a:ea typeface="+mn-ea"/>
              </a:rPr>
              <a:t>에 대하여</a:t>
            </a:r>
            <a:r>
              <a:rPr lang="en-US" sz="1600" dirty="0">
                <a:latin typeface="+mn-ea"/>
                <a:ea typeface="+mn-ea"/>
              </a:rPr>
              <a:t> End </a:t>
            </a:r>
            <a:r>
              <a:rPr lang="ko-KR" altLang="en-US" sz="1600" dirty="0">
                <a:latin typeface="+mn-ea"/>
                <a:ea typeface="+mn-ea"/>
              </a:rPr>
              <a:t>레코드가 아닌 다른 로그 레코드를 만날 때</a:t>
            </a:r>
            <a:r>
              <a:rPr lang="en-US" sz="1600" dirty="0">
                <a:latin typeface="+mn-ea"/>
                <a:ea typeface="+mn-ea"/>
              </a:rPr>
              <a:t>, T</a:t>
            </a:r>
            <a:r>
              <a:rPr lang="ko-KR" altLang="en-US" sz="1600" dirty="0">
                <a:latin typeface="+mn-ea"/>
                <a:ea typeface="+mn-ea"/>
              </a:rPr>
              <a:t>에 대한 엔트리가 </a:t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en-US" altLang="ko-KR" sz="1600" dirty="0">
                <a:latin typeface="+mn-ea"/>
                <a:ea typeface="+mn-ea"/>
              </a:rPr>
              <a:t>   </a:t>
            </a:r>
            <a:r>
              <a:rPr lang="ko-KR" altLang="en-US" sz="1600" dirty="0">
                <a:latin typeface="+mn-ea"/>
                <a:ea typeface="+mn-ea"/>
              </a:rPr>
              <a:t>트랜잭션 테이블에 없다면</a:t>
            </a:r>
            <a:r>
              <a:rPr lang="en-US" sz="1600" dirty="0">
                <a:latin typeface="+mn-ea"/>
                <a:ea typeface="+mn-ea"/>
              </a:rPr>
              <a:t> T</a:t>
            </a:r>
            <a:r>
              <a:rPr lang="ko-KR" altLang="en-US" sz="1600" dirty="0">
                <a:latin typeface="+mn-ea"/>
                <a:ea typeface="+mn-ea"/>
              </a:rPr>
              <a:t>를 트랜잭션 테이블에 추가한다</a:t>
            </a:r>
            <a:r>
              <a:rPr lang="en-US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트랜잭션 테이블에서의 </a:t>
            </a:r>
            <a:endParaRPr lang="en-US" altLang="ko-KR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+mn-ea"/>
                <a:ea typeface="+mn-ea"/>
              </a:rPr>
              <a:t>    T</a:t>
            </a:r>
            <a:r>
              <a:rPr lang="ko-KR" altLang="en-US" sz="1600" dirty="0">
                <a:latin typeface="+mn-ea"/>
                <a:ea typeface="+mn-ea"/>
              </a:rPr>
              <a:t>에 대한 엔트리가 다음과 같이 수정된다</a:t>
            </a:r>
            <a:r>
              <a:rPr lang="en-US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5301208"/>
            <a:ext cx="8208912" cy="78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+mn-ea"/>
                <a:ea typeface="+mn-ea"/>
              </a:rPr>
              <a:t>1. </a:t>
            </a:r>
            <a:r>
              <a:rPr lang="en-US" sz="1600" dirty="0" err="1">
                <a:latin typeface="+mn-ea"/>
                <a:ea typeface="+mn-ea"/>
              </a:rPr>
              <a:t>lastLSN</a:t>
            </a:r>
            <a:r>
              <a:rPr lang="en-US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필드를 이 로그 레코드의</a:t>
            </a:r>
            <a:r>
              <a:rPr lang="en-US" sz="1600" dirty="0">
                <a:latin typeface="+mn-ea"/>
                <a:ea typeface="+mn-ea"/>
              </a:rPr>
              <a:t> LSN</a:t>
            </a:r>
            <a:r>
              <a:rPr lang="ko-KR" altLang="en-US" sz="1600" dirty="0">
                <a:latin typeface="+mn-ea"/>
                <a:ea typeface="+mn-ea"/>
              </a:rPr>
              <a:t>으로 설정한다</a:t>
            </a:r>
            <a:r>
              <a:rPr lang="en-US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+mn-ea"/>
                <a:ea typeface="+mn-ea"/>
              </a:rPr>
              <a:t>2. </a:t>
            </a:r>
            <a:r>
              <a:rPr lang="ko-KR" altLang="en-US" sz="1600" dirty="0">
                <a:latin typeface="+mn-ea"/>
                <a:ea typeface="+mn-ea"/>
              </a:rPr>
              <a:t>로그 레코드가</a:t>
            </a:r>
            <a:r>
              <a:rPr lang="en-US" sz="1600" dirty="0">
                <a:latin typeface="+mn-ea"/>
                <a:ea typeface="+mn-ea"/>
              </a:rPr>
              <a:t> commit </a:t>
            </a:r>
            <a:r>
              <a:rPr lang="ko-KR" altLang="en-US" sz="1600" dirty="0">
                <a:latin typeface="+mn-ea"/>
                <a:ea typeface="+mn-ea"/>
              </a:rPr>
              <a:t>레코드라면 상태는</a:t>
            </a:r>
            <a:r>
              <a:rPr lang="en-US" sz="1600" dirty="0">
                <a:latin typeface="+mn-ea"/>
                <a:ea typeface="+mn-ea"/>
              </a:rPr>
              <a:t> c</a:t>
            </a:r>
            <a:r>
              <a:rPr lang="ko-KR" altLang="en-US" sz="1600" dirty="0">
                <a:latin typeface="+mn-ea"/>
                <a:ea typeface="+mn-ea"/>
              </a:rPr>
              <a:t>로 설정되고</a:t>
            </a:r>
            <a:r>
              <a:rPr lang="en-US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그렇지 않다면</a:t>
            </a:r>
            <a:r>
              <a:rPr lang="en-US" sz="1600" dirty="0">
                <a:latin typeface="+mn-ea"/>
                <a:ea typeface="+mn-ea"/>
              </a:rPr>
              <a:t> u</a:t>
            </a:r>
            <a:r>
              <a:rPr lang="ko-KR" altLang="en-US" sz="1600" dirty="0">
                <a:latin typeface="+mn-ea"/>
                <a:ea typeface="+mn-ea"/>
              </a:rPr>
              <a:t>로 설정된다</a:t>
            </a:r>
            <a:r>
              <a:rPr lang="en-US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+mn-ea"/>
                <a:ea typeface="+mn-ea"/>
              </a:rPr>
              <a:t>시스템 장애로부터 복구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1340768"/>
            <a:ext cx="7704856" cy="78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+mn-ea"/>
                <a:ea typeface="+mn-ea"/>
              </a:rPr>
              <a:t>REDO </a:t>
            </a:r>
            <a:r>
              <a:rPr lang="ko-KR" altLang="en-US" sz="1600" dirty="0">
                <a:latin typeface="+mn-ea"/>
                <a:ea typeface="+mn-ea"/>
              </a:rPr>
              <a:t>단계는 분석 단계에서 만들어진 </a:t>
            </a:r>
            <a:r>
              <a:rPr lang="ko-KR" altLang="en-US" sz="1600" dirty="0" err="1">
                <a:latin typeface="+mn-ea"/>
                <a:ea typeface="+mn-ea"/>
              </a:rPr>
              <a:t>더티</a:t>
            </a:r>
            <a:r>
              <a:rPr lang="ko-KR" altLang="en-US" sz="1600" dirty="0">
                <a:latin typeface="+mn-ea"/>
                <a:ea typeface="+mn-ea"/>
              </a:rPr>
              <a:t> 페이지 테이블에 있는 모든 페이지들 가운데 가장 작은</a:t>
            </a:r>
            <a:r>
              <a:rPr lang="en-US" sz="1600" dirty="0">
                <a:latin typeface="+mn-ea"/>
                <a:ea typeface="+mn-ea"/>
              </a:rPr>
              <a:t> </a:t>
            </a:r>
            <a:r>
              <a:rPr lang="en-US" sz="1600" dirty="0" err="1">
                <a:latin typeface="+mn-ea"/>
                <a:ea typeface="+mn-ea"/>
              </a:rPr>
              <a:t>recLSN</a:t>
            </a:r>
            <a:r>
              <a:rPr lang="ko-KR" altLang="en-US" sz="1600" dirty="0">
                <a:latin typeface="+mn-ea"/>
                <a:ea typeface="+mn-ea"/>
              </a:rPr>
              <a:t>을 가지는 로그 레코드를 가지고 시작합니다</a:t>
            </a:r>
            <a:r>
              <a:rPr lang="en-US" sz="1600" dirty="0">
                <a:latin typeface="+mn-ea"/>
                <a:ea typeface="+mn-ea"/>
              </a:rPr>
              <a:t>.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90872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 dirty="0">
                <a:latin typeface="+mn-ea"/>
                <a:ea typeface="+mn-ea"/>
              </a:rPr>
              <a:t>  Redo</a:t>
            </a:r>
            <a:r>
              <a:rPr lang="ko-KR" altLang="en-US" b="1" dirty="0">
                <a:latin typeface="+mn-ea"/>
                <a:ea typeface="+mn-ea"/>
              </a:rPr>
              <a:t> 단계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4365104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+mn-ea"/>
                <a:ea typeface="+mn-ea"/>
              </a:rPr>
              <a:t>1. </a:t>
            </a:r>
            <a:r>
              <a:rPr lang="ko-KR" altLang="en-US" sz="1600" dirty="0">
                <a:latin typeface="+mn-ea"/>
                <a:ea typeface="+mn-ea"/>
              </a:rPr>
              <a:t>영향을 받은 페이지가 </a:t>
            </a:r>
            <a:r>
              <a:rPr lang="ko-KR" altLang="en-US" sz="1600" dirty="0" err="1">
                <a:latin typeface="+mn-ea"/>
                <a:ea typeface="+mn-ea"/>
              </a:rPr>
              <a:t>더티</a:t>
            </a:r>
            <a:r>
              <a:rPr lang="ko-KR" altLang="en-US" sz="1600" dirty="0">
                <a:latin typeface="+mn-ea"/>
                <a:ea typeface="+mn-ea"/>
              </a:rPr>
              <a:t> 페이지 테이블에 존재하지 않는다</a:t>
            </a:r>
            <a:r>
              <a:rPr lang="en-US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+mn-ea"/>
                <a:ea typeface="+mn-ea"/>
              </a:rPr>
              <a:t>2. </a:t>
            </a:r>
            <a:r>
              <a:rPr lang="ko-KR" altLang="en-US" sz="1600" dirty="0">
                <a:latin typeface="+mn-ea"/>
                <a:ea typeface="+mn-ea"/>
              </a:rPr>
              <a:t>영향을 받은 페이지가 </a:t>
            </a:r>
            <a:r>
              <a:rPr lang="ko-KR" altLang="en-US" sz="1600" dirty="0" err="1">
                <a:latin typeface="+mn-ea"/>
                <a:ea typeface="+mn-ea"/>
              </a:rPr>
              <a:t>더티</a:t>
            </a:r>
            <a:r>
              <a:rPr lang="ko-KR" altLang="en-US" sz="1600" dirty="0">
                <a:latin typeface="+mn-ea"/>
                <a:ea typeface="+mn-ea"/>
              </a:rPr>
              <a:t> 페이지 테이블에 존재하나</a:t>
            </a:r>
            <a:r>
              <a:rPr lang="en-US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그 </a:t>
            </a:r>
            <a:r>
              <a:rPr lang="ko-KR" altLang="en-US" sz="1600" dirty="0" err="1">
                <a:latin typeface="+mn-ea"/>
                <a:ea typeface="+mn-ea"/>
              </a:rPr>
              <a:t>엔트리에</a:t>
            </a:r>
            <a:r>
              <a:rPr lang="ko-KR" altLang="en-US" sz="1600" dirty="0">
                <a:latin typeface="+mn-ea"/>
                <a:ea typeface="+mn-ea"/>
              </a:rPr>
              <a:t> 대한</a:t>
            </a:r>
            <a:r>
              <a:rPr lang="en-US" sz="1600" dirty="0">
                <a:latin typeface="+mn-ea"/>
                <a:ea typeface="+mn-ea"/>
              </a:rPr>
              <a:t> </a:t>
            </a:r>
            <a:r>
              <a:rPr lang="en-US" sz="1600" dirty="0" err="1">
                <a:latin typeface="+mn-ea"/>
                <a:ea typeface="+mn-ea"/>
              </a:rPr>
              <a:t>recLSN</a:t>
            </a:r>
            <a:r>
              <a:rPr lang="ko-KR" altLang="en-US" sz="1600" dirty="0">
                <a:latin typeface="+mn-ea"/>
                <a:ea typeface="+mn-ea"/>
              </a:rPr>
              <a:t>이 </a:t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en-US" altLang="ko-KR" sz="1600" dirty="0">
                <a:latin typeface="+mn-ea"/>
                <a:ea typeface="+mn-ea"/>
              </a:rPr>
              <a:t>   </a:t>
            </a:r>
            <a:r>
              <a:rPr lang="ko-KR" altLang="en-US" sz="1600" dirty="0">
                <a:latin typeface="+mn-ea"/>
                <a:ea typeface="+mn-ea"/>
              </a:rPr>
              <a:t>검사되고 있는 로그 레코드의</a:t>
            </a:r>
            <a:r>
              <a:rPr lang="en-US" sz="1600" dirty="0">
                <a:latin typeface="+mn-ea"/>
                <a:ea typeface="+mn-ea"/>
              </a:rPr>
              <a:t> LSN</a:t>
            </a:r>
            <a:r>
              <a:rPr lang="ko-KR" altLang="en-US" sz="1600" dirty="0">
                <a:latin typeface="+mn-ea"/>
                <a:ea typeface="+mn-ea"/>
              </a:rPr>
              <a:t>보다 더 크다</a:t>
            </a:r>
            <a:r>
              <a:rPr lang="en-US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+mn-ea"/>
                <a:ea typeface="+mn-ea"/>
              </a:rPr>
              <a:t>3.  </a:t>
            </a:r>
            <a:r>
              <a:rPr lang="en-US" sz="1600" dirty="0" err="1">
                <a:latin typeface="+mn-ea"/>
                <a:ea typeface="+mn-ea"/>
              </a:rPr>
              <a:t>pageLSN</a:t>
            </a:r>
            <a:r>
              <a:rPr lang="ko-KR" altLang="en-US" sz="1600" dirty="0">
                <a:latin typeface="+mn-ea"/>
                <a:ea typeface="+mn-ea"/>
              </a:rPr>
              <a:t>이 검사되고 있는 로그 레코드의</a:t>
            </a:r>
            <a:r>
              <a:rPr lang="en-US" sz="1600" dirty="0">
                <a:latin typeface="+mn-ea"/>
                <a:ea typeface="+mn-ea"/>
              </a:rPr>
              <a:t> LSN</a:t>
            </a:r>
            <a:r>
              <a:rPr lang="ko-KR" altLang="en-US" sz="1600" dirty="0">
                <a:latin typeface="+mn-ea"/>
                <a:ea typeface="+mn-ea"/>
              </a:rPr>
              <a:t>보다 더 크거나 같다</a:t>
            </a:r>
            <a:r>
              <a:rPr lang="en-US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3497233"/>
            <a:ext cx="75608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  <a:ea typeface="+mn-ea"/>
              </a:rPr>
              <a:t>액션은 다음 조건들 중 하나라도 만족하지 못한다면</a:t>
            </a:r>
            <a:r>
              <a:rPr lang="en-US" dirty="0">
                <a:latin typeface="+mn-ea"/>
                <a:ea typeface="+mn-ea"/>
              </a:rPr>
              <a:t> redo </a:t>
            </a:r>
            <a:r>
              <a:rPr lang="ko-KR" altLang="en-US" dirty="0">
                <a:latin typeface="+mn-ea"/>
                <a:ea typeface="+mn-ea"/>
              </a:rPr>
              <a:t>되어야 합니다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+mn-ea"/>
                <a:ea typeface="+mn-ea"/>
              </a:rPr>
              <a:t>시스템 장애로부터 복구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1340768"/>
            <a:ext cx="7704856" cy="78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+mn-ea"/>
                <a:ea typeface="+mn-ea"/>
              </a:rPr>
              <a:t>REDO </a:t>
            </a:r>
            <a:r>
              <a:rPr lang="ko-KR" altLang="en-US" sz="1600" dirty="0">
                <a:latin typeface="+mn-ea"/>
                <a:ea typeface="+mn-ea"/>
              </a:rPr>
              <a:t>단계는 분석 단계에서 만들어진 </a:t>
            </a:r>
            <a:r>
              <a:rPr lang="ko-KR" altLang="en-US" sz="1600" dirty="0" err="1">
                <a:latin typeface="+mn-ea"/>
                <a:ea typeface="+mn-ea"/>
              </a:rPr>
              <a:t>더티</a:t>
            </a:r>
            <a:r>
              <a:rPr lang="ko-KR" altLang="en-US" sz="1600" dirty="0">
                <a:latin typeface="+mn-ea"/>
                <a:ea typeface="+mn-ea"/>
              </a:rPr>
              <a:t> 페이지 테이블에 있는 모든 페이지들 가운데 가장 작은</a:t>
            </a:r>
            <a:r>
              <a:rPr lang="en-US" sz="1600" dirty="0">
                <a:latin typeface="+mn-ea"/>
                <a:ea typeface="+mn-ea"/>
              </a:rPr>
              <a:t> </a:t>
            </a:r>
            <a:r>
              <a:rPr lang="en-US" sz="1600" dirty="0" err="1">
                <a:latin typeface="+mn-ea"/>
                <a:ea typeface="+mn-ea"/>
              </a:rPr>
              <a:t>recLSN</a:t>
            </a:r>
            <a:r>
              <a:rPr lang="ko-KR" altLang="en-US" sz="1600" dirty="0">
                <a:latin typeface="+mn-ea"/>
                <a:ea typeface="+mn-ea"/>
              </a:rPr>
              <a:t>을 가지는 로그 레코드를 가지고 시작합니다</a:t>
            </a:r>
            <a:r>
              <a:rPr lang="en-US" sz="1600" dirty="0">
                <a:latin typeface="+mn-ea"/>
                <a:ea typeface="+mn-ea"/>
              </a:rPr>
              <a:t>.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90872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 dirty="0">
                <a:latin typeface="+mn-ea"/>
                <a:ea typeface="+mn-ea"/>
              </a:rPr>
              <a:t>  Redo</a:t>
            </a:r>
            <a:r>
              <a:rPr lang="ko-KR" altLang="en-US" b="1" dirty="0">
                <a:latin typeface="+mn-ea"/>
                <a:ea typeface="+mn-ea"/>
              </a:rPr>
              <a:t> 단계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4365104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+mn-ea"/>
                <a:ea typeface="+mn-ea"/>
              </a:rPr>
              <a:t>1. </a:t>
            </a:r>
            <a:r>
              <a:rPr lang="ko-KR" altLang="en-US" sz="1600" dirty="0">
                <a:latin typeface="+mn-ea"/>
                <a:ea typeface="+mn-ea"/>
              </a:rPr>
              <a:t>영향을 받은 페이지가 </a:t>
            </a:r>
            <a:r>
              <a:rPr lang="ko-KR" altLang="en-US" sz="1600" dirty="0" err="1">
                <a:latin typeface="+mn-ea"/>
                <a:ea typeface="+mn-ea"/>
              </a:rPr>
              <a:t>더티</a:t>
            </a:r>
            <a:r>
              <a:rPr lang="ko-KR" altLang="en-US" sz="1600" dirty="0">
                <a:latin typeface="+mn-ea"/>
                <a:ea typeface="+mn-ea"/>
              </a:rPr>
              <a:t> 페이지 테이블에 존재하지 않는다</a:t>
            </a:r>
            <a:r>
              <a:rPr lang="en-US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+mn-ea"/>
                <a:ea typeface="+mn-ea"/>
              </a:rPr>
              <a:t>2. </a:t>
            </a:r>
            <a:r>
              <a:rPr lang="ko-KR" altLang="en-US" sz="1600" dirty="0">
                <a:latin typeface="+mn-ea"/>
                <a:ea typeface="+mn-ea"/>
              </a:rPr>
              <a:t>영향을 받은 페이지가 </a:t>
            </a:r>
            <a:r>
              <a:rPr lang="ko-KR" altLang="en-US" sz="1600" dirty="0" err="1">
                <a:latin typeface="+mn-ea"/>
                <a:ea typeface="+mn-ea"/>
              </a:rPr>
              <a:t>더티</a:t>
            </a:r>
            <a:r>
              <a:rPr lang="ko-KR" altLang="en-US" sz="1600" dirty="0">
                <a:latin typeface="+mn-ea"/>
                <a:ea typeface="+mn-ea"/>
              </a:rPr>
              <a:t> 페이지 테이블에 존재하나</a:t>
            </a:r>
            <a:r>
              <a:rPr lang="en-US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그 </a:t>
            </a:r>
            <a:r>
              <a:rPr lang="ko-KR" altLang="en-US" sz="1600" dirty="0" err="1">
                <a:latin typeface="+mn-ea"/>
                <a:ea typeface="+mn-ea"/>
              </a:rPr>
              <a:t>엔트리에</a:t>
            </a:r>
            <a:r>
              <a:rPr lang="ko-KR" altLang="en-US" sz="1600" dirty="0">
                <a:latin typeface="+mn-ea"/>
                <a:ea typeface="+mn-ea"/>
              </a:rPr>
              <a:t> 대한</a:t>
            </a:r>
            <a:r>
              <a:rPr lang="en-US" sz="1600" dirty="0">
                <a:latin typeface="+mn-ea"/>
                <a:ea typeface="+mn-ea"/>
              </a:rPr>
              <a:t> </a:t>
            </a:r>
            <a:r>
              <a:rPr lang="en-US" sz="1600" dirty="0" err="1">
                <a:latin typeface="+mn-ea"/>
                <a:ea typeface="+mn-ea"/>
              </a:rPr>
              <a:t>recLSN</a:t>
            </a:r>
            <a:r>
              <a:rPr lang="ko-KR" altLang="en-US" sz="1600" dirty="0">
                <a:latin typeface="+mn-ea"/>
                <a:ea typeface="+mn-ea"/>
              </a:rPr>
              <a:t>이 </a:t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en-US" altLang="ko-KR" sz="1600" dirty="0">
                <a:latin typeface="+mn-ea"/>
                <a:ea typeface="+mn-ea"/>
              </a:rPr>
              <a:t>   </a:t>
            </a:r>
            <a:r>
              <a:rPr lang="ko-KR" altLang="en-US" sz="1600" dirty="0">
                <a:latin typeface="+mn-ea"/>
                <a:ea typeface="+mn-ea"/>
              </a:rPr>
              <a:t>검사되고 있는 로그 레코드의</a:t>
            </a:r>
            <a:r>
              <a:rPr lang="en-US" sz="1600" dirty="0">
                <a:latin typeface="+mn-ea"/>
                <a:ea typeface="+mn-ea"/>
              </a:rPr>
              <a:t> LSN</a:t>
            </a:r>
            <a:r>
              <a:rPr lang="ko-KR" altLang="en-US" sz="1600" dirty="0">
                <a:latin typeface="+mn-ea"/>
                <a:ea typeface="+mn-ea"/>
              </a:rPr>
              <a:t>보다 더 크다</a:t>
            </a:r>
            <a:r>
              <a:rPr lang="en-US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+mn-ea"/>
                <a:ea typeface="+mn-ea"/>
              </a:rPr>
              <a:t>3.  </a:t>
            </a:r>
            <a:r>
              <a:rPr lang="en-US" sz="1600" dirty="0" err="1">
                <a:latin typeface="+mn-ea"/>
                <a:ea typeface="+mn-ea"/>
              </a:rPr>
              <a:t>pageLSN</a:t>
            </a:r>
            <a:r>
              <a:rPr lang="ko-KR" altLang="en-US" sz="1600" dirty="0">
                <a:latin typeface="+mn-ea"/>
                <a:ea typeface="+mn-ea"/>
              </a:rPr>
              <a:t>이 검사되고 있는 로그 레코드의</a:t>
            </a:r>
            <a:r>
              <a:rPr lang="en-US" sz="1600" dirty="0">
                <a:latin typeface="+mn-ea"/>
                <a:ea typeface="+mn-ea"/>
              </a:rPr>
              <a:t> LSN</a:t>
            </a:r>
            <a:r>
              <a:rPr lang="ko-KR" altLang="en-US" sz="1600" dirty="0">
                <a:latin typeface="+mn-ea"/>
                <a:ea typeface="+mn-ea"/>
              </a:rPr>
              <a:t>보다 더 크거나 같다</a:t>
            </a:r>
            <a:r>
              <a:rPr lang="en-US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3497233"/>
            <a:ext cx="75608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  <a:ea typeface="+mn-ea"/>
              </a:rPr>
              <a:t>액션은 다음 조건들 중 하나라도 만족하지 못한다면</a:t>
            </a:r>
            <a:r>
              <a:rPr lang="en-US" dirty="0">
                <a:latin typeface="+mn-ea"/>
                <a:ea typeface="+mn-ea"/>
              </a:rPr>
              <a:t> redo </a:t>
            </a:r>
            <a:r>
              <a:rPr lang="ko-KR" altLang="en-US" dirty="0">
                <a:latin typeface="+mn-ea"/>
                <a:ea typeface="+mn-ea"/>
              </a:rPr>
              <a:t>되어야 합니다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+mn-ea"/>
                <a:ea typeface="+mn-ea"/>
              </a:rPr>
              <a:t>시스템 장애로부터 복구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412776"/>
            <a:ext cx="82444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ea"/>
                <a:ea typeface="+mn-ea"/>
              </a:rPr>
              <a:t>Undo </a:t>
            </a:r>
            <a:r>
              <a:rPr lang="ko-KR" altLang="en-US" sz="1600" dirty="0">
                <a:latin typeface="+mn-ea"/>
                <a:ea typeface="+mn-ea"/>
              </a:rPr>
              <a:t>단계의 목적은 장애시점에서 활동상태인 모든 트랜잭션들의 액션들을</a:t>
            </a:r>
            <a:r>
              <a:rPr lang="en-US" sz="1600" dirty="0">
                <a:latin typeface="+mn-ea"/>
                <a:ea typeface="+mn-ea"/>
              </a:rPr>
              <a:t> undo </a:t>
            </a:r>
            <a:r>
              <a:rPr lang="ko-KR" altLang="en-US" sz="1600" dirty="0">
                <a:latin typeface="+mn-ea"/>
                <a:ea typeface="+mn-ea"/>
              </a:rPr>
              <a:t>하는 것입니다</a:t>
            </a:r>
            <a:r>
              <a:rPr lang="en-US" sz="1600" dirty="0">
                <a:latin typeface="+mn-ea"/>
                <a:ea typeface="+mn-ea"/>
              </a:rPr>
              <a:t>.</a:t>
            </a:r>
          </a:p>
          <a:p>
            <a:endParaRPr lang="ko-KR" altLang="en-US" sz="1600" dirty="0">
              <a:latin typeface="+mn-ea"/>
              <a:ea typeface="+mn-ea"/>
            </a:endParaRPr>
          </a:p>
          <a:p>
            <a:r>
              <a:rPr lang="ko-KR" altLang="en-US" sz="1600" dirty="0">
                <a:latin typeface="+mn-ea"/>
                <a:ea typeface="+mn-ea"/>
              </a:rPr>
              <a:t>이러한 트랜잭션들의 집합은 분석 단계에서 만들어진 트랜잭션 테이블에서 식별할 수 있습니다</a:t>
            </a:r>
            <a:r>
              <a:rPr lang="en-US" sz="1600" dirty="0">
                <a:latin typeface="+mn-ea"/>
                <a:ea typeface="+mn-ea"/>
              </a:rPr>
              <a:t>.</a:t>
            </a:r>
          </a:p>
          <a:p>
            <a:endParaRPr lang="en-US" sz="1600" dirty="0">
              <a:latin typeface="+mn-ea"/>
              <a:ea typeface="+mn-ea"/>
            </a:endParaRPr>
          </a:p>
          <a:p>
            <a:r>
              <a:rPr lang="ko-KR" altLang="en-US" sz="1600" dirty="0">
                <a:latin typeface="+mn-ea"/>
                <a:ea typeface="+mn-ea"/>
              </a:rPr>
              <a:t>트랜잭션 테이블은 각 활동 트랜잭션에 대하여</a:t>
            </a:r>
            <a:r>
              <a:rPr lang="en-US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가장 최근의 로그 레코드의</a:t>
            </a:r>
            <a:r>
              <a:rPr lang="en-US" sz="1600" dirty="0">
                <a:latin typeface="+mn-ea"/>
                <a:ea typeface="+mn-ea"/>
              </a:rPr>
              <a:t> LSN(</a:t>
            </a:r>
            <a:r>
              <a:rPr lang="en-US" sz="1600" dirty="0" err="1">
                <a:latin typeface="+mn-ea"/>
                <a:ea typeface="+mn-ea"/>
              </a:rPr>
              <a:t>LastLSN</a:t>
            </a:r>
            <a:r>
              <a:rPr lang="en-US" sz="1600" dirty="0">
                <a:latin typeface="+mn-ea"/>
                <a:ea typeface="+mn-ea"/>
              </a:rPr>
              <a:t>)</a:t>
            </a:r>
            <a:r>
              <a:rPr lang="ko-KR" altLang="en-US" sz="1600" dirty="0">
                <a:latin typeface="+mn-ea"/>
                <a:ea typeface="+mn-ea"/>
              </a:rPr>
              <a:t>을 포함합니다</a:t>
            </a:r>
            <a:r>
              <a:rPr lang="en-US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그러한 트랜잭션들을 상태상실 트랜잭션이라고 합니다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90872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 dirty="0">
                <a:latin typeface="+mn-ea"/>
                <a:ea typeface="+mn-ea"/>
              </a:rPr>
              <a:t>  Undo</a:t>
            </a:r>
            <a:r>
              <a:rPr lang="ko-KR" altLang="en-US" b="1" dirty="0">
                <a:latin typeface="+mn-ea"/>
                <a:ea typeface="+mn-ea"/>
              </a:rPr>
              <a:t> 단계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4091007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+mn-ea"/>
                <a:ea typeface="+mn-ea"/>
              </a:rPr>
              <a:t>1. </a:t>
            </a:r>
            <a:r>
              <a:rPr lang="ko-KR" altLang="en-US" sz="1600" dirty="0">
                <a:latin typeface="+mn-ea"/>
                <a:ea typeface="+mn-ea"/>
              </a:rPr>
              <a:t>이 로그 레코드가</a:t>
            </a:r>
            <a:r>
              <a:rPr lang="en-US" sz="1600" dirty="0">
                <a:latin typeface="+mn-ea"/>
                <a:ea typeface="+mn-ea"/>
              </a:rPr>
              <a:t> CLR</a:t>
            </a:r>
            <a:r>
              <a:rPr lang="ko-KR" altLang="en-US" sz="1600" dirty="0">
                <a:latin typeface="+mn-ea"/>
                <a:ea typeface="+mn-ea"/>
              </a:rPr>
              <a:t>이고</a:t>
            </a:r>
            <a:r>
              <a:rPr lang="en-US" sz="1600" dirty="0">
                <a:latin typeface="+mn-ea"/>
                <a:ea typeface="+mn-ea"/>
              </a:rPr>
              <a:t> </a:t>
            </a:r>
            <a:r>
              <a:rPr lang="en-US" sz="1600" dirty="0" err="1">
                <a:latin typeface="+mn-ea"/>
                <a:ea typeface="+mn-ea"/>
              </a:rPr>
              <a:t>undoNextLSN</a:t>
            </a:r>
            <a:r>
              <a:rPr lang="en-US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값이</a:t>
            </a:r>
            <a:r>
              <a:rPr lang="en-US" sz="1600" dirty="0">
                <a:latin typeface="+mn-ea"/>
                <a:ea typeface="+mn-ea"/>
              </a:rPr>
              <a:t> Null</a:t>
            </a:r>
            <a:r>
              <a:rPr lang="ko-KR" altLang="en-US" sz="1600" dirty="0">
                <a:latin typeface="+mn-ea"/>
                <a:ea typeface="+mn-ea"/>
              </a:rPr>
              <a:t>이 아니면</a:t>
            </a:r>
            <a:r>
              <a:rPr lang="en-US" sz="1600" dirty="0">
                <a:latin typeface="+mn-ea"/>
                <a:ea typeface="+mn-ea"/>
              </a:rPr>
              <a:t>, </a:t>
            </a:r>
            <a:r>
              <a:rPr lang="en-US" sz="1600" dirty="0" err="1">
                <a:latin typeface="+mn-ea"/>
                <a:ea typeface="+mn-ea"/>
              </a:rPr>
              <a:t>undoNextLSN</a:t>
            </a:r>
            <a:r>
              <a:rPr lang="en-US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값이 집합</a:t>
            </a:r>
            <a:r>
              <a:rPr lang="en-US" sz="1600" dirty="0">
                <a:latin typeface="+mn-ea"/>
                <a:ea typeface="+mn-ea"/>
              </a:rPr>
              <a:t> </a:t>
            </a:r>
            <a:r>
              <a:rPr lang="en-US" sz="1600" dirty="0" err="1">
                <a:latin typeface="+mn-ea"/>
                <a:ea typeface="+mn-ea"/>
              </a:rPr>
              <a:t>ToUndo</a:t>
            </a:r>
            <a:r>
              <a:rPr lang="ko-KR" altLang="en-US" sz="1600" dirty="0">
                <a:latin typeface="+mn-ea"/>
                <a:ea typeface="+mn-ea"/>
              </a:rPr>
              <a:t>에 추가됩니다</a:t>
            </a:r>
            <a:r>
              <a:rPr lang="en-US" sz="1600" dirty="0">
                <a:latin typeface="+mn-ea"/>
                <a:ea typeface="+mn-ea"/>
              </a:rPr>
              <a:t>. </a:t>
            </a:r>
            <a:r>
              <a:rPr lang="en-US" sz="1600" dirty="0" err="1">
                <a:latin typeface="+mn-ea"/>
                <a:ea typeface="+mn-ea"/>
              </a:rPr>
              <a:t>undoNextLSN</a:t>
            </a:r>
            <a:r>
              <a:rPr lang="ko-KR" altLang="en-US" sz="1600" dirty="0">
                <a:latin typeface="+mn-ea"/>
                <a:ea typeface="+mn-ea"/>
              </a:rPr>
              <a:t>이</a:t>
            </a:r>
            <a:r>
              <a:rPr lang="en-US" sz="1600" dirty="0">
                <a:latin typeface="+mn-ea"/>
                <a:ea typeface="+mn-ea"/>
              </a:rPr>
              <a:t> Null</a:t>
            </a:r>
            <a:r>
              <a:rPr lang="ko-KR" altLang="en-US" sz="1600" dirty="0">
                <a:latin typeface="+mn-ea"/>
                <a:ea typeface="+mn-ea"/>
              </a:rPr>
              <a:t>이면</a:t>
            </a:r>
            <a:r>
              <a:rPr lang="en-US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그 트랜잭션이 완전히</a:t>
            </a:r>
            <a:r>
              <a:rPr lang="en-US" sz="1600" dirty="0">
                <a:latin typeface="+mn-ea"/>
                <a:ea typeface="+mn-ea"/>
              </a:rPr>
              <a:t> undo </a:t>
            </a:r>
            <a:r>
              <a:rPr lang="ko-KR" altLang="en-US" sz="1600" dirty="0">
                <a:latin typeface="+mn-ea"/>
                <a:ea typeface="+mn-ea"/>
              </a:rPr>
              <a:t>되었기 때문에 그 트랜잭션에 대한 </a:t>
            </a:r>
            <a:r>
              <a:rPr lang="en-US" sz="1600" dirty="0">
                <a:latin typeface="+mn-ea"/>
                <a:ea typeface="+mn-ea"/>
              </a:rPr>
              <a:t>End </a:t>
            </a:r>
            <a:r>
              <a:rPr lang="ko-KR" altLang="en-US" sz="1600" dirty="0">
                <a:latin typeface="+mn-ea"/>
                <a:ea typeface="+mn-ea"/>
              </a:rPr>
              <a:t>레코드가 쓰여지고</a:t>
            </a:r>
            <a:r>
              <a:rPr lang="en-US" sz="1600" dirty="0">
                <a:latin typeface="+mn-ea"/>
                <a:ea typeface="+mn-ea"/>
              </a:rPr>
              <a:t>, CLR</a:t>
            </a:r>
            <a:r>
              <a:rPr lang="ko-KR" altLang="en-US" sz="1600" dirty="0">
                <a:latin typeface="+mn-ea"/>
                <a:ea typeface="+mn-ea"/>
              </a:rPr>
              <a:t>이 제거됩니다</a:t>
            </a:r>
            <a:r>
              <a:rPr lang="en-US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+mn-ea"/>
                <a:ea typeface="+mn-ea"/>
              </a:rPr>
              <a:t> </a:t>
            </a:r>
            <a:endParaRPr lang="ko-KR" altLang="en-US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+mn-ea"/>
                <a:ea typeface="+mn-ea"/>
              </a:rPr>
              <a:t>2. </a:t>
            </a:r>
            <a:r>
              <a:rPr lang="ko-KR" altLang="en-US" sz="1600" dirty="0">
                <a:latin typeface="+mn-ea"/>
                <a:ea typeface="+mn-ea"/>
              </a:rPr>
              <a:t>이 로그 레코드가 갱신 레코드라면</a:t>
            </a:r>
            <a:r>
              <a:rPr lang="en-US" sz="1600" dirty="0">
                <a:latin typeface="+mn-ea"/>
                <a:ea typeface="+mn-ea"/>
              </a:rPr>
              <a:t> CLR</a:t>
            </a:r>
            <a:r>
              <a:rPr lang="ko-KR" altLang="en-US" sz="1600" dirty="0">
                <a:latin typeface="+mn-ea"/>
                <a:ea typeface="+mn-ea"/>
              </a:rPr>
              <a:t>이 로그에 쓰여지고 해당되는 액션이</a:t>
            </a:r>
            <a:r>
              <a:rPr lang="en-US" sz="1600" dirty="0">
                <a:latin typeface="+mn-ea"/>
                <a:ea typeface="+mn-ea"/>
              </a:rPr>
              <a:t> undo</a:t>
            </a:r>
            <a:r>
              <a:rPr lang="ko-KR" altLang="en-US" sz="1600" dirty="0">
                <a:latin typeface="+mn-ea"/>
                <a:ea typeface="+mn-ea"/>
              </a:rPr>
              <a:t>됩니다</a:t>
            </a:r>
            <a:r>
              <a:rPr lang="en-US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그리고 갱신 로그 레코드에 있는</a:t>
            </a:r>
            <a:r>
              <a:rPr lang="en-US" sz="1600" dirty="0">
                <a:latin typeface="+mn-ea"/>
                <a:ea typeface="+mn-ea"/>
              </a:rPr>
              <a:t> </a:t>
            </a:r>
            <a:r>
              <a:rPr lang="en-US" sz="1600" dirty="0" err="1">
                <a:latin typeface="+mn-ea"/>
                <a:ea typeface="+mn-ea"/>
              </a:rPr>
              <a:t>prevLSN</a:t>
            </a:r>
            <a:r>
              <a:rPr lang="en-US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값이</a:t>
            </a:r>
            <a:r>
              <a:rPr lang="en-US" sz="1600" dirty="0">
                <a:latin typeface="+mn-ea"/>
                <a:ea typeface="+mn-ea"/>
              </a:rPr>
              <a:t> </a:t>
            </a:r>
            <a:r>
              <a:rPr lang="en-US" sz="1600" dirty="0" err="1">
                <a:latin typeface="+mn-ea"/>
                <a:ea typeface="+mn-ea"/>
              </a:rPr>
              <a:t>ToUndo</a:t>
            </a:r>
            <a:r>
              <a:rPr lang="ko-KR" altLang="en-US" sz="1600" dirty="0">
                <a:latin typeface="+mn-ea"/>
                <a:ea typeface="+mn-ea"/>
              </a:rPr>
              <a:t>에 추가 됩니다</a:t>
            </a:r>
            <a:r>
              <a:rPr lang="en-US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+mn-ea"/>
                <a:ea typeface="+mn-ea"/>
              </a:rPr>
              <a:t>미디어 복구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1362254"/>
            <a:ext cx="7488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데이터베이스가 트랜잭션들의 수행을 방해하지 않고 현재 스냅샷을 그대로 복사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90872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 dirty="0">
                <a:latin typeface="+mn-ea"/>
                <a:ea typeface="+mn-ea"/>
              </a:rPr>
              <a:t>  </a:t>
            </a:r>
            <a:r>
              <a:rPr lang="ko-KR" altLang="en-US" b="1" dirty="0">
                <a:latin typeface="+mn-ea"/>
                <a:ea typeface="+mn-ea"/>
              </a:rPr>
              <a:t>퍼지 백업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359450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-  </a:t>
            </a:r>
            <a:r>
              <a:rPr lang="ko-KR" altLang="en-US" dirty="0">
                <a:latin typeface="+mn-ea"/>
                <a:ea typeface="+mn-ea"/>
              </a:rPr>
              <a:t>미처 반영되지 못한 </a:t>
            </a:r>
            <a:r>
              <a:rPr lang="ko-KR" altLang="en-US" dirty="0" err="1">
                <a:latin typeface="+mn-ea"/>
                <a:ea typeface="+mn-ea"/>
              </a:rPr>
              <a:t>커밋했던</a:t>
            </a:r>
            <a:r>
              <a:rPr lang="ko-KR" altLang="en-US" dirty="0">
                <a:latin typeface="+mn-ea"/>
                <a:ea typeface="+mn-ea"/>
              </a:rPr>
              <a:t> 트랜잭션들을</a:t>
            </a:r>
            <a:r>
              <a:rPr lang="en-US" dirty="0">
                <a:latin typeface="+mn-ea"/>
                <a:ea typeface="+mn-ea"/>
              </a:rPr>
              <a:t> redo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4149080"/>
            <a:ext cx="842493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-  </a:t>
            </a:r>
            <a:r>
              <a:rPr lang="ko-KR" altLang="en-US" dirty="0">
                <a:latin typeface="+mn-ea"/>
                <a:ea typeface="+mn-ea"/>
              </a:rPr>
              <a:t>복구 시점에 완료하지 못했거나 퍼지 백업이 끝난 후에 철회된 트랜잭션들의 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>
                <a:latin typeface="+mn-ea"/>
                <a:ea typeface="+mn-ea"/>
              </a:rPr>
              <a:t>   </a:t>
            </a:r>
            <a:r>
              <a:rPr lang="ko-KR" altLang="en-US" dirty="0">
                <a:latin typeface="+mn-ea"/>
                <a:ea typeface="+mn-ea"/>
              </a:rPr>
              <a:t>갱신은 그 페이지가 완료된 트랜잭션들의 액션만을 반영한다는 것을 보장하기   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>
                <a:latin typeface="+mn-ea"/>
                <a:ea typeface="+mn-ea"/>
              </a:rPr>
              <a:t>   </a:t>
            </a:r>
            <a:r>
              <a:rPr lang="ko-KR" altLang="en-US" dirty="0">
                <a:latin typeface="+mn-ea"/>
                <a:ea typeface="+mn-ea"/>
              </a:rPr>
              <a:t>위해</a:t>
            </a:r>
            <a:r>
              <a:rPr lang="en-US" dirty="0">
                <a:latin typeface="+mn-ea"/>
                <a:ea typeface="+mn-ea"/>
              </a:rPr>
              <a:t> undo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1772816"/>
            <a:ext cx="72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대부분의 상용 </a:t>
            </a:r>
            <a:r>
              <a:rPr lang="en-US" altLang="ko-KR" sz="1600" dirty="0">
                <a:latin typeface="+mn-ea"/>
                <a:ea typeface="+mn-ea"/>
              </a:rPr>
              <a:t>DBMS</a:t>
            </a:r>
            <a:r>
              <a:rPr lang="ko-KR" altLang="en-US" sz="1600" dirty="0">
                <a:latin typeface="+mn-ea"/>
                <a:ea typeface="+mn-ea"/>
              </a:rPr>
              <a:t>에서 사용하는 방식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+mn-ea"/>
                <a:ea typeface="+mn-ea"/>
              </a:rPr>
              <a:t>다른 접근방법과 동시성 제어와 상호작용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340768"/>
            <a:ext cx="72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+mn-ea"/>
                <a:ea typeface="+mn-ea"/>
              </a:rPr>
              <a:t>로깅</a:t>
            </a:r>
            <a:r>
              <a:rPr lang="en-US" altLang="ko-KR" sz="1600" dirty="0">
                <a:latin typeface="+mn-ea"/>
                <a:ea typeface="+mn-ea"/>
              </a:rPr>
              <a:t>, WAL </a:t>
            </a:r>
            <a:r>
              <a:rPr lang="ko-KR" altLang="en-US" sz="1600" dirty="0">
                <a:latin typeface="+mn-ea"/>
                <a:ea typeface="+mn-ea"/>
              </a:rPr>
              <a:t>프로토콜 사용 </a:t>
            </a:r>
            <a:r>
              <a:rPr lang="en-US" altLang="ko-KR" sz="1600" dirty="0">
                <a:latin typeface="+mn-ea"/>
                <a:ea typeface="+mn-ea"/>
              </a:rPr>
              <a:t>X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90872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 dirty="0">
                <a:latin typeface="+mn-ea"/>
                <a:ea typeface="+mn-ea"/>
              </a:rPr>
              <a:t>  </a:t>
            </a:r>
            <a:r>
              <a:rPr lang="ko-KR" altLang="en-US" b="1" dirty="0" err="1">
                <a:latin typeface="+mn-ea"/>
                <a:ea typeface="+mn-ea"/>
              </a:rPr>
              <a:t>쉐도우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ko-KR" altLang="en-US" b="1" dirty="0" err="1">
                <a:latin typeface="+mn-ea"/>
                <a:ea typeface="+mn-ea"/>
              </a:rPr>
              <a:t>페이징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306896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+mn-ea"/>
                <a:ea typeface="+mn-ea"/>
              </a:rPr>
              <a:t>쉐도우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ko-KR" altLang="en-US" b="1" dirty="0" err="1">
                <a:latin typeface="+mn-ea"/>
                <a:ea typeface="+mn-ea"/>
              </a:rPr>
              <a:t>페이징</a:t>
            </a:r>
            <a:r>
              <a:rPr lang="ko-KR" altLang="en-US" b="1" dirty="0">
                <a:latin typeface="+mn-ea"/>
                <a:ea typeface="+mn-ea"/>
              </a:rPr>
              <a:t> 단점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3501008"/>
            <a:ext cx="83529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+mn-ea"/>
                <a:ea typeface="+mn-ea"/>
              </a:rPr>
              <a:t>  데이터베이스 페이지가 변경될 때마다 페이지의 물리적 위치가 변하게 되어 페이지의 </a:t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en-US" altLang="ko-KR" sz="1600" dirty="0">
                <a:latin typeface="+mn-ea"/>
                <a:ea typeface="+mn-ea"/>
              </a:rPr>
              <a:t>   </a:t>
            </a:r>
            <a:r>
              <a:rPr lang="ko-KR" altLang="en-US" sz="1600" dirty="0" err="1">
                <a:latin typeface="+mn-ea"/>
                <a:ea typeface="+mn-ea"/>
              </a:rPr>
              <a:t>집중성이</a:t>
            </a:r>
            <a:r>
              <a:rPr lang="ko-KR" altLang="en-US" sz="1600" dirty="0">
                <a:latin typeface="+mn-ea"/>
                <a:ea typeface="+mn-ea"/>
              </a:rPr>
              <a:t> 없어져서 데이터 단편의 문제가 발생한다</a:t>
            </a:r>
            <a:r>
              <a:rPr lang="en-US" sz="16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ko-KR" altLang="en-US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+mn-ea"/>
                <a:ea typeface="+mn-ea"/>
              </a:rPr>
              <a:t>  현 페이지 테이블이 그림자 페이지 테이블이 되는 순간부터 옛 그림자 페이지 테이블은   </a:t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en-US" altLang="ko-KR" sz="1600" dirty="0">
                <a:latin typeface="+mn-ea"/>
                <a:ea typeface="+mn-ea"/>
              </a:rPr>
              <a:t>    </a:t>
            </a:r>
            <a:r>
              <a:rPr lang="ko-KR" altLang="en-US" sz="1600" dirty="0">
                <a:latin typeface="+mn-ea"/>
                <a:ea typeface="+mn-ea"/>
              </a:rPr>
              <a:t>쓰레기가 되기 때문에 쓰레기 수집 문제도 발생할 수 있다</a:t>
            </a:r>
            <a:endParaRPr lang="en-US" altLang="ko-KR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ko-KR" altLang="en-US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+mn-ea"/>
                <a:ea typeface="+mn-ea"/>
              </a:rPr>
              <a:t>-   </a:t>
            </a:r>
            <a:r>
              <a:rPr lang="ko-KR" altLang="en-US" sz="1600" dirty="0">
                <a:latin typeface="+mn-ea"/>
                <a:ea typeface="+mn-ea"/>
              </a:rPr>
              <a:t>페이지 테이블이 크면 그림자 페이지 테이블을 복사하고 기록하는데 따른 오버헤드가 </a:t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en-US" altLang="ko-KR" sz="1600" dirty="0">
                <a:latin typeface="+mn-ea"/>
                <a:ea typeface="+mn-ea"/>
              </a:rPr>
              <a:t>    </a:t>
            </a:r>
            <a:r>
              <a:rPr lang="ko-KR" altLang="en-US" sz="1600" dirty="0">
                <a:latin typeface="+mn-ea"/>
                <a:ea typeface="+mn-ea"/>
              </a:rPr>
              <a:t>커지게 된다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576" y="1772816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트랜잭션의 변경 연산을 수행하기 직전의 상태를 그림자 페이지 테이블로 유지해 두었다가 시스템 붕괴나 트랜잭션 철회의 경우에 간단히 이 실행 직전 상태로 복귀시킬 수 있게 하는 방법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3"/>
          </p:nvPr>
        </p:nvSpPr>
        <p:spPr>
          <a:xfrm>
            <a:off x="2643174" y="980728"/>
            <a:ext cx="6357982" cy="5544616"/>
          </a:xfrm>
        </p:spPr>
        <p:txBody>
          <a:bodyPr anchor="t">
            <a:noAutofit/>
          </a:bodyPr>
          <a:lstStyle/>
          <a:p>
            <a:pPr>
              <a:lnSpc>
                <a:spcPct val="250000"/>
              </a:lnSpc>
            </a:pPr>
            <a:r>
              <a:rPr lang="en-US" altLang="ko-KR" sz="1800" dirty="0"/>
              <a:t>  </a:t>
            </a:r>
            <a:r>
              <a:rPr lang="en-US" altLang="ko-KR" sz="2400" dirty="0"/>
              <a:t>Contents</a:t>
            </a:r>
            <a:endParaRPr lang="en-US" altLang="ko-KR" sz="1800" dirty="0"/>
          </a:p>
          <a:p>
            <a:pPr lvl="1">
              <a:lnSpc>
                <a:spcPct val="250000"/>
              </a:lnSpc>
            </a:pPr>
            <a:r>
              <a:rPr lang="ko-KR" altLang="en-US" b="1" dirty="0"/>
              <a:t>   </a:t>
            </a:r>
            <a:r>
              <a:rPr lang="en-US" altLang="ko-KR" b="1" dirty="0"/>
              <a:t>ARIES</a:t>
            </a:r>
            <a:r>
              <a:rPr lang="ko-KR" altLang="en-US" b="1" dirty="0"/>
              <a:t>의 소개</a:t>
            </a:r>
            <a:endParaRPr lang="en-US" altLang="ko-KR" b="1" dirty="0"/>
          </a:p>
          <a:p>
            <a:pPr lvl="1">
              <a:lnSpc>
                <a:spcPct val="250000"/>
              </a:lnSpc>
            </a:pPr>
            <a:r>
              <a:rPr lang="ko-KR" altLang="en-US" b="1" dirty="0"/>
              <a:t>   로그</a:t>
            </a:r>
            <a:endParaRPr lang="en-US" altLang="ko-KR" b="1" dirty="0"/>
          </a:p>
          <a:p>
            <a:pPr lvl="1">
              <a:lnSpc>
                <a:spcPct val="250000"/>
              </a:lnSpc>
            </a:pPr>
            <a:r>
              <a:rPr lang="en-US" altLang="ko-KR" b="1" dirty="0"/>
              <a:t>   </a:t>
            </a:r>
            <a:r>
              <a:rPr lang="ko-KR" altLang="en-US" b="1" dirty="0"/>
              <a:t>다른 복구 관련 구조들</a:t>
            </a:r>
            <a:endParaRPr lang="en-US" altLang="ko-KR" b="1" dirty="0"/>
          </a:p>
          <a:p>
            <a:pPr lvl="1">
              <a:lnSpc>
                <a:spcPct val="250000"/>
              </a:lnSpc>
            </a:pPr>
            <a:r>
              <a:rPr lang="ko-KR" altLang="en-US" b="1" dirty="0"/>
              <a:t>   체크포인팅</a:t>
            </a:r>
            <a:endParaRPr lang="en-US" altLang="ko-KR" b="1" dirty="0"/>
          </a:p>
          <a:p>
            <a:pPr lvl="1">
              <a:lnSpc>
                <a:spcPct val="250000"/>
              </a:lnSpc>
            </a:pPr>
            <a:r>
              <a:rPr lang="en-US" altLang="ko-KR" b="1" dirty="0"/>
              <a:t>   </a:t>
            </a:r>
            <a:r>
              <a:rPr lang="ko-KR" altLang="en-US" b="1" dirty="0"/>
              <a:t>시스템 장애로부터 복구</a:t>
            </a:r>
            <a:endParaRPr lang="en-US" altLang="ko-KR" b="1" dirty="0"/>
          </a:p>
          <a:p>
            <a:pPr lvl="1">
              <a:lnSpc>
                <a:spcPct val="250000"/>
              </a:lnSpc>
            </a:pPr>
            <a:r>
              <a:rPr lang="en-US" altLang="ko-KR" b="1" dirty="0"/>
              <a:t>   </a:t>
            </a:r>
            <a:r>
              <a:rPr lang="ko-KR" altLang="en-US" b="1" dirty="0" err="1"/>
              <a:t>쉐도우</a:t>
            </a:r>
            <a:r>
              <a:rPr lang="ko-KR" altLang="en-US" b="1" dirty="0"/>
              <a:t> </a:t>
            </a:r>
            <a:r>
              <a:rPr lang="ko-KR" altLang="en-US" b="1" dirty="0" err="1"/>
              <a:t>페이징</a:t>
            </a:r>
            <a:endParaRPr lang="en-US" altLang="ko-KR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데이터베이스 시스템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2400300"/>
            <a:ext cx="4211637" cy="1016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6000" b="1">
                <a:latin typeface="Eurostile LT Std" pitchFamily="34" charset="0"/>
                <a:ea typeface="나눔고딕 ExtraBold" pitchFamily="50" charset="-127"/>
                <a:cs typeface="+mj-cs"/>
              </a:rPr>
              <a:t>Thank you!</a:t>
            </a:r>
            <a:endParaRPr kumimoji="0" lang="ko-KR" altLang="en-US" sz="6000" b="1">
              <a:latin typeface="Eurostile LT Std" pitchFamily="34" charset="0"/>
              <a:ea typeface="나눔고딕 ExtraBold" pitchFamily="50" charset="-127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>
                <a:latin typeface="+mn-ea"/>
                <a:ea typeface="+mn-ea"/>
              </a:rPr>
              <a:t>ARIES</a:t>
            </a:r>
            <a:r>
              <a:rPr lang="ko-KR" altLang="en-US">
                <a:latin typeface="+mn-ea"/>
                <a:ea typeface="+mn-ea"/>
              </a:rPr>
              <a:t>의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2420888"/>
            <a:ext cx="882047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ea typeface="+mn-ea"/>
              </a:rPr>
              <a:t>분석 단계</a:t>
            </a:r>
            <a:r>
              <a:rPr lang="en-US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버퍼 풀에서 </a:t>
            </a:r>
            <a:r>
              <a:rPr lang="ko-KR" altLang="en-US" dirty="0" err="1">
                <a:latin typeface="+mn-ea"/>
                <a:ea typeface="+mn-ea"/>
              </a:rPr>
              <a:t>더티</a:t>
            </a:r>
            <a:r>
              <a:rPr lang="ko-KR" altLang="en-US" dirty="0">
                <a:latin typeface="+mn-ea"/>
                <a:ea typeface="+mn-ea"/>
              </a:rPr>
              <a:t> 페이지들과 장애시점에서 활동 트랜잭션들을 식별</a:t>
            </a:r>
            <a:endParaRPr lang="en-US" altLang="ko-KR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</a:pPr>
            <a:endParaRPr lang="ko-KR" altLang="en-US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dirty="0">
                <a:latin typeface="+mn-ea"/>
                <a:ea typeface="+mn-ea"/>
              </a:rPr>
              <a:t>REDO </a:t>
            </a:r>
            <a:r>
              <a:rPr lang="ko-KR" altLang="en-US" dirty="0">
                <a:latin typeface="+mn-ea"/>
                <a:ea typeface="+mn-ea"/>
              </a:rPr>
              <a:t>단계</a:t>
            </a:r>
            <a:r>
              <a:rPr lang="en-US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로그 내의 적당한 지점에서 시작하여 모든 액션들을 다시 적용하여 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>
                <a:latin typeface="+mn-ea"/>
                <a:ea typeface="+mn-ea"/>
              </a:rPr>
              <a:t>                </a:t>
            </a:r>
            <a:r>
              <a:rPr lang="ko-KR" altLang="en-US" dirty="0">
                <a:latin typeface="+mn-ea"/>
                <a:ea typeface="+mn-ea"/>
              </a:rPr>
              <a:t>데이터베이스의 상태를 장애시점의 상태로 복구</a:t>
            </a:r>
            <a:endParaRPr lang="en-US" altLang="ko-KR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ko-KR" altLang="en-US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+mn-ea"/>
                <a:ea typeface="+mn-ea"/>
              </a:rPr>
              <a:t>3.  UNDO </a:t>
            </a:r>
            <a:r>
              <a:rPr lang="ko-KR" altLang="en-US" dirty="0">
                <a:latin typeface="+mn-ea"/>
                <a:ea typeface="+mn-ea"/>
              </a:rPr>
              <a:t>단계</a:t>
            </a:r>
            <a:r>
              <a:rPr lang="en-US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데이터베이스에 완료된 트랜잭션들의 액션을 반영되도록 완료하지 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>
                <a:latin typeface="+mn-ea"/>
                <a:ea typeface="+mn-ea"/>
              </a:rPr>
              <a:t>                     </a:t>
            </a:r>
            <a:r>
              <a:rPr lang="ko-KR" altLang="en-US" dirty="0">
                <a:latin typeface="+mn-ea"/>
                <a:ea typeface="+mn-ea"/>
              </a:rPr>
              <a:t>못한 트랜잭션들의 액션을</a:t>
            </a:r>
            <a:r>
              <a:rPr lang="en-US" dirty="0">
                <a:latin typeface="+mn-ea"/>
                <a:ea typeface="+mn-ea"/>
              </a:rPr>
              <a:t> UNDO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124744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b="1">
                <a:latin typeface="+mn-ea"/>
                <a:ea typeface="+mn-ea"/>
              </a:rPr>
              <a:t>   ARIES</a:t>
            </a:r>
            <a:r>
              <a:rPr lang="ko-KR" altLang="en-US" sz="1600" b="1">
                <a:latin typeface="+mn-ea"/>
                <a:ea typeface="+mn-ea"/>
              </a:rPr>
              <a:t>는</a:t>
            </a:r>
            <a:r>
              <a:rPr lang="en-US" sz="1600" b="1">
                <a:latin typeface="+mn-ea"/>
                <a:ea typeface="+mn-ea"/>
              </a:rPr>
              <a:t> STEAL, NO-FORCE </a:t>
            </a:r>
            <a:r>
              <a:rPr lang="ko-KR" altLang="en-US" sz="1600" b="1">
                <a:latin typeface="+mn-ea"/>
                <a:ea typeface="+mn-ea"/>
              </a:rPr>
              <a:t>접근 방법으로 작동하도록 설계된 복구 알고리즘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>
                <a:latin typeface="나눔고딕 ExtraBold" pitchFamily="50" charset="-127"/>
              </a:rPr>
              <a:t>ARIES</a:t>
            </a:r>
            <a:r>
              <a:rPr lang="ko-KR" altLang="en-US">
                <a:latin typeface="나눔고딕 ExtraBold" pitchFamily="50" charset="-127"/>
              </a:rPr>
              <a:t>의 소개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2915816" y="5157192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ko-KR" altLang="en-US" sz="1600" b="1">
                <a:latin typeface="+mn-ea"/>
                <a:ea typeface="+mn-ea"/>
              </a:rPr>
              <a:t>장애를 갖는 실행 히스토리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9938" y="1439615"/>
            <a:ext cx="2842222" cy="342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>
                <a:latin typeface="+mn-ea"/>
                <a:ea typeface="+mn-ea"/>
              </a:rPr>
              <a:t>ARIES</a:t>
            </a:r>
            <a:r>
              <a:rPr lang="ko-KR" altLang="en-US">
                <a:latin typeface="+mn-ea"/>
                <a:ea typeface="+mn-ea"/>
              </a:rPr>
              <a:t>의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5364505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+mn-ea"/>
                <a:ea typeface="+mn-ea"/>
              </a:rPr>
              <a:t>트랜잭션을</a:t>
            </a:r>
            <a:r>
              <a:rPr lang="en-US" sz="1600">
                <a:latin typeface="+mn-ea"/>
                <a:ea typeface="+mn-ea"/>
              </a:rPr>
              <a:t> undo </a:t>
            </a:r>
            <a:r>
              <a:rPr lang="ko-KR" altLang="en-US" sz="1600">
                <a:latin typeface="+mn-ea"/>
                <a:ea typeface="+mn-ea"/>
              </a:rPr>
              <a:t>하면서 이루어진 데이터베이스에서의 변경은 되풀이되는 재시작이 있는 경우에 그러한 액션이 반복되지 않도록 로그에 기록된다</a:t>
            </a:r>
            <a:r>
              <a:rPr lang="en-US" sz="1600">
                <a:latin typeface="+mn-ea"/>
                <a:ea typeface="+mn-ea"/>
              </a:rPr>
              <a:t>.</a:t>
            </a:r>
            <a:endParaRPr lang="ko-KR" altLang="en-US" sz="160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2052137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데이터베이스 객체에서의 변경이 먼저 로그에 기록된다</a:t>
            </a:r>
            <a:r>
              <a:rPr lang="en-US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로그에 있는 레코드는 데이터베이스 객체에서의 변경이 디스크에 쓰여지기 전에 안정된 저장장치에 쓰여져야 한다</a:t>
            </a:r>
            <a:r>
              <a:rPr lang="en-US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3534107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+mn-ea"/>
                <a:ea typeface="+mn-ea"/>
              </a:rPr>
              <a:t>장애 후 재 시작할 때</a:t>
            </a:r>
            <a:r>
              <a:rPr lang="en-US" sz="1600">
                <a:latin typeface="+mn-ea"/>
                <a:ea typeface="+mn-ea"/>
              </a:rPr>
              <a:t> ARIES</a:t>
            </a:r>
            <a:r>
              <a:rPr lang="ko-KR" altLang="en-US" sz="1600">
                <a:latin typeface="+mn-ea"/>
                <a:ea typeface="+mn-ea"/>
              </a:rPr>
              <a:t>는 장애 전의</a:t>
            </a:r>
            <a:r>
              <a:rPr lang="en-US" sz="1600">
                <a:latin typeface="+mn-ea"/>
                <a:ea typeface="+mn-ea"/>
              </a:rPr>
              <a:t> DBMS</a:t>
            </a:r>
            <a:r>
              <a:rPr lang="ko-KR" altLang="en-US" sz="1600">
                <a:latin typeface="+mn-ea"/>
                <a:ea typeface="+mn-ea"/>
              </a:rPr>
              <a:t>의 모든 액션들을 거슬러 올라가 다시 적용하여 시스템을 장애시점에 있었던 정확한 상태로 되돌려놓는다</a:t>
            </a:r>
            <a:r>
              <a:rPr lang="en-US" sz="1600">
                <a:latin typeface="+mn-ea"/>
                <a:ea typeface="+mn-ea"/>
              </a:rPr>
              <a:t>. </a:t>
            </a:r>
            <a:r>
              <a:rPr lang="ko-KR" altLang="en-US" sz="1600">
                <a:latin typeface="+mn-ea"/>
                <a:ea typeface="+mn-ea"/>
              </a:rPr>
              <a:t>그 후에 장애시점에서 여전히 활동상태인 트랜잭션들의 액션을</a:t>
            </a:r>
            <a:r>
              <a:rPr lang="en-US" sz="1600">
                <a:latin typeface="+mn-ea"/>
                <a:ea typeface="+mn-ea"/>
              </a:rPr>
              <a:t> UNDO </a:t>
            </a:r>
            <a:r>
              <a:rPr lang="ko-KR" altLang="en-US" sz="1600">
                <a:latin typeface="+mn-ea"/>
                <a:ea typeface="+mn-ea"/>
              </a:rPr>
              <a:t>한다</a:t>
            </a:r>
            <a:r>
              <a:rPr lang="en-US" altLang="ko-KR" sz="1600">
                <a:latin typeface="+mn-ea"/>
                <a:ea typeface="+mn-ea"/>
              </a:rPr>
              <a:t>.</a:t>
            </a:r>
            <a:endParaRPr lang="ko-KR" altLang="en-US" sz="160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980728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>
                <a:latin typeface="+mn-ea"/>
                <a:ea typeface="+mn-ea"/>
              </a:rPr>
              <a:t>   ARIES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복구 알고리즘의 세 가지 원칙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552" y="1619508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>
                <a:latin typeface="+mn-ea"/>
                <a:ea typeface="+mn-ea"/>
              </a:rPr>
              <a:t>   </a:t>
            </a:r>
            <a:r>
              <a:rPr lang="ko-KR" altLang="en-US">
                <a:latin typeface="+mn-ea"/>
                <a:ea typeface="+mn-ea"/>
              </a:rPr>
              <a:t>쓰기 전 로깅</a:t>
            </a:r>
            <a:r>
              <a:rPr lang="en-US">
                <a:latin typeface="+mn-ea"/>
                <a:ea typeface="+mn-ea"/>
              </a:rPr>
              <a:t>(Write Ahead Logging)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3059668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>
                <a:latin typeface="+mn-ea"/>
                <a:ea typeface="+mn-ea"/>
              </a:rPr>
              <a:t>  </a:t>
            </a:r>
            <a:r>
              <a:rPr lang="en-US">
                <a:latin typeface="+mn-ea"/>
                <a:ea typeface="+mn-ea"/>
              </a:rPr>
              <a:t>REDO </a:t>
            </a:r>
            <a:r>
              <a:rPr lang="ko-KR" altLang="en-US">
                <a:latin typeface="+mn-ea"/>
                <a:ea typeface="+mn-ea"/>
              </a:rPr>
              <a:t>동안 히스토리의 반복 적용</a:t>
            </a:r>
            <a:r>
              <a:rPr lang="en-US">
                <a:latin typeface="+mn-ea"/>
                <a:ea typeface="+mn-ea"/>
              </a:rPr>
              <a:t>(Repeating History During Redo)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4859868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>
                <a:latin typeface="+mn-ea"/>
                <a:ea typeface="+mn-ea"/>
              </a:rPr>
              <a:t>  </a:t>
            </a:r>
            <a:r>
              <a:rPr lang="en-US">
                <a:latin typeface="+mn-ea"/>
                <a:ea typeface="+mn-ea"/>
              </a:rPr>
              <a:t>UNDO</a:t>
            </a:r>
            <a:r>
              <a:rPr lang="ko-KR" altLang="en-US">
                <a:latin typeface="+mn-ea"/>
                <a:ea typeface="+mn-ea"/>
              </a:rPr>
              <a:t>동안 변경사항 로깅</a:t>
            </a:r>
            <a:r>
              <a:rPr lang="en-US">
                <a:latin typeface="+mn-ea"/>
                <a:ea typeface="+mn-ea"/>
              </a:rPr>
              <a:t>(Logging Changes During Undo)</a:t>
            </a:r>
            <a:endParaRPr lang="ko-KR" altLang="en-US" b="1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+mn-ea"/>
                <a:ea typeface="+mn-ea"/>
              </a:rPr>
              <a:t>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5004465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+mn-ea"/>
                <a:ea typeface="+mn-ea"/>
              </a:rPr>
              <a:t>복구 목적을 위하여 데이터베이스에 있는 각 페이지는 그 페이지의 변경을 기술하는 가장 최근 로그 레코드의</a:t>
            </a:r>
            <a:r>
              <a:rPr lang="en-US" sz="1600">
                <a:latin typeface="+mn-ea"/>
                <a:ea typeface="+mn-ea"/>
              </a:rPr>
              <a:t> LSN</a:t>
            </a:r>
            <a:r>
              <a:rPr lang="ko-KR" altLang="en-US" sz="1600">
                <a:latin typeface="+mn-ea"/>
                <a:ea typeface="+mn-ea"/>
              </a:rPr>
              <a:t>을 포함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98072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+mn-ea"/>
                <a:ea typeface="+mn-ea"/>
              </a:rPr>
              <a:t>-  </a:t>
            </a:r>
            <a:r>
              <a:rPr lang="ko-KR" altLang="en-US" sz="1600">
                <a:latin typeface="+mn-ea"/>
                <a:ea typeface="+mn-ea"/>
              </a:rPr>
              <a:t>트레일</a:t>
            </a:r>
            <a:r>
              <a:rPr lang="en-US" sz="1600">
                <a:latin typeface="+mn-ea"/>
                <a:ea typeface="+mn-ea"/>
              </a:rPr>
              <a:t>(trail)</a:t>
            </a:r>
            <a:r>
              <a:rPr lang="ko-KR" altLang="en-US" sz="1600">
                <a:latin typeface="+mn-ea"/>
                <a:ea typeface="+mn-ea"/>
              </a:rPr>
              <a:t>또는 저널</a:t>
            </a:r>
            <a:r>
              <a:rPr lang="en-US" sz="1600">
                <a:latin typeface="+mn-ea"/>
                <a:ea typeface="+mn-ea"/>
              </a:rPr>
              <a:t>(journal)</a:t>
            </a:r>
            <a:r>
              <a:rPr lang="ko-KR" altLang="en-US" sz="1600">
                <a:latin typeface="+mn-ea"/>
                <a:ea typeface="+mn-ea"/>
              </a:rPr>
              <a:t>로도 불리며</a:t>
            </a:r>
            <a:r>
              <a:rPr lang="en-US" sz="1600">
                <a:latin typeface="+mn-ea"/>
                <a:ea typeface="+mn-ea"/>
              </a:rPr>
              <a:t>, dbms</a:t>
            </a:r>
            <a:r>
              <a:rPr lang="ko-KR" altLang="en-US" sz="1600">
                <a:latin typeface="+mn-ea"/>
                <a:ea typeface="+mn-ea"/>
              </a:rPr>
              <a:t>가 실행하는 액션들의 히스토리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+mn-ea"/>
                <a:ea typeface="+mn-ea"/>
              </a:rPr>
              <a:t>-  </a:t>
            </a:r>
            <a:r>
              <a:rPr lang="ko-KR" altLang="en-US" sz="1600">
                <a:latin typeface="+mn-ea"/>
                <a:ea typeface="+mn-ea"/>
              </a:rPr>
              <a:t>물리적으로 로그는 장애에도 견고한 안정된 저장장치에 저장된 레코드들의 파일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+mn-ea"/>
                <a:ea typeface="+mn-ea"/>
              </a:rPr>
              <a:t>-  </a:t>
            </a:r>
            <a:r>
              <a:rPr lang="ko-KR" altLang="en-US" sz="1600">
                <a:latin typeface="+mn-ea"/>
                <a:ea typeface="+mn-ea"/>
              </a:rPr>
              <a:t>로그는 삭제될 위험이 굉장히 적은 디스크에 둘 이상의 복사본을 유지</a:t>
            </a:r>
            <a:r>
              <a:rPr lang="en-US" sz="1600">
                <a:latin typeface="+mn-ea"/>
                <a:ea typeface="+mn-ea"/>
              </a:rPr>
              <a:t>.</a:t>
            </a:r>
            <a:endParaRPr lang="ko-KR" altLang="en-US" sz="160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3284984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+mn-ea"/>
                <a:ea typeface="+mn-ea"/>
              </a:rPr>
              <a:t>로그 레코드의 유일한 식별자</a:t>
            </a:r>
            <a:r>
              <a:rPr lang="en-US" sz="1600">
                <a:latin typeface="+mn-ea"/>
                <a:ea typeface="+mn-ea"/>
              </a:rPr>
              <a:t> id</a:t>
            </a:r>
            <a:endParaRPr lang="ko-KR" altLang="en-US" sz="160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278092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>
                <a:latin typeface="+mn-ea"/>
                <a:ea typeface="+mn-ea"/>
              </a:rPr>
              <a:t>  </a:t>
            </a:r>
            <a:r>
              <a:rPr lang="en-US" dirty="0">
                <a:latin typeface="+mn-ea"/>
                <a:ea typeface="+mn-ea"/>
              </a:rPr>
              <a:t>LSN(log sequence number)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4499828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>
                <a:latin typeface="+mn-ea"/>
                <a:ea typeface="+mn-ea"/>
              </a:rPr>
              <a:t>  </a:t>
            </a:r>
            <a:r>
              <a:rPr lang="en-US">
                <a:latin typeface="+mn-ea"/>
                <a:ea typeface="+mn-ea"/>
              </a:rPr>
              <a:t>pageLSN</a:t>
            </a:r>
            <a:endParaRPr lang="ko-KR" altLang="en-US" b="1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+mn-ea"/>
                <a:ea typeface="+mn-ea"/>
              </a:rPr>
              <a:t>로그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980728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로그 레코드는 다음 액션들 각각에 대하여 쓰여집니다</a:t>
            </a:r>
            <a:r>
              <a:rPr lang="en-US" b="1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77281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>
                <a:latin typeface="+mn-ea"/>
                <a:ea typeface="+mn-ea"/>
              </a:rPr>
              <a:t>   </a:t>
            </a:r>
            <a:r>
              <a:rPr lang="ko-KR" altLang="en-US" b="1" dirty="0">
                <a:latin typeface="+mn-ea"/>
                <a:ea typeface="+mn-ea"/>
              </a:rPr>
              <a:t>페이지 갱신</a:t>
            </a:r>
            <a:r>
              <a:rPr lang="en-US" b="1" dirty="0">
                <a:latin typeface="+mn-ea"/>
                <a:ea typeface="+mn-ea"/>
              </a:rPr>
              <a:t>(Updating a page)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327569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>
                <a:latin typeface="+mn-ea"/>
                <a:ea typeface="+mn-ea"/>
              </a:rPr>
              <a:t>  철회</a:t>
            </a:r>
            <a:r>
              <a:rPr lang="en-US" altLang="ko-KR" b="1" dirty="0">
                <a:latin typeface="+mn-ea"/>
                <a:ea typeface="+mn-ea"/>
              </a:rPr>
              <a:t>(Abort</a:t>
            </a:r>
            <a:r>
              <a:rPr lang="en-US" b="1" dirty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248360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>
                <a:latin typeface="+mn-ea"/>
                <a:ea typeface="+mn-ea"/>
              </a:rPr>
              <a:t>   </a:t>
            </a:r>
            <a:r>
              <a:rPr lang="ko-KR" altLang="en-US" b="1" dirty="0">
                <a:latin typeface="+mn-ea"/>
                <a:ea typeface="+mn-ea"/>
              </a:rPr>
              <a:t>완료</a:t>
            </a:r>
            <a:r>
              <a:rPr lang="en-US" b="1" dirty="0">
                <a:latin typeface="+mn-ea"/>
                <a:ea typeface="+mn-ea"/>
              </a:rPr>
              <a:t>(Commit)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406778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 dirty="0">
                <a:latin typeface="+mn-ea"/>
                <a:ea typeface="+mn-ea"/>
              </a:rPr>
              <a:t>  </a:t>
            </a:r>
            <a:r>
              <a:rPr lang="ko-KR" altLang="en-US" b="1" dirty="0">
                <a:latin typeface="+mn-ea"/>
                <a:ea typeface="+mn-ea"/>
              </a:rPr>
              <a:t>종료</a:t>
            </a:r>
            <a:r>
              <a:rPr lang="en-US" altLang="ko-KR" b="1" dirty="0">
                <a:latin typeface="+mn-ea"/>
                <a:ea typeface="+mn-ea"/>
              </a:rPr>
              <a:t>(End)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4931876"/>
            <a:ext cx="414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>
                <a:latin typeface="+mn-ea"/>
                <a:ea typeface="+mn-ea"/>
              </a:rPr>
              <a:t>  </a:t>
            </a:r>
            <a:r>
              <a:rPr lang="ko-KR" altLang="en-US" b="1" dirty="0">
                <a:latin typeface="+mn-ea"/>
                <a:ea typeface="+mn-ea"/>
              </a:rPr>
              <a:t>갱신을 </a:t>
            </a:r>
            <a:r>
              <a:rPr lang="en-US" altLang="ko-KR" b="1" dirty="0">
                <a:latin typeface="+mn-ea"/>
                <a:ea typeface="+mn-ea"/>
              </a:rPr>
              <a:t>undo(Undoing an update)</a:t>
            </a:r>
            <a:endParaRPr lang="ko-KR" altLang="en-US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+mn-ea"/>
                <a:ea typeface="+mn-ea"/>
              </a:rPr>
              <a:t>로그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11560" y="1484784"/>
          <a:ext cx="7920879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9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1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2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2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2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dirty="0" err="1"/>
                        <a:t>prevLSN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dirty="0" err="1"/>
                        <a:t>transID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dirty="0"/>
                        <a:t>Type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dirty="0" err="1"/>
                        <a:t>pageID</a:t>
                      </a:r>
                      <a:endParaRPr lang="ko-KR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dirty="0"/>
                        <a:t>Length</a:t>
                      </a:r>
                      <a:endParaRPr lang="ko-KR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dirty="0"/>
                        <a:t>Offset</a:t>
                      </a:r>
                      <a:endParaRPr lang="ko-KR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dirty="0"/>
                        <a:t>Before-image</a:t>
                      </a:r>
                      <a:endParaRPr lang="ko-KR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dirty="0"/>
                        <a:t>After-image</a:t>
                      </a:r>
                      <a:endParaRPr lang="ko-KR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3528" y="980728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>
                <a:latin typeface="+mn-ea"/>
                <a:ea typeface="+mn-ea"/>
              </a:rPr>
              <a:t>   </a:t>
            </a:r>
            <a:r>
              <a:rPr lang="ko-KR" altLang="en-US" b="1" dirty="0">
                <a:latin typeface="+mn-ea"/>
                <a:ea typeface="+mn-ea"/>
              </a:rPr>
              <a:t>갱신 로그 레코드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2" y="2412177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주어진 트랜잭션에 대한 모든 로그 레코드들의 집합은</a:t>
            </a:r>
            <a:r>
              <a:rPr lang="en-US" sz="1600" dirty="0">
                <a:latin typeface="+mn-ea"/>
                <a:ea typeface="+mn-ea"/>
              </a:rPr>
              <a:t> </a:t>
            </a:r>
            <a:r>
              <a:rPr lang="en-US" sz="1600" dirty="0" err="1">
                <a:latin typeface="+mn-ea"/>
                <a:ea typeface="+mn-ea"/>
              </a:rPr>
              <a:t>prevLSN</a:t>
            </a:r>
            <a:r>
              <a:rPr lang="ko-KR" altLang="en-US" sz="1600" dirty="0">
                <a:latin typeface="+mn-ea"/>
                <a:ea typeface="+mn-ea"/>
              </a:rPr>
              <a:t>을 사용하여 시간을 거슬러 올라가는 연결 리스트로 유지되고</a:t>
            </a:r>
            <a:r>
              <a:rPr lang="en-US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로그 레코드가 추가될 때마다 갱신 됩니다</a:t>
            </a:r>
            <a:r>
              <a:rPr lang="en-US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334770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ea"/>
                <a:ea typeface="+mn-ea"/>
              </a:rPr>
              <a:t>transID</a:t>
            </a:r>
            <a:r>
              <a:rPr lang="en-US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 로그 레코드를 생성한 트랜잭션의</a:t>
            </a:r>
            <a:r>
              <a:rPr lang="en-US" dirty="0">
                <a:latin typeface="+mn-ea"/>
                <a:ea typeface="+mn-ea"/>
              </a:rPr>
              <a:t> id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392376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ea"/>
                <a:ea typeface="+mn-ea"/>
              </a:rPr>
              <a:t>type: </a:t>
            </a:r>
            <a:r>
              <a:rPr lang="ko-KR" altLang="en-US" dirty="0">
                <a:latin typeface="+mn-ea"/>
                <a:ea typeface="+mn-ea"/>
              </a:rPr>
              <a:t> 로그 레코드의 타입</a:t>
            </a:r>
            <a:r>
              <a:rPr lang="en-US" dirty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450912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ea"/>
                <a:ea typeface="+mn-ea"/>
              </a:rPr>
              <a:t>pageID</a:t>
            </a:r>
            <a:r>
              <a:rPr lang="en-US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수정된 페이지의 페이지</a:t>
            </a:r>
            <a:r>
              <a:rPr lang="en-US" dirty="0">
                <a:latin typeface="+mn-ea"/>
                <a:ea typeface="+mn-ea"/>
              </a:rPr>
              <a:t> id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552" y="514790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ea"/>
                <a:ea typeface="+mn-ea"/>
              </a:rPr>
              <a:t>before-image:</a:t>
            </a:r>
            <a:r>
              <a:rPr lang="ko-KR" altLang="en-US" dirty="0">
                <a:latin typeface="+mn-ea"/>
                <a:ea typeface="+mn-ea"/>
              </a:rPr>
              <a:t> 변경될 부분의 변경 전의 바이트들의 값</a:t>
            </a:r>
            <a:r>
              <a:rPr lang="en-US" dirty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572396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ea"/>
                <a:ea typeface="+mn-ea"/>
              </a:rPr>
              <a:t>after-image:</a:t>
            </a:r>
            <a:r>
              <a:rPr lang="ko-KR" altLang="en-US" dirty="0">
                <a:latin typeface="+mn-ea"/>
                <a:ea typeface="+mn-ea"/>
              </a:rPr>
              <a:t> 변경 후 바이트들의 값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1916832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Fields common to all log records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32448" y="1916832"/>
            <a:ext cx="4644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Additional fields for update log records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+mn-ea"/>
                <a:ea typeface="+mn-ea"/>
              </a:rPr>
              <a:t>로그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980728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>
                <a:latin typeface="+mn-ea"/>
                <a:ea typeface="+mn-ea"/>
              </a:rPr>
              <a:t>   </a:t>
            </a:r>
            <a:r>
              <a:rPr lang="ko-KR" altLang="en-US" b="1" dirty="0">
                <a:latin typeface="+mn-ea"/>
                <a:ea typeface="+mn-ea"/>
              </a:rPr>
              <a:t>보상 로그 레코드</a:t>
            </a:r>
            <a:r>
              <a:rPr lang="en-US" altLang="ko-KR" b="1" dirty="0">
                <a:latin typeface="+mn-ea"/>
                <a:ea typeface="+mn-ea"/>
              </a:rPr>
              <a:t>(Compensation Log Record)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234888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해당 갱신 로그 레코드에 기록된 액션들을</a:t>
            </a:r>
            <a:r>
              <a:rPr lang="en-US" dirty="0">
                <a:latin typeface="+mn-ea"/>
                <a:ea typeface="+mn-ea"/>
              </a:rPr>
              <a:t> undo </a:t>
            </a:r>
            <a:r>
              <a:rPr lang="ko-KR" altLang="en-US" dirty="0">
                <a:latin typeface="+mn-ea"/>
                <a:ea typeface="+mn-ea"/>
              </a:rPr>
              <a:t>하기 위하여 취해진 액션을 기술하고</a:t>
            </a:r>
            <a:r>
              <a:rPr lang="en-US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다른 로그 레코드처럼 로그 꼬리에 추가됩니다</a:t>
            </a:r>
            <a:r>
              <a:rPr lang="en-US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55679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보상 로그 레코드</a:t>
            </a:r>
            <a:r>
              <a:rPr lang="en-US" dirty="0">
                <a:latin typeface="+mn-ea"/>
                <a:ea typeface="+mn-ea"/>
              </a:rPr>
              <a:t> CLR</a:t>
            </a:r>
            <a:r>
              <a:rPr lang="ko-KR" altLang="en-US" dirty="0">
                <a:latin typeface="+mn-ea"/>
                <a:ea typeface="+mn-ea"/>
              </a:rPr>
              <a:t>은 갱신 로그 레코드</a:t>
            </a:r>
            <a:r>
              <a:rPr lang="en-US" dirty="0">
                <a:latin typeface="+mn-ea"/>
                <a:ea typeface="+mn-ea"/>
              </a:rPr>
              <a:t> u</a:t>
            </a:r>
            <a:r>
              <a:rPr lang="ko-KR" altLang="en-US" dirty="0">
                <a:latin typeface="+mn-ea"/>
                <a:ea typeface="+mn-ea"/>
              </a:rPr>
              <a:t>에 기록된 변경이</a:t>
            </a:r>
            <a:r>
              <a:rPr lang="en-US" dirty="0">
                <a:latin typeface="+mn-ea"/>
                <a:ea typeface="+mn-ea"/>
              </a:rPr>
              <a:t> undo </a:t>
            </a:r>
            <a:r>
              <a:rPr lang="ko-KR" altLang="en-US" dirty="0">
                <a:latin typeface="+mn-ea"/>
                <a:ea typeface="+mn-ea"/>
              </a:rPr>
              <a:t>되기 바로 전에 쓰여진다</a:t>
            </a:r>
            <a:r>
              <a:rPr lang="en-US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3574757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>
                <a:latin typeface="+mn-ea"/>
                <a:ea typeface="+mn-ea"/>
              </a:rPr>
              <a:t>   </a:t>
            </a:r>
            <a:r>
              <a:rPr lang="en-US" dirty="0" err="1">
                <a:latin typeface="+mn-ea"/>
                <a:ea typeface="+mn-ea"/>
              </a:rPr>
              <a:t>undoNextLSN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4006805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갱신 로그 레코드를 기록한 트랜잭션에 대하여</a:t>
            </a:r>
            <a:r>
              <a:rPr lang="en-US" dirty="0">
                <a:latin typeface="+mn-ea"/>
                <a:ea typeface="+mn-ea"/>
              </a:rPr>
              <a:t> undo </a:t>
            </a:r>
            <a:r>
              <a:rPr lang="ko-KR" altLang="en-US" dirty="0">
                <a:latin typeface="+mn-ea"/>
                <a:ea typeface="+mn-ea"/>
              </a:rPr>
              <a:t>하려고 하는 다음 로그 레코드의</a:t>
            </a:r>
            <a:r>
              <a:rPr lang="en-US" dirty="0">
                <a:latin typeface="+mn-ea"/>
                <a:ea typeface="+mn-ea"/>
              </a:rPr>
              <a:t> LSN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5302949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어떤 갱신 연산이</a:t>
            </a:r>
            <a:r>
              <a:rPr lang="en-US" dirty="0">
                <a:latin typeface="+mn-ea"/>
                <a:ea typeface="+mn-ea"/>
              </a:rPr>
              <a:t> undo </a:t>
            </a:r>
            <a:r>
              <a:rPr lang="ko-KR" altLang="en-US" dirty="0">
                <a:latin typeface="+mn-ea"/>
                <a:ea typeface="+mn-ea"/>
              </a:rPr>
              <a:t>된다면</a:t>
            </a:r>
            <a:r>
              <a:rPr lang="en-US" dirty="0">
                <a:latin typeface="+mn-ea"/>
                <a:ea typeface="+mn-ea"/>
              </a:rPr>
              <a:t> CLR</a:t>
            </a:r>
            <a:r>
              <a:rPr lang="ko-KR" altLang="en-US" dirty="0">
                <a:latin typeface="+mn-ea"/>
                <a:ea typeface="+mn-ea"/>
              </a:rPr>
              <a:t>이 쓰여지고</a:t>
            </a:r>
            <a:r>
              <a:rPr lang="en-US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그 안의 정보는 갱신 레코드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에서 온</a:t>
            </a:r>
            <a:r>
              <a:rPr lang="en-US" dirty="0">
                <a:latin typeface="+mn-ea"/>
                <a:ea typeface="+mn-ea"/>
              </a:rPr>
              <a:t> </a:t>
            </a:r>
            <a:r>
              <a:rPr lang="en-US" dirty="0" err="1">
                <a:latin typeface="+mn-ea"/>
                <a:ea typeface="+mn-ea"/>
              </a:rPr>
              <a:t>transID</a:t>
            </a:r>
            <a:r>
              <a:rPr lang="en-US" dirty="0">
                <a:latin typeface="+mn-ea"/>
                <a:ea typeface="+mn-ea"/>
              </a:rPr>
              <a:t>, </a:t>
            </a:r>
            <a:r>
              <a:rPr lang="en-US" dirty="0" err="1">
                <a:latin typeface="+mn-ea"/>
                <a:ea typeface="+mn-ea"/>
              </a:rPr>
              <a:t>pageID</a:t>
            </a:r>
            <a:r>
              <a:rPr lang="en-US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길이</a:t>
            </a:r>
            <a:r>
              <a:rPr lang="en-US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오프셋</a:t>
            </a:r>
            <a:r>
              <a:rPr lang="en-US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이전 이미지 필드들을 포함합니다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EC팀_교재템플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126106</TotalTime>
  <Words>3087</Words>
  <Application>Microsoft Office PowerPoint</Application>
  <PresentationFormat>화면 슬라이드 쇼(4:3)</PresentationFormat>
  <Paragraphs>255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Eurostile LT Std</vt:lpstr>
      <vt:lpstr>Helvetica65-Medium</vt:lpstr>
      <vt:lpstr>나눔고딕 ExtraBold</vt:lpstr>
      <vt:lpstr>Malgun Gothic</vt:lpstr>
      <vt:lpstr>Malgun Gothic</vt:lpstr>
      <vt:lpstr>Arial</vt:lpstr>
      <vt:lpstr>Calibri</vt:lpstr>
      <vt:lpstr>Wingdings</vt:lpstr>
      <vt:lpstr>EC팀_교재템플릿</vt:lpstr>
      <vt:lpstr>데이터베이스 시스템 (Chapter 18 장애 복구)</vt:lpstr>
      <vt:lpstr>데이터베이스 시스템</vt:lpstr>
      <vt:lpstr>ARIES의 소개</vt:lpstr>
      <vt:lpstr>ARIES의 소개</vt:lpstr>
      <vt:lpstr>ARIES의 소개</vt:lpstr>
      <vt:lpstr>로그</vt:lpstr>
      <vt:lpstr>로그</vt:lpstr>
      <vt:lpstr>로그</vt:lpstr>
      <vt:lpstr>로그</vt:lpstr>
      <vt:lpstr>다른 복구 관련 구조들</vt:lpstr>
      <vt:lpstr>다른 복구 관련 구조들</vt:lpstr>
      <vt:lpstr>체크포인팅</vt:lpstr>
      <vt:lpstr>시스템 장애로부터 복구</vt:lpstr>
      <vt:lpstr>시스템 장애로부터 복구</vt:lpstr>
      <vt:lpstr>시스템 장애로부터 복구</vt:lpstr>
      <vt:lpstr>시스템 장애로부터 복구</vt:lpstr>
      <vt:lpstr>시스템 장애로부터 복구</vt:lpstr>
      <vt:lpstr>미디어 복구</vt:lpstr>
      <vt:lpstr>다른 접근방법과 동시성 제어와 상호작용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박재현</dc:creator>
  <cp:lastModifiedBy>JK</cp:lastModifiedBy>
  <cp:revision>6205</cp:revision>
  <dcterms:created xsi:type="dcterms:W3CDTF">2011-02-24T00:55:11Z</dcterms:created>
  <dcterms:modified xsi:type="dcterms:W3CDTF">2020-07-02T10:30:37Z</dcterms:modified>
</cp:coreProperties>
</file>