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19"/>
  </p:notesMasterIdLst>
  <p:sldIdLst>
    <p:sldId id="2155" r:id="rId2"/>
    <p:sldId id="2364" r:id="rId3"/>
    <p:sldId id="2365" r:id="rId4"/>
    <p:sldId id="2156" r:id="rId5"/>
    <p:sldId id="2223" r:id="rId6"/>
    <p:sldId id="2360" r:id="rId7"/>
    <p:sldId id="2273" r:id="rId8"/>
    <p:sldId id="2356" r:id="rId9"/>
    <p:sldId id="2358" r:id="rId10"/>
    <p:sldId id="2359" r:id="rId11"/>
    <p:sldId id="2357" r:id="rId12"/>
    <p:sldId id="2361" r:id="rId13"/>
    <p:sldId id="2362" r:id="rId14"/>
    <p:sldId id="2354" r:id="rId15"/>
    <p:sldId id="2355" r:id="rId16"/>
    <p:sldId id="2363" r:id="rId17"/>
    <p:sldId id="1860" r:id="rId1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666"/>
    <a:srgbClr val="FFFFCC"/>
    <a:srgbClr val="FFCC00"/>
    <a:srgbClr val="B9D2F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719" autoAdjust="0"/>
  </p:normalViewPr>
  <p:slideViewPr>
    <p:cSldViewPr>
      <p:cViewPr varScale="1">
        <p:scale>
          <a:sx n="61" d="100"/>
          <a:sy n="61" d="100"/>
        </p:scale>
        <p:origin x="137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2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설계의 개요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08/29/19</a:t>
            </a:r>
          </a:p>
          <a:p>
            <a:r>
              <a:rPr lang="ko-KR" altLang="en-US" sz="1600" dirty="0"/>
              <a:t> 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47" name="타원 46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48" name="직선 연결선 47"/>
          <p:cNvCxnSpPr>
            <a:endCxn id="46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7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51" name="직선 연결선 50"/>
          <p:cNvCxnSpPr>
            <a:endCxn id="50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47" name="타원 46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48" name="직선 연결선 47"/>
          <p:cNvCxnSpPr>
            <a:endCxn id="46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7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51" name="직선 연결선 50"/>
          <p:cNvCxnSpPr>
            <a:endCxn id="50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48264" y="2483604"/>
            <a:ext cx="288032" cy="3693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25" name="타원 24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26" name="직선 연결선 25"/>
          <p:cNvCxnSpPr>
            <a:endCxn id="23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5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36" name="직선 연결선 35"/>
          <p:cNvCxnSpPr>
            <a:endCxn id="29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48264" y="2483604"/>
            <a:ext cx="288032" cy="369332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25" name="타원 24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26" name="직선 연결선 25"/>
          <p:cNvCxnSpPr>
            <a:endCxn id="23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5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36" name="직선 연결선 35"/>
          <p:cNvCxnSpPr>
            <a:endCxn id="29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Weak 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79512" y="2420888"/>
            <a:ext cx="2160241" cy="1224137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2700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5536" y="4149080"/>
            <a:ext cx="172819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Multi-Valued Attribute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520" y="270892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Identifying Relationship Type</a:t>
            </a:r>
            <a:endParaRPr lang="ko-KR" altLang="en-US" sz="1400" b="1" dirty="0"/>
          </a:p>
          <a:p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395536" y="5445224"/>
            <a:ext cx="1728192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Derived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>
            <a:off x="-107726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분반</a:t>
            </a:r>
          </a:p>
        </p:txBody>
      </p:sp>
      <p:sp>
        <p:nvSpPr>
          <p:cNvPr id="38" name="순서도: 판단 37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1270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포함</a:t>
            </a:r>
          </a:p>
        </p:txBody>
      </p:sp>
      <p:sp>
        <p:nvSpPr>
          <p:cNvPr id="41" name="타원 40"/>
          <p:cNvSpPr/>
          <p:nvPr/>
        </p:nvSpPr>
        <p:spPr>
          <a:xfrm>
            <a:off x="774035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분반번호</a:t>
            </a:r>
          </a:p>
        </p:txBody>
      </p:sp>
      <p:cxnSp>
        <p:nvCxnSpPr>
          <p:cNvPr id="43" name="직선 연결선 42"/>
          <p:cNvCxnSpPr>
            <a:stCxn id="36" idx="3"/>
            <a:endCxn id="38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2"/>
            <a:endCxn id="41" idx="0"/>
          </p:cNvCxnSpPr>
          <p:nvPr/>
        </p:nvCxnSpPr>
        <p:spPr>
          <a:xfrm rot="5400000">
            <a:off x="7721636" y="3829473"/>
            <a:ext cx="119025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100392" y="4725144"/>
            <a:ext cx="432048" cy="158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8100392" y="5011588"/>
            <a:ext cx="432048" cy="158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cxnSp>
        <p:nvCxnSpPr>
          <p:cNvPr id="30" name="직선 연결선 29"/>
          <p:cNvCxnSpPr>
            <a:endCxn id="26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13995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34" name="직선 연결선 33"/>
          <p:cNvCxnSpPr>
            <a:stCxn id="36" idx="2"/>
            <a:endCxn id="33" idx="1"/>
          </p:cNvCxnSpPr>
          <p:nvPr/>
        </p:nvCxnSpPr>
        <p:spPr>
          <a:xfrm rot="16200000" flipH="1">
            <a:off x="3218757" y="3435118"/>
            <a:ext cx="1274613" cy="89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UML </a:t>
            </a:r>
            <a:r>
              <a:rPr lang="ko-KR" altLang="en-US" dirty="0">
                <a:latin typeface="나눔고딕 ExtraBold" pitchFamily="50" charset="-127"/>
              </a:rPr>
              <a:t>이란</a:t>
            </a:r>
            <a:r>
              <a:rPr lang="en-US" altLang="ko-KR" dirty="0">
                <a:latin typeface="나눔고딕 ExtraBold" pitchFamily="50" charset="-127"/>
              </a:rPr>
              <a:t>?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26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 Unified Modeling Language</a:t>
            </a:r>
            <a:r>
              <a:rPr lang="ko-KR" altLang="en-US" dirty="0"/>
              <a:t>의 약자이며</a:t>
            </a:r>
            <a:r>
              <a:rPr lang="en-US" altLang="ko-KR" dirty="0"/>
              <a:t>, </a:t>
            </a:r>
            <a:r>
              <a:rPr lang="ko-KR" altLang="en-US" dirty="0"/>
              <a:t>주로 객체 지향 소프트웨어에 사용되는 대중화되고 표준화 된 모델링 언어입니다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8588" y="1844824"/>
            <a:ext cx="2283892" cy="465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339752" y="1988840"/>
            <a:ext cx="1270426" cy="537942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Instructor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971600" y="2060848"/>
            <a:ext cx="611559" cy="432048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/>
              <a:t>ID</a:t>
            </a:r>
            <a:endParaRPr lang="ko-KR" altLang="en-US" b="1" u="sng" dirty="0"/>
          </a:p>
        </p:txBody>
      </p:sp>
      <p:cxnSp>
        <p:nvCxnSpPr>
          <p:cNvPr id="7" name="직선 연결선 6"/>
          <p:cNvCxnSpPr>
            <a:stCxn id="5" idx="1"/>
            <a:endCxn id="6" idx="6"/>
          </p:cNvCxnSpPr>
          <p:nvPr/>
        </p:nvCxnSpPr>
        <p:spPr>
          <a:xfrm rot="10800000" flipV="1">
            <a:off x="1583160" y="2257810"/>
            <a:ext cx="756593" cy="1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27584" y="3933056"/>
            <a:ext cx="792087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name</a:t>
            </a:r>
            <a:endParaRPr lang="ko-KR" altLang="en-US" sz="1000" b="1" dirty="0"/>
          </a:p>
        </p:txBody>
      </p:sp>
      <p:cxnSp>
        <p:nvCxnSpPr>
          <p:cNvPr id="9" name="직선 연결선 8"/>
          <p:cNvCxnSpPr>
            <a:stCxn id="5" idx="2"/>
            <a:endCxn id="8" idx="0"/>
          </p:cNvCxnSpPr>
          <p:nvPr/>
        </p:nvCxnSpPr>
        <p:spPr>
          <a:xfrm rot="5400000">
            <a:off x="1396160" y="2354251"/>
            <a:ext cx="1406274" cy="175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16025" y="4869160"/>
            <a:ext cx="827583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first</a:t>
            </a:r>
          </a:p>
          <a:p>
            <a:pPr algn="ctr"/>
            <a:r>
              <a:rPr lang="en-US" altLang="ko-KR" sz="1000" b="1" dirty="0"/>
              <a:t>_name</a:t>
            </a:r>
            <a:endParaRPr lang="ko-KR" altLang="en-US" sz="1000" b="1" dirty="0"/>
          </a:p>
        </p:txBody>
      </p:sp>
      <p:sp>
        <p:nvSpPr>
          <p:cNvPr id="22" name="타원 21"/>
          <p:cNvSpPr/>
          <p:nvPr/>
        </p:nvSpPr>
        <p:spPr>
          <a:xfrm>
            <a:off x="827585" y="5733256"/>
            <a:ext cx="936104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middle_initial</a:t>
            </a:r>
            <a:endParaRPr lang="ko-KR" altLang="en-US" sz="1000" b="1" dirty="0"/>
          </a:p>
        </p:txBody>
      </p:sp>
      <p:sp>
        <p:nvSpPr>
          <p:cNvPr id="23" name="타원 22"/>
          <p:cNvSpPr/>
          <p:nvPr/>
        </p:nvSpPr>
        <p:spPr>
          <a:xfrm>
            <a:off x="1619672" y="5157192"/>
            <a:ext cx="864096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last</a:t>
            </a:r>
          </a:p>
          <a:p>
            <a:pPr algn="ctr"/>
            <a:r>
              <a:rPr lang="en-US" altLang="ko-KR" sz="1000" b="1" dirty="0"/>
              <a:t>_name</a:t>
            </a:r>
            <a:endParaRPr lang="ko-KR" altLang="en-US" sz="1000" b="1" dirty="0"/>
          </a:p>
        </p:txBody>
      </p:sp>
      <p:sp>
        <p:nvSpPr>
          <p:cNvPr id="24" name="타원 23"/>
          <p:cNvSpPr/>
          <p:nvPr/>
        </p:nvSpPr>
        <p:spPr>
          <a:xfrm>
            <a:off x="3707904" y="3429000"/>
            <a:ext cx="936104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address</a:t>
            </a:r>
            <a:endParaRPr lang="ko-KR" altLang="en-US" sz="1000" b="1" dirty="0"/>
          </a:p>
        </p:txBody>
      </p:sp>
      <p:sp>
        <p:nvSpPr>
          <p:cNvPr id="29" name="타원 28"/>
          <p:cNvSpPr/>
          <p:nvPr/>
        </p:nvSpPr>
        <p:spPr>
          <a:xfrm>
            <a:off x="2699792" y="4437112"/>
            <a:ext cx="792087" cy="432048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street</a:t>
            </a:r>
            <a:endParaRPr lang="ko-KR" altLang="en-US" sz="1000" b="1" dirty="0"/>
          </a:p>
        </p:txBody>
      </p:sp>
      <p:sp>
        <p:nvSpPr>
          <p:cNvPr id="30" name="타원 29"/>
          <p:cNvSpPr/>
          <p:nvPr/>
        </p:nvSpPr>
        <p:spPr>
          <a:xfrm>
            <a:off x="4355976" y="5157192"/>
            <a:ext cx="936103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street_</a:t>
            </a:r>
          </a:p>
          <a:p>
            <a:pPr algn="ctr"/>
            <a:r>
              <a:rPr lang="en-US" altLang="ko-KR" sz="1000" b="1" dirty="0"/>
              <a:t>number</a:t>
            </a:r>
            <a:endParaRPr lang="ko-KR" altLang="en-US" sz="1000" b="1" dirty="0"/>
          </a:p>
        </p:txBody>
      </p:sp>
      <p:sp>
        <p:nvSpPr>
          <p:cNvPr id="31" name="타원 30"/>
          <p:cNvSpPr/>
          <p:nvPr/>
        </p:nvSpPr>
        <p:spPr>
          <a:xfrm>
            <a:off x="3995936" y="5877272"/>
            <a:ext cx="864096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street</a:t>
            </a:r>
          </a:p>
          <a:p>
            <a:pPr algn="ctr"/>
            <a:r>
              <a:rPr lang="en-US" altLang="ko-KR" sz="1000" b="1" dirty="0"/>
              <a:t>_name</a:t>
            </a:r>
            <a:endParaRPr lang="ko-KR" altLang="en-US" sz="1000" b="1" dirty="0"/>
          </a:p>
        </p:txBody>
      </p:sp>
      <p:sp>
        <p:nvSpPr>
          <p:cNvPr id="32" name="타원 31"/>
          <p:cNvSpPr/>
          <p:nvPr/>
        </p:nvSpPr>
        <p:spPr>
          <a:xfrm>
            <a:off x="2699792" y="5877272"/>
            <a:ext cx="983771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apt_</a:t>
            </a:r>
          </a:p>
          <a:p>
            <a:pPr algn="ctr"/>
            <a:r>
              <a:rPr lang="en-US" altLang="ko-KR" sz="1000" b="1" dirty="0"/>
              <a:t>number</a:t>
            </a:r>
            <a:endParaRPr lang="ko-KR" altLang="en-US" sz="1000" b="1" dirty="0"/>
          </a:p>
        </p:txBody>
      </p:sp>
      <p:sp>
        <p:nvSpPr>
          <p:cNvPr id="33" name="타원 32"/>
          <p:cNvSpPr/>
          <p:nvPr/>
        </p:nvSpPr>
        <p:spPr>
          <a:xfrm>
            <a:off x="3707904" y="4365104"/>
            <a:ext cx="576064" cy="432048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city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4572000" y="4293096"/>
            <a:ext cx="576064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zip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5436096" y="4221088"/>
            <a:ext cx="720080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state</a:t>
            </a:r>
            <a:endParaRPr lang="ko-KR" altLang="en-US" sz="1000" b="1" dirty="0"/>
          </a:p>
        </p:txBody>
      </p:sp>
      <p:sp>
        <p:nvSpPr>
          <p:cNvPr id="36" name="타원 35"/>
          <p:cNvSpPr/>
          <p:nvPr/>
        </p:nvSpPr>
        <p:spPr>
          <a:xfrm>
            <a:off x="2051720" y="3429000"/>
            <a:ext cx="1008112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0" cmpd="dbl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Phone_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number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60032" y="2996952"/>
            <a:ext cx="1008112" cy="504056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date_of_birth</a:t>
            </a:r>
            <a:endParaRPr lang="ko-KR" altLang="en-US" sz="1000" b="1" dirty="0"/>
          </a:p>
        </p:txBody>
      </p:sp>
      <p:sp>
        <p:nvSpPr>
          <p:cNvPr id="38" name="타원 37"/>
          <p:cNvSpPr/>
          <p:nvPr/>
        </p:nvSpPr>
        <p:spPr>
          <a:xfrm>
            <a:off x="395536" y="3284984"/>
            <a:ext cx="576064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age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>
            <a:stCxn id="8" idx="4"/>
            <a:endCxn id="21" idx="0"/>
          </p:cNvCxnSpPr>
          <p:nvPr/>
        </p:nvCxnSpPr>
        <p:spPr>
          <a:xfrm rot="5400000">
            <a:off x="710699" y="4356231"/>
            <a:ext cx="432048" cy="59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" idx="4"/>
            <a:endCxn id="22" idx="0"/>
          </p:cNvCxnSpPr>
          <p:nvPr/>
        </p:nvCxnSpPr>
        <p:spPr>
          <a:xfrm rot="16200000" flipH="1">
            <a:off x="611560" y="5049179"/>
            <a:ext cx="1296144" cy="7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" idx="4"/>
            <a:endCxn id="23" idx="0"/>
          </p:cNvCxnSpPr>
          <p:nvPr/>
        </p:nvCxnSpPr>
        <p:spPr>
          <a:xfrm rot="16200000" flipH="1">
            <a:off x="1277634" y="4383106"/>
            <a:ext cx="720080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5" idx="2"/>
            <a:endCxn id="24" idx="0"/>
          </p:cNvCxnSpPr>
          <p:nvPr/>
        </p:nvCxnSpPr>
        <p:spPr>
          <a:xfrm rot="16200000" flipH="1">
            <a:off x="3124351" y="2377395"/>
            <a:ext cx="902218" cy="12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24" idx="4"/>
            <a:endCxn id="29" idx="0"/>
          </p:cNvCxnSpPr>
          <p:nvPr/>
        </p:nvCxnSpPr>
        <p:spPr>
          <a:xfrm rot="5400000">
            <a:off x="3383868" y="3645024"/>
            <a:ext cx="504056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29" idx="4"/>
            <a:endCxn id="30" idx="1"/>
          </p:cNvCxnSpPr>
          <p:nvPr/>
        </p:nvCxnSpPr>
        <p:spPr>
          <a:xfrm rot="16200000" flipH="1">
            <a:off x="3608253" y="4356742"/>
            <a:ext cx="372395" cy="139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29" idx="4"/>
            <a:endCxn id="32" idx="0"/>
          </p:cNvCxnSpPr>
          <p:nvPr/>
        </p:nvCxnSpPr>
        <p:spPr>
          <a:xfrm rot="16200000" flipH="1">
            <a:off x="2639701" y="5325295"/>
            <a:ext cx="1008112" cy="9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29" idx="4"/>
            <a:endCxn id="31" idx="1"/>
          </p:cNvCxnSpPr>
          <p:nvPr/>
        </p:nvCxnSpPr>
        <p:spPr>
          <a:xfrm rot="16200000" flipH="1">
            <a:off x="3062921" y="4902075"/>
            <a:ext cx="1092475" cy="102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24" idx="4"/>
            <a:endCxn id="33" idx="0"/>
          </p:cNvCxnSpPr>
          <p:nvPr/>
        </p:nvCxnSpPr>
        <p:spPr>
          <a:xfrm rot="5400000">
            <a:off x="3869922" y="4059070"/>
            <a:ext cx="432048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4283968" y="378904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24" idx="4"/>
            <a:endCxn id="34" idx="1"/>
          </p:cNvCxnSpPr>
          <p:nvPr/>
        </p:nvCxnSpPr>
        <p:spPr>
          <a:xfrm rot="16200000" flipH="1">
            <a:off x="4199231" y="3909780"/>
            <a:ext cx="433857" cy="48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4" idx="4"/>
            <a:endCxn id="35" idx="1"/>
          </p:cNvCxnSpPr>
          <p:nvPr/>
        </p:nvCxnSpPr>
        <p:spPr>
          <a:xfrm rot="16200000" flipH="1">
            <a:off x="4677828" y="3431183"/>
            <a:ext cx="361849" cy="136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5" idx="2"/>
            <a:endCxn id="37" idx="1"/>
          </p:cNvCxnSpPr>
          <p:nvPr/>
        </p:nvCxnSpPr>
        <p:spPr>
          <a:xfrm rot="16200000" flipH="1">
            <a:off x="3719323" y="1782424"/>
            <a:ext cx="543987" cy="2032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5" idx="2"/>
            <a:endCxn id="36" idx="0"/>
          </p:cNvCxnSpPr>
          <p:nvPr/>
        </p:nvCxnSpPr>
        <p:spPr>
          <a:xfrm rot="5400000">
            <a:off x="2314262" y="2768297"/>
            <a:ext cx="902218" cy="41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5" idx="2"/>
            <a:endCxn id="38" idx="0"/>
          </p:cNvCxnSpPr>
          <p:nvPr/>
        </p:nvCxnSpPr>
        <p:spPr>
          <a:xfrm rot="5400000">
            <a:off x="1450166" y="1760185"/>
            <a:ext cx="758202" cy="229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Summary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25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1800" dirty="0"/>
              <a:t>  데이터 베이스 설계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요구사항분석</a:t>
            </a:r>
            <a:r>
              <a:rPr lang="en-US" altLang="ko-KR" sz="1800" dirty="0"/>
              <a:t>– </a:t>
            </a:r>
            <a:r>
              <a:rPr lang="ko-KR" altLang="en-US" sz="1800" dirty="0"/>
              <a:t>개념적 설계 </a:t>
            </a:r>
            <a:r>
              <a:rPr lang="en-US" altLang="ko-KR" sz="1800" dirty="0"/>
              <a:t>– </a:t>
            </a:r>
            <a:r>
              <a:rPr lang="ko-KR" altLang="en-US" sz="1800" dirty="0"/>
              <a:t>논리적 설계 </a:t>
            </a:r>
            <a:r>
              <a:rPr lang="en-US" altLang="ko-KR" sz="1800" dirty="0"/>
              <a:t>– </a:t>
            </a:r>
            <a:r>
              <a:rPr lang="ko-KR" altLang="en-US" sz="1800" dirty="0"/>
              <a:t>물리적 설계 </a:t>
            </a:r>
            <a:r>
              <a:rPr lang="en-US" altLang="ko-KR" sz="1800" dirty="0"/>
              <a:t>– </a:t>
            </a:r>
            <a:r>
              <a:rPr lang="ko-KR" altLang="en-US" sz="1800" dirty="0"/>
              <a:t>구현 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1800" dirty="0"/>
              <a:t>  개념적 설계에서  </a:t>
            </a:r>
            <a:r>
              <a:rPr lang="en-US" altLang="ko-KR" sz="1800" dirty="0"/>
              <a:t>ER</a:t>
            </a:r>
            <a:r>
              <a:rPr lang="ko-KR" altLang="en-US" sz="1800" dirty="0"/>
              <a:t>모델로 데이터베이스의 논리적 구조를 그래픽으로 표현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sz="1800" dirty="0"/>
              <a:t>  </a:t>
            </a:r>
            <a:r>
              <a:rPr lang="en-US" altLang="ko-KR" sz="1800" dirty="0"/>
              <a:t>ER </a:t>
            </a:r>
            <a:r>
              <a:rPr lang="ko-KR" altLang="en-US" sz="1800" dirty="0"/>
              <a:t>모델</a:t>
            </a: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  : </a:t>
            </a:r>
            <a:r>
              <a:rPr lang="ko-KR" altLang="en-US" sz="1800" dirty="0"/>
              <a:t>요구사항으로부터 얻어낸 정보들을 개체</a:t>
            </a:r>
            <a:r>
              <a:rPr lang="en-US" altLang="ko-KR" sz="1800" dirty="0"/>
              <a:t>, </a:t>
            </a:r>
            <a:r>
              <a:rPr lang="ko-KR" altLang="en-US" sz="1800" dirty="0"/>
              <a:t>속성</a:t>
            </a:r>
            <a:r>
              <a:rPr lang="en-US" altLang="ko-KR" sz="1800" dirty="0"/>
              <a:t>, </a:t>
            </a:r>
            <a:r>
              <a:rPr lang="ko-KR" altLang="en-US" sz="1800" dirty="0"/>
              <a:t>관계로</a:t>
            </a:r>
            <a:r>
              <a:rPr lang="en-US" altLang="ko-KR" sz="1800" dirty="0"/>
              <a:t> </a:t>
            </a:r>
            <a:r>
              <a:rPr lang="ko-KR" altLang="en-US" sz="1800" dirty="0"/>
              <a:t>기술하는 데이터 모델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1800" dirty="0"/>
              <a:t>  UML</a:t>
            </a:r>
            <a:r>
              <a:rPr lang="ko-KR" altLang="en-US" sz="1800" dirty="0"/>
              <a:t>은 </a:t>
            </a:r>
            <a:r>
              <a:rPr lang="en-US" altLang="ko-KR" sz="1800" dirty="0"/>
              <a:t>ERD</a:t>
            </a:r>
            <a:r>
              <a:rPr lang="ko-KR" altLang="en-US" sz="1800" dirty="0"/>
              <a:t>보다 더 다양하고 복잡한 분야를 지원</a:t>
            </a:r>
            <a:r>
              <a:rPr lang="en-US" altLang="ko-KR" sz="1800" dirty="0"/>
              <a:t> </a:t>
            </a:r>
          </a:p>
          <a:p>
            <a:pPr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sz="1800" dirty="0"/>
              <a:t>  UML</a:t>
            </a:r>
            <a:r>
              <a:rPr lang="ko-KR" altLang="en-US" sz="1800" dirty="0"/>
              <a:t>의 클래스 다이어그램과 </a:t>
            </a:r>
            <a:r>
              <a:rPr lang="en-US" altLang="ko-KR" sz="1800" dirty="0"/>
              <a:t>ERD</a:t>
            </a:r>
            <a:r>
              <a:rPr lang="ko-KR" altLang="en-US" sz="1800" dirty="0"/>
              <a:t>는 유사함</a:t>
            </a:r>
            <a:endParaRPr lang="en-US" altLang="ko-KR" sz="1800" dirty="0"/>
          </a:p>
          <a:p>
            <a:pPr eaLnBrk="1" hangingPunct="1">
              <a:defRPr/>
            </a:pPr>
            <a:endParaRPr lang="en-US" altLang="ko-KR" sz="1800" dirty="0"/>
          </a:p>
          <a:p>
            <a:pPr eaLnBrk="1" hangingPunct="1">
              <a:buNone/>
              <a:defRPr/>
            </a:pPr>
            <a:r>
              <a:rPr lang="en-US" altLang="ko-KR" sz="1800" dirty="0"/>
              <a:t>  </a:t>
            </a:r>
          </a:p>
          <a:p>
            <a:pPr eaLnBrk="1" hangingPunct="1">
              <a:defRPr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738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저번 주 질문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908720"/>
            <a:ext cx="5184576" cy="89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1"/>
          <p:cNvSpPr>
            <a:spLocks noGrp="1"/>
          </p:cNvSpPr>
          <p:nvPr>
            <p:ph idx="13"/>
          </p:nvPr>
        </p:nvSpPr>
        <p:spPr>
          <a:xfrm>
            <a:off x="827584" y="1700808"/>
            <a:ext cx="9001000" cy="432048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400" dirty="0">
                <a:latin typeface="+mn-lt"/>
              </a:rPr>
              <a:t>    </a:t>
            </a:r>
            <a:r>
              <a:rPr lang="ko-KR" altLang="en-US" sz="1400" dirty="0">
                <a:latin typeface="+mn-lt"/>
              </a:rPr>
              <a:t>키</a:t>
            </a:r>
            <a:r>
              <a:rPr lang="en-US" altLang="ko-KR" sz="1400" dirty="0">
                <a:latin typeface="+mn-lt"/>
              </a:rPr>
              <a:t>(key)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: </a:t>
            </a:r>
            <a:r>
              <a:rPr lang="ko-KR" altLang="en-US" sz="1400" dirty="0">
                <a:latin typeface="+mn-lt"/>
              </a:rPr>
              <a:t>테이블에서 행의 </a:t>
            </a:r>
            <a:r>
              <a:rPr lang="ko-KR" altLang="en-US" sz="1400" dirty="0" err="1">
                <a:latin typeface="+mn-lt"/>
              </a:rPr>
              <a:t>식별자로</a:t>
            </a:r>
            <a:r>
              <a:rPr lang="ko-KR" altLang="en-US" sz="1400" dirty="0">
                <a:latin typeface="+mn-lt"/>
              </a:rPr>
              <a:t> 이용되는 열 </a:t>
            </a:r>
            <a:r>
              <a:rPr lang="en-US" altLang="ko-KR" sz="1400" dirty="0">
                <a:latin typeface="+mn-lt"/>
              </a:rPr>
              <a:t>(</a:t>
            </a:r>
            <a:r>
              <a:rPr lang="ko-KR" altLang="en-US" sz="1400" dirty="0">
                <a:latin typeface="+mn-lt"/>
              </a:rPr>
              <a:t>키</a:t>
            </a:r>
            <a:r>
              <a:rPr lang="en-US" altLang="ko-KR" sz="1400" dirty="0">
                <a:latin typeface="+mn-lt"/>
              </a:rPr>
              <a:t> </a:t>
            </a:r>
            <a:r>
              <a:rPr lang="ko-KR" altLang="en-US" sz="1400" dirty="0">
                <a:latin typeface="+mn-lt"/>
              </a:rPr>
              <a:t>또는 기본 키</a:t>
            </a:r>
            <a:r>
              <a:rPr lang="en-US" altLang="ko-KR" sz="1400" dirty="0">
                <a:latin typeface="+mn-lt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2276872"/>
            <a:ext cx="4896544" cy="84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1"/>
          <p:cNvSpPr txBox="1">
            <a:spLocks/>
          </p:cNvSpPr>
          <p:nvPr/>
        </p:nvSpPr>
        <p:spPr>
          <a:xfrm>
            <a:off x="899592" y="3068960"/>
            <a:ext cx="9001000" cy="43204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80975" lvl="0" indent="-180975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kumimoji="0" lang="ko-KR" altLang="en-US" sz="1400" b="1" dirty="0">
                <a:latin typeface="+mn-ea"/>
                <a:ea typeface="+mn-ea"/>
              </a:rPr>
              <a:t>   스키마</a:t>
            </a:r>
            <a:r>
              <a:rPr kumimoji="0" lang="en-US" altLang="ko-KR" sz="1400" b="1" dirty="0">
                <a:latin typeface="+mn-ea"/>
                <a:ea typeface="+mn-ea"/>
              </a:rPr>
              <a:t>(schema): </a:t>
            </a:r>
            <a:r>
              <a:rPr kumimoji="0" lang="ko-KR" altLang="en-US" sz="1400" b="1" dirty="0">
                <a:latin typeface="+mn-ea"/>
                <a:ea typeface="+mn-ea"/>
              </a:rPr>
              <a:t>테이블을 디자인하기 위한 청사진</a:t>
            </a:r>
            <a:endParaRPr kumimoji="0" lang="en-US" altLang="ko-KR" sz="1400" b="1" dirty="0">
              <a:latin typeface="+mn-ea"/>
              <a:ea typeface="+mn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3789040"/>
            <a:ext cx="5472608" cy="181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"/>
          <p:cNvSpPr txBox="1">
            <a:spLocks/>
          </p:cNvSpPr>
          <p:nvPr/>
        </p:nvSpPr>
        <p:spPr>
          <a:xfrm>
            <a:off x="899592" y="5733256"/>
            <a:ext cx="9001000" cy="43204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80975" lvl="0" indent="-180975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kumimoji="0" lang="ko-KR" altLang="en-US" sz="1400" b="1" dirty="0">
                <a:latin typeface="+mn-ea"/>
                <a:ea typeface="+mn-ea"/>
              </a:rPr>
              <a:t>   세부사항</a:t>
            </a:r>
            <a:r>
              <a:rPr kumimoji="0" lang="en-US" altLang="ko-KR" sz="1400" b="1" dirty="0">
                <a:latin typeface="+mn-ea"/>
                <a:ea typeface="+mn-ea"/>
              </a:rPr>
              <a:t>: </a:t>
            </a:r>
            <a:r>
              <a:rPr kumimoji="0" lang="ko-KR" altLang="en-US" sz="1400" b="1" dirty="0">
                <a:latin typeface="+mn-ea"/>
                <a:ea typeface="+mn-ea"/>
              </a:rPr>
              <a:t>상위 수준의 스키마</a:t>
            </a:r>
            <a:endParaRPr kumimoji="0" lang="en-US" altLang="ko-KR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저번 주 질문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1124744"/>
            <a:ext cx="5328592" cy="525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1428736"/>
            <a:ext cx="6357982" cy="5096608"/>
          </a:xfrm>
        </p:spPr>
        <p:txBody>
          <a:bodyPr anchor="t">
            <a:normAutofit/>
          </a:bodyPr>
          <a:lstStyle/>
          <a:p>
            <a:r>
              <a:rPr lang="en-US" altLang="ko-KR" sz="3200" dirty="0"/>
              <a:t> Contents</a:t>
            </a:r>
          </a:p>
          <a:p>
            <a:endParaRPr lang="en-US" altLang="ko-KR" sz="3200" dirty="0"/>
          </a:p>
          <a:p>
            <a:pPr lvl="1"/>
            <a:r>
              <a:rPr lang="en-US" altLang="ko-KR" sz="2800" b="1" dirty="0"/>
              <a:t>   </a:t>
            </a:r>
            <a:r>
              <a:rPr lang="ko-KR" altLang="en-US" sz="2800" b="1" dirty="0"/>
              <a:t>데이터베이스 설계 단계</a:t>
            </a:r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r>
              <a:rPr lang="en-US" altLang="ko-KR" sz="2800" b="1" dirty="0"/>
              <a:t>    E-R </a:t>
            </a:r>
            <a:r>
              <a:rPr lang="ko-KR" altLang="en-US" sz="2800" b="1" dirty="0"/>
              <a:t>모델</a:t>
            </a:r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r>
              <a:rPr lang="en-US" altLang="ko-KR" sz="2800" b="1" dirty="0"/>
              <a:t>    E-R </a:t>
            </a:r>
            <a:r>
              <a:rPr lang="ko-KR" altLang="en-US" sz="2800" b="1" dirty="0"/>
              <a:t>다이어그램</a:t>
            </a:r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r>
              <a:rPr lang="en-US" altLang="ko-KR" sz="2800" b="1" dirty="0"/>
              <a:t>    UML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데이터베이스 설계 단계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267" y="1069429"/>
            <a:ext cx="36385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4711036" y="2479568"/>
            <a:ext cx="4181444" cy="2067950"/>
          </a:xfrm>
          <a:prstGeom prst="wedgeRoundRectCallout">
            <a:avLst>
              <a:gd name="adj1" fmla="val -65088"/>
              <a:gd name="adj2" fmla="val 5087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설계 과정 중에 오류가 발견되어 변경이 필요하면 이전 단계로 되돌아가 설계 내용 수정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모델이란</a:t>
            </a:r>
            <a:r>
              <a:rPr lang="en-US" altLang="ko-KR" dirty="0">
                <a:latin typeface="나눔고딕 ExtraBold" pitchFamily="50" charset="-127"/>
              </a:rPr>
              <a:t>?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25" name="내용 개체 틀 55"/>
          <p:cNvSpPr>
            <a:spLocks noGrp="1"/>
          </p:cNvSpPr>
          <p:nvPr>
            <p:ph idx="13"/>
          </p:nvPr>
        </p:nvSpPr>
        <p:spPr>
          <a:xfrm>
            <a:off x="457200" y="917575"/>
            <a:ext cx="8229600" cy="52482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  요구사항으로부터 얻어낸 정보들을 개체</a:t>
            </a:r>
            <a:r>
              <a:rPr lang="en-US" altLang="ko-KR" dirty="0"/>
              <a:t>(Entity), </a:t>
            </a:r>
            <a:r>
              <a:rPr lang="ko-KR" altLang="en-US" dirty="0"/>
              <a:t>속성</a:t>
            </a:r>
            <a:r>
              <a:rPr lang="en-US" altLang="ko-KR" dirty="0"/>
              <a:t>(Attribute), </a:t>
            </a:r>
            <a:r>
              <a:rPr lang="ko-KR" altLang="en-US" dirty="0"/>
              <a:t>관계</a:t>
            </a:r>
            <a:br>
              <a:rPr lang="en-US" altLang="ko-KR" dirty="0"/>
            </a:br>
            <a:r>
              <a:rPr lang="en-US" altLang="ko-KR" dirty="0"/>
              <a:t>   (Relation)</a:t>
            </a:r>
            <a:r>
              <a:rPr lang="ko-KR" altLang="en-US" dirty="0"/>
              <a:t>으로 기술하는 데이터 모델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  데이터베이스의 논리적 구조를 그래픽으로 표현하는 데 사용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95536" y="3068960"/>
          <a:ext cx="8352928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5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823"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v"/>
                      </a:pPr>
                      <a:r>
                        <a:rPr lang="ko-KR" altLang="en-US" sz="1800" dirty="0"/>
                        <a:t> 그래픽 형태로 표현하여 이해가 쉬움</a:t>
                      </a:r>
                      <a:endParaRPr lang="en-US" altLang="ko-KR" sz="18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endParaRPr lang="en-US" altLang="ko-KR" sz="18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r>
                        <a:rPr lang="ko-KR" altLang="en-US" sz="1800" dirty="0"/>
                        <a:t> 특정 </a:t>
                      </a:r>
                      <a:r>
                        <a:rPr lang="en-US" altLang="ko-KR" sz="1800" dirty="0"/>
                        <a:t>DBMS</a:t>
                      </a:r>
                      <a:r>
                        <a:rPr lang="ko-KR" altLang="en-US" sz="1800" dirty="0"/>
                        <a:t>에 종속적이지 않음</a:t>
                      </a:r>
                      <a:endParaRPr lang="en-US" altLang="ko-KR" sz="18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endParaRPr lang="en-US" altLang="ko-KR" sz="18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r>
                        <a:rPr lang="ko-KR" altLang="en-US" sz="1800" dirty="0"/>
                        <a:t> 어떠한 데이터 모델에도</a:t>
                      </a:r>
                      <a:r>
                        <a:rPr lang="ko-KR" altLang="en-US" sz="1800" baseline="0" dirty="0"/>
                        <a:t> 사상</a:t>
                      </a:r>
                      <a:endParaRPr lang="en-US" altLang="ko-KR" sz="1800" baseline="0" dirty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800" baseline="0" dirty="0"/>
                        <a:t>    (Mapping)</a:t>
                      </a:r>
                      <a:r>
                        <a:rPr lang="ko-KR" altLang="en-US" sz="1800" baseline="0" dirty="0"/>
                        <a:t>이 가능</a:t>
                      </a:r>
                      <a:endParaRPr lang="en-US" altLang="ko-K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v"/>
                      </a:pPr>
                      <a:r>
                        <a:rPr lang="ko-KR" altLang="en-US" sz="1600" dirty="0"/>
                        <a:t> 복잡한 응용 분야에는 적용하기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dirty="0"/>
                        <a:t>어려움</a:t>
                      </a:r>
                      <a:endParaRPr lang="en-US" altLang="ko-KR" sz="16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endParaRPr lang="en-US" altLang="ko-KR" sz="1600" dirty="0"/>
                    </a:p>
                    <a:p>
                      <a:pPr latinLnBrk="1">
                        <a:buFont typeface="Wingdings" pitchFamily="2" charset="2"/>
                        <a:buChar char="v"/>
                      </a:pPr>
                      <a:r>
                        <a:rPr lang="ko-KR" altLang="en-US" sz="1600" dirty="0"/>
                        <a:t> 재사용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다형성</a:t>
                      </a:r>
                      <a:r>
                        <a:rPr lang="ko-KR" altLang="en-US" sz="1600" dirty="0"/>
                        <a:t> 개념이 없어 객체 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    </a:t>
                      </a:r>
                      <a:r>
                        <a:rPr lang="ko-KR" altLang="en-US" sz="1600" dirty="0"/>
                        <a:t>지향 모델링은 적용이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5" name="타원 14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16" name="타원 15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sp>
        <p:nvSpPr>
          <p:cNvPr id="19" name="타원 18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9" idx="2"/>
            <a:endCxn id="15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6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35" name="직선 연결선 34"/>
          <p:cNvCxnSpPr>
            <a:stCxn id="9" idx="2"/>
            <a:endCxn id="31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39" name="타원 38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40" name="직선 연결선 39"/>
          <p:cNvCxnSpPr>
            <a:endCxn id="38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9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47" name="직선 연결선 46"/>
          <p:cNvCxnSpPr>
            <a:endCxn id="46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E-R </a:t>
            </a:r>
            <a:r>
              <a:rPr lang="ko-KR" altLang="en-US" dirty="0">
                <a:latin typeface="나눔고딕 ExtraBold" pitchFamily="50" charset="-127"/>
              </a:rPr>
              <a:t>다이어그램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9792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22054" y="2420888"/>
            <a:ext cx="1414442" cy="825974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4957758" y="2276872"/>
            <a:ext cx="1584176" cy="1080120"/>
          </a:xfrm>
          <a:prstGeom prst="flowChartDecision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선택</a:t>
            </a:r>
          </a:p>
        </p:txBody>
      </p:sp>
      <p:sp>
        <p:nvSpPr>
          <p:cNvPr id="17" name="타원 16"/>
          <p:cNvSpPr/>
          <p:nvPr/>
        </p:nvSpPr>
        <p:spPr>
          <a:xfrm>
            <a:off x="6804248" y="4221088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강의번호</a:t>
            </a:r>
          </a:p>
        </p:txBody>
      </p:sp>
      <p:sp>
        <p:nvSpPr>
          <p:cNvPr id="18" name="타원 17"/>
          <p:cNvSpPr/>
          <p:nvPr/>
        </p:nvSpPr>
        <p:spPr>
          <a:xfrm>
            <a:off x="7740352" y="4797152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강의이름</a:t>
            </a: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-109315" y="3717032"/>
            <a:ext cx="5328592" cy="1588"/>
          </a:xfrm>
          <a:prstGeom prst="line">
            <a:avLst/>
          </a:prstGeom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4" idx="1"/>
          </p:cNvCxnSpPr>
          <p:nvPr/>
        </p:nvCxnSpPr>
        <p:spPr>
          <a:xfrm flipV="1">
            <a:off x="4114234" y="2816932"/>
            <a:ext cx="843524" cy="1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2"/>
            <a:endCxn id="17" idx="0"/>
          </p:cNvCxnSpPr>
          <p:nvPr/>
        </p:nvCxnSpPr>
        <p:spPr>
          <a:xfrm rot="5400000">
            <a:off x="7361596" y="3253409"/>
            <a:ext cx="974226" cy="96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18" idx="0"/>
          </p:cNvCxnSpPr>
          <p:nvPr/>
        </p:nvCxnSpPr>
        <p:spPr>
          <a:xfrm rot="5400000">
            <a:off x="7541616" y="4009493"/>
            <a:ext cx="1550290" cy="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72200" y="2780928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372200" y="2852936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27984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24836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7543" y="1196753"/>
            <a:ext cx="1543028" cy="802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Entity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판단 32"/>
          <p:cNvSpPr/>
          <p:nvPr/>
        </p:nvSpPr>
        <p:spPr>
          <a:xfrm>
            <a:off x="179512" y="3068959"/>
            <a:ext cx="2160241" cy="1224137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Relation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5535" y="5301208"/>
            <a:ext cx="1728192" cy="864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Attribute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9792" y="4869160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/>
              <a:t>학생번호</a:t>
            </a:r>
          </a:p>
        </p:txBody>
      </p:sp>
      <p:sp>
        <p:nvSpPr>
          <p:cNvPr id="37" name="타원 36"/>
          <p:cNvSpPr/>
          <p:nvPr/>
        </p:nvSpPr>
        <p:spPr>
          <a:xfrm>
            <a:off x="4139952" y="3717032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이름</a:t>
            </a:r>
          </a:p>
        </p:txBody>
      </p:sp>
      <p:cxnSp>
        <p:nvCxnSpPr>
          <p:cNvPr id="38" name="직선 연결선 37"/>
          <p:cNvCxnSpPr>
            <a:endCxn id="36" idx="0"/>
          </p:cNvCxnSpPr>
          <p:nvPr/>
        </p:nvCxnSpPr>
        <p:spPr>
          <a:xfrm rot="5400000">
            <a:off x="2524201" y="3986348"/>
            <a:ext cx="1622298" cy="14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7" idx="0"/>
          </p:cNvCxnSpPr>
          <p:nvPr/>
        </p:nvCxnSpPr>
        <p:spPr>
          <a:xfrm rot="16200000" flipH="1">
            <a:off x="3820344" y="2833530"/>
            <a:ext cx="470170" cy="12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79912" y="4437112"/>
            <a:ext cx="1127787" cy="576064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학년</a:t>
            </a:r>
          </a:p>
        </p:txBody>
      </p:sp>
      <p:cxnSp>
        <p:nvCxnSpPr>
          <p:cNvPr id="41" name="직선 연결선 40"/>
          <p:cNvCxnSpPr>
            <a:endCxn id="40" idx="1"/>
          </p:cNvCxnSpPr>
          <p:nvPr/>
        </p:nvCxnSpPr>
        <p:spPr>
          <a:xfrm rot="16200000" flipH="1">
            <a:off x="3038737" y="3615138"/>
            <a:ext cx="1274613" cy="53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96166</TotalTime>
  <Words>499</Words>
  <Application>Microsoft Office PowerPoint</Application>
  <PresentationFormat>화면 슬라이드 쇼(4:3)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Malgun Gothic</vt:lpstr>
      <vt:lpstr>Helvetica65-Medium</vt:lpstr>
      <vt:lpstr>Arial</vt:lpstr>
      <vt:lpstr>Wingdings</vt:lpstr>
      <vt:lpstr>나눔고딕 ExtraBold</vt:lpstr>
      <vt:lpstr>Eurostile LT Std</vt:lpstr>
      <vt:lpstr>Calibri</vt:lpstr>
      <vt:lpstr>Courier New</vt:lpstr>
      <vt:lpstr>Malgun Gothic</vt:lpstr>
      <vt:lpstr>EC팀_교재템플릿</vt:lpstr>
      <vt:lpstr>데이터베이스 시스템 (Chapter 2 데이터베이스 설계의 개요)</vt:lpstr>
      <vt:lpstr>저번 주 질문</vt:lpstr>
      <vt:lpstr>저번 주 질문</vt:lpstr>
      <vt:lpstr>데이터베이스 시스템</vt:lpstr>
      <vt:lpstr>데이터베이스 설계 단계</vt:lpstr>
      <vt:lpstr>E-R 모델이란?</vt:lpstr>
      <vt:lpstr>E-R 다이어그램</vt:lpstr>
      <vt:lpstr>E-R 다이어그램</vt:lpstr>
      <vt:lpstr>E-R 다이어그램</vt:lpstr>
      <vt:lpstr>E-R 다이어그램</vt:lpstr>
      <vt:lpstr>E-R 다이어그램</vt:lpstr>
      <vt:lpstr>E-R 다이어그램</vt:lpstr>
      <vt:lpstr>E-R 다이어그램</vt:lpstr>
      <vt:lpstr>E-R 다이어그램</vt:lpstr>
      <vt:lpstr>UML 이란?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3427</cp:revision>
  <dcterms:created xsi:type="dcterms:W3CDTF">2011-02-24T00:55:11Z</dcterms:created>
  <dcterms:modified xsi:type="dcterms:W3CDTF">2020-07-02T10:11:14Z</dcterms:modified>
</cp:coreProperties>
</file>