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12" r:id="rId1"/>
  </p:sldMasterIdLst>
  <p:notesMasterIdLst>
    <p:notesMasterId r:id="rId26"/>
  </p:notesMasterIdLst>
  <p:sldIdLst>
    <p:sldId id="2155" r:id="rId2"/>
    <p:sldId id="2156" r:id="rId3"/>
    <p:sldId id="2223" r:id="rId4"/>
    <p:sldId id="2360" r:id="rId5"/>
    <p:sldId id="2273" r:id="rId6"/>
    <p:sldId id="2377" r:id="rId7"/>
    <p:sldId id="2383" r:id="rId8"/>
    <p:sldId id="2378" r:id="rId9"/>
    <p:sldId id="2379" r:id="rId10"/>
    <p:sldId id="2370" r:id="rId11"/>
    <p:sldId id="2375" r:id="rId12"/>
    <p:sldId id="2374" r:id="rId13"/>
    <p:sldId id="2376" r:id="rId14"/>
    <p:sldId id="2384" r:id="rId15"/>
    <p:sldId id="2366" r:id="rId16"/>
    <p:sldId id="2380" r:id="rId17"/>
    <p:sldId id="2385" r:id="rId18"/>
    <p:sldId id="2386" r:id="rId19"/>
    <p:sldId id="2382" r:id="rId20"/>
    <p:sldId id="2381" r:id="rId21"/>
    <p:sldId id="2363" r:id="rId22"/>
    <p:sldId id="1860" r:id="rId23"/>
    <p:sldId id="2387" r:id="rId24"/>
    <p:sldId id="2388" r:id="rId25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666"/>
    <a:srgbClr val="FFFFCC"/>
    <a:srgbClr val="FFCC00"/>
    <a:srgbClr val="B9D2F0"/>
    <a:srgbClr val="607D99"/>
    <a:srgbClr val="093768"/>
    <a:srgbClr val="363636"/>
    <a:srgbClr val="D1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7542" autoAdjust="0"/>
  </p:normalViewPr>
  <p:slideViewPr>
    <p:cSldViewPr>
      <p:cViewPr varScale="1">
        <p:scale>
          <a:sx n="61" d="100"/>
          <a:sy n="61" d="100"/>
        </p:scale>
        <p:origin x="1378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3" d="100"/>
          <a:sy n="93" d="100"/>
        </p:scale>
        <p:origin x="-362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C05E6EB6-C90C-41B7-9314-F1F6CBBF2F9A}" type="datetimeFigureOut">
              <a:rPr lang="ko-KR" altLang="en-US"/>
              <a:pPr>
                <a:defRPr/>
              </a:pPr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685800"/>
            <a:ext cx="5429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dirty="0"/>
              <a:t> 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FBB7BC27-BDAA-442D-A8E9-075953C84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38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buFont typeface="Wingdings" pitchFamily="2" charset="2"/>
      <a:buChar char="Ø"/>
      <a:defRPr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358775" indent="107950" algn="l" rtl="0" eaLnBrk="0" fontAlgn="base" latinLnBrk="1" hangingPunct="0">
      <a:spcBef>
        <a:spcPts val="30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719138" indent="107950" algn="l" rtl="0" eaLnBrk="0" fontAlgn="base" latinLnBrk="1" hangingPunct="0">
      <a:spcBef>
        <a:spcPts val="300"/>
      </a:spcBef>
      <a:spcAft>
        <a:spcPct val="0"/>
      </a:spcAft>
      <a:buFont typeface="맑은 고딕" pitchFamily="50" charset="-127"/>
      <a:buChar char="–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079500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439863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1700" dirty="0"/>
              <a:t>             </a:t>
            </a:r>
          </a:p>
          <a:p>
            <a:pPr marL="359029" indent="106976">
              <a:spcBef>
                <a:spcPts val="300"/>
              </a:spcBef>
              <a:buNone/>
            </a:pPr>
            <a:endParaRPr lang="en-US" altLang="ko-KR" dirty="0"/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1. BACKUP &amp; RECOVERY ----------------------- 51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altLang="ko-KR" sz="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CHECKPOINT -------------------------------- 52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2. BACKUP -----------------------------------  55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3. RECOVERY  --------------------------------  67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2. UTILITIES ------------------------------------- 76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1. ILOADER ----------------------------------  77        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2. AEXPORT ----------------------------------  94 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3. ALTIPASSWD ------------------------------- 102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4. ALTIPROFILE ------------------------------ 104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5. DUMP ------------------------------------- 111   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6. ALTIERR ---------------------------------- 127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7. ORANGE for ALTIBASE ---------------------- 129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8. MIGRATION CENTER ------------------------- 152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dirty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3. </a:t>
            </a:r>
            <a:r>
              <a:rPr lang="ko-KR" altLang="en-US" dirty="0"/>
              <a:t>실습교재 </a:t>
            </a:r>
            <a:r>
              <a:rPr lang="en-US" altLang="ko-KR" dirty="0"/>
              <a:t>II ----------------------------------- 174 </a:t>
            </a:r>
            <a:endParaRPr lang="en-US" altLang="ko-KR" sz="700" b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6504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baseline="0"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827058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077072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457200" y="917346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457200" y="1061362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lang="en-US" altLang="ko-KR" sz="20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49263" indent="-268288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lang="en-US" altLang="ko-KR" sz="18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en-US" altLang="ko-KR" sz="16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3pPr>
            <a:lvl4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lang="ko-KR" altLang="en-US" sz="14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052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541089" y="603461"/>
            <a:ext cx="8154337" cy="287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Eurostile LT Std" pitchFamily="34" charset="0"/>
                <a:ea typeface="나눔고딕 ExtraBold" pitchFamily="50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28231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364335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2571736" cy="6858000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561690" y="812800"/>
            <a:ext cx="6508838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3"/>
          </p:nvPr>
        </p:nvSpPr>
        <p:spPr>
          <a:xfrm>
            <a:off x="2643174" y="917346"/>
            <a:ext cx="6357982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643174" y="274639"/>
            <a:ext cx="6357982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85" r:id="rId1"/>
    <p:sldLayoutId id="2147484986" r:id="rId2"/>
    <p:sldLayoutId id="2147484987" r:id="rId3"/>
    <p:sldLayoutId id="2147484988" r:id="rId4"/>
    <p:sldLayoutId id="2147484989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3"/>
          <p:cNvSpPr>
            <a:spLocks noGrp="1"/>
          </p:cNvSpPr>
          <p:nvPr>
            <p:ph type="ctrTitle"/>
          </p:nvPr>
        </p:nvSpPr>
        <p:spPr bwMode="auto">
          <a:xfrm>
            <a:off x="685800" y="2636838"/>
            <a:ext cx="7772400" cy="6508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0">
              <a:lnSpc>
                <a:spcPct val="108749"/>
              </a:lnSpc>
            </a:pP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데이터베이스 시스템</a:t>
            </a:r>
            <a:br>
              <a:rPr lang="ko-KR" altLang="en-US" sz="3600" dirty="0"/>
            </a:b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(Chapter 3.6~4.2 </a:t>
            </a:r>
            <a:r>
              <a:rPr lang="ko-KR" altLang="en-US" sz="3600" dirty="0" err="1">
                <a:solidFill>
                  <a:srgbClr val="000000"/>
                </a:solidFill>
                <a:latin typeface="Malgun Gothic"/>
                <a:ea typeface="Malgun Gothic"/>
              </a:rPr>
              <a:t>뷰</a:t>
            </a: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2700" dirty="0">
                <a:solidFill>
                  <a:srgbClr val="000000"/>
                </a:solidFill>
                <a:latin typeface="Malgun Gothic"/>
                <a:ea typeface="Malgun Gothic"/>
              </a:rPr>
              <a:t>&amp; </a:t>
            </a: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관계대수</a:t>
            </a: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lang="ko-KR" altLang="en-US" sz="360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4" name="텍스트 개체 틀 9"/>
          <p:cNvSpPr>
            <a:spLocks noGrp="1"/>
          </p:cNvSpPr>
          <p:nvPr/>
        </p:nvSpPr>
        <p:spPr>
          <a:xfrm>
            <a:off x="2159794" y="4293096"/>
            <a:ext cx="4824413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Helvetica65-Medium" pitchFamily="34" charset="0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09/10/19</a:t>
            </a:r>
          </a:p>
          <a:p>
            <a:r>
              <a:rPr lang="ko-KR" altLang="en-US" sz="1600" dirty="0"/>
              <a:t>최용규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순수 관계 연산자</a:t>
            </a:r>
          </a:p>
        </p:txBody>
      </p:sp>
      <p:sp>
        <p:nvSpPr>
          <p:cNvPr id="13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  SELECT(</a:t>
            </a:r>
            <a:r>
              <a:rPr lang="el-GR" sz="2800" dirty="0"/>
              <a:t>σ</a:t>
            </a:r>
            <a:r>
              <a:rPr lang="en-US" sz="2400" dirty="0"/>
              <a:t>)</a:t>
            </a:r>
            <a:r>
              <a:rPr lang="en-US" altLang="ko-KR" sz="2400" dirty="0"/>
              <a:t>: </a:t>
            </a:r>
            <a:r>
              <a:rPr lang="ko-KR" altLang="en-US" sz="1800" dirty="0"/>
              <a:t>주어진 조건을 만족하는 </a:t>
            </a:r>
            <a:r>
              <a:rPr lang="ko-KR" altLang="en-US" sz="1800" dirty="0" err="1"/>
              <a:t>튜플을</a:t>
            </a:r>
            <a:r>
              <a:rPr lang="ko-KR" altLang="en-US" sz="1800" dirty="0"/>
              <a:t> 검색하는 연산자</a:t>
            </a:r>
            <a:endParaRPr lang="en-US" altLang="ko-KR" sz="1800" dirty="0"/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sz="2400" dirty="0"/>
              <a:t>  PROJECT(</a:t>
            </a:r>
            <a:r>
              <a:rPr lang="el-GR" sz="2800" dirty="0"/>
              <a:t>π</a:t>
            </a:r>
            <a:r>
              <a:rPr lang="en-US" sz="2400" dirty="0"/>
              <a:t>): </a:t>
            </a:r>
            <a:r>
              <a:rPr lang="ko-KR" altLang="en-US" sz="1800" dirty="0"/>
              <a:t>주어진 조건을 만족하는 속성을 검색하는 연산자</a:t>
            </a:r>
            <a:endParaRPr lang="en-US" altLang="ko-KR" sz="18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860032" y="4343042"/>
          <a:ext cx="36003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Yuppy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Lubber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Guppy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Rusty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67544" y="2841674"/>
          <a:ext cx="3672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Dustin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Lubber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Rusty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39552" y="5013176"/>
          <a:ext cx="33843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10/10/96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11/12/96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619672" y="435697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&lt;S1&gt;</a:t>
            </a:r>
            <a:endParaRPr lang="ko-KR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84168" y="619724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&lt;S2&gt;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475656" y="619770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&lt;R1&gt;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순수 관계 연산자</a:t>
            </a:r>
          </a:p>
        </p:txBody>
      </p:sp>
      <p:sp>
        <p:nvSpPr>
          <p:cNvPr id="13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860032" y="4343042"/>
          <a:ext cx="36003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Yuppy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Lubber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Guppy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Rusty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67544" y="2841674"/>
          <a:ext cx="3672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Dustin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Lubber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Rusty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39552" y="5013176"/>
          <a:ext cx="33843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10/10/96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11/12/96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619672" y="435697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&lt;S1&gt;</a:t>
            </a:r>
            <a:endParaRPr lang="ko-KR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84168" y="619724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&lt;S2&gt;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475656" y="619770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&lt;R1&gt;</a:t>
            </a:r>
            <a:endParaRPr lang="ko-KR" altLang="en-US" sz="2000" b="1" dirty="0"/>
          </a:p>
        </p:txBody>
      </p:sp>
      <p:grpSp>
        <p:nvGrpSpPr>
          <p:cNvPr id="2" name="그룹 13"/>
          <p:cNvGrpSpPr/>
          <p:nvPr/>
        </p:nvGrpSpPr>
        <p:grpSpPr>
          <a:xfrm>
            <a:off x="755576" y="1063769"/>
            <a:ext cx="2119405" cy="637039"/>
            <a:chOff x="1547664" y="1124744"/>
            <a:chExt cx="2119405" cy="637039"/>
          </a:xfrm>
        </p:grpSpPr>
        <p:sp>
          <p:nvSpPr>
            <p:cNvPr id="10" name="TextBox 9"/>
            <p:cNvSpPr txBox="1"/>
            <p:nvPr/>
          </p:nvSpPr>
          <p:spPr>
            <a:xfrm>
              <a:off x="1547664" y="1124744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</a:t>
              </a:r>
              <a:r>
                <a:rPr lang="el-GR" sz="3200" dirty="0"/>
                <a:t>σ</a:t>
              </a:r>
              <a:endParaRPr lang="ko-KR" alt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7704" y="1484784"/>
              <a:ext cx="8018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Rating&gt;8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1268760"/>
              <a:ext cx="1111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(S2)</a:t>
              </a:r>
              <a:endParaRPr lang="ko-KR" altLang="en-US" sz="20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9512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827584" y="1897668"/>
            <a:ext cx="1944216" cy="523220"/>
            <a:chOff x="971600" y="1681644"/>
            <a:chExt cx="1944216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971600" y="16816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800" b="1" dirty="0"/>
                <a:t>π</a:t>
              </a:r>
              <a:endParaRPr lang="ko-KR" altLang="en-US" sz="2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59632" y="1916832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Name, Rating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95736" y="1772816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(S2)</a:t>
              </a:r>
              <a:endParaRPr lang="ko-KR" altLang="en-US" sz="2000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순수 관계 연산자</a:t>
            </a:r>
          </a:p>
        </p:txBody>
      </p:sp>
      <p:sp>
        <p:nvSpPr>
          <p:cNvPr id="13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860032" y="4343042"/>
          <a:ext cx="36003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Yuppy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Lubber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Guppy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Rusty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67544" y="2841674"/>
          <a:ext cx="3672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Dustin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Lubber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Rusty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39552" y="5013176"/>
          <a:ext cx="33843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10/10/96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11/12/96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619672" y="435697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&lt;S1&gt;</a:t>
            </a:r>
            <a:endParaRPr lang="ko-KR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84168" y="619724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&lt;S2&gt;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475656" y="619770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&lt;R1&gt;</a:t>
            </a:r>
            <a:endParaRPr lang="ko-KR" altLang="en-US" sz="2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899592" y="1279793"/>
            <a:ext cx="2119405" cy="637039"/>
            <a:chOff x="1547664" y="1124744"/>
            <a:chExt cx="2119405" cy="637039"/>
          </a:xfrm>
        </p:grpSpPr>
        <p:sp>
          <p:nvSpPr>
            <p:cNvPr id="10" name="TextBox 9"/>
            <p:cNvSpPr txBox="1"/>
            <p:nvPr/>
          </p:nvSpPr>
          <p:spPr>
            <a:xfrm>
              <a:off x="1547664" y="1124744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</a:t>
              </a:r>
              <a:r>
                <a:rPr lang="el-GR" sz="3200" dirty="0"/>
                <a:t>σ</a:t>
              </a:r>
              <a:endParaRPr lang="ko-KR" alt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7704" y="1484784"/>
              <a:ext cx="8018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Rating&gt;8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1268760"/>
              <a:ext cx="1111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(S2)</a:t>
              </a:r>
              <a:endParaRPr lang="ko-KR" altLang="en-US" sz="20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5536" y="142380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860032" y="4725144"/>
            <a:ext cx="3600400" cy="36004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60032" y="5805264"/>
            <a:ext cx="3600400" cy="36004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860033" y="1196752"/>
          <a:ext cx="36003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2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Yuppy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Rusty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275856" y="1412776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ym typeface="Wingdings" pitchFamily="2" charset="2"/>
              </a:rPr>
              <a:t>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순수 관계 연산자</a:t>
            </a:r>
          </a:p>
        </p:txBody>
      </p:sp>
      <p:sp>
        <p:nvSpPr>
          <p:cNvPr id="13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860032" y="4343042"/>
          <a:ext cx="36003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Yuppy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Lubber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Guppy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Rusty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67544" y="2841674"/>
          <a:ext cx="3672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Dustin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Lubber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Rusty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39552" y="5013176"/>
          <a:ext cx="33843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10/10/96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11/12/96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619672" y="435697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&lt;S1&gt;</a:t>
            </a:r>
            <a:endParaRPr lang="ko-KR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84168" y="619724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&lt;S2&gt;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475656" y="619770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&lt;R1&gt;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142380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96136" y="4365104"/>
            <a:ext cx="1872208" cy="1872208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5436096" y="980728"/>
          <a:ext cx="186449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2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Yuppy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Lubber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Guppy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Rusty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275856" y="1412776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ym typeface="Wingdings" pitchFamily="2" charset="2"/>
              </a:rPr>
              <a:t></a:t>
            </a:r>
            <a:endParaRPr lang="ko-KR" altLang="en-US" sz="32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043608" y="1340768"/>
            <a:ext cx="1944216" cy="523220"/>
            <a:chOff x="971600" y="1681644"/>
            <a:chExt cx="1944216" cy="523220"/>
          </a:xfrm>
        </p:grpSpPr>
        <p:sp>
          <p:nvSpPr>
            <p:cNvPr id="27" name="TextBox 26"/>
            <p:cNvSpPr txBox="1"/>
            <p:nvPr/>
          </p:nvSpPr>
          <p:spPr>
            <a:xfrm>
              <a:off x="971600" y="16816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800" b="1" dirty="0"/>
                <a:t>π</a:t>
              </a:r>
              <a:endParaRPr lang="ko-KR" altLang="en-US" sz="28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9632" y="1916832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Name, Rating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95736" y="1772816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(S2)</a:t>
              </a:r>
              <a:endParaRPr lang="ko-KR" altLang="en-US" sz="20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순수 관계 연산자</a:t>
            </a: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518864" y="917575"/>
            <a:ext cx="8229600" cy="5248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  JOIN(</a:t>
            </a:r>
            <a:r>
              <a:rPr lang="ko-KR" altLang="en-US" sz="2800" b="0" dirty="0"/>
              <a:t>⋈</a:t>
            </a:r>
            <a:r>
              <a:rPr lang="en-US" sz="2400" dirty="0"/>
              <a:t>)</a:t>
            </a:r>
            <a:r>
              <a:rPr lang="en-US" altLang="ko-KR" sz="2400" dirty="0"/>
              <a:t>: </a:t>
            </a:r>
            <a:r>
              <a:rPr lang="ko-KR" altLang="en-US" sz="1600" dirty="0"/>
              <a:t>두 개의 </a:t>
            </a:r>
            <a:r>
              <a:rPr lang="ko-KR" altLang="en-US" sz="1600" dirty="0" err="1"/>
              <a:t>릴레이션에서</a:t>
            </a:r>
            <a:r>
              <a:rPr lang="ko-KR" altLang="en-US" sz="1600" dirty="0"/>
              <a:t> 공통된 속성을 가진 </a:t>
            </a:r>
            <a:r>
              <a:rPr lang="ko-KR" altLang="en-US" sz="1600" dirty="0" err="1"/>
              <a:t>튜플을</a:t>
            </a:r>
            <a:r>
              <a:rPr lang="ko-KR" altLang="en-US" sz="1600" dirty="0"/>
              <a:t> 연결하는 연산자</a:t>
            </a:r>
            <a:endParaRPr lang="en-US" altLang="ko-KR" sz="1800" dirty="0"/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</p:txBody>
      </p:sp>
      <p:grpSp>
        <p:nvGrpSpPr>
          <p:cNvPr id="2" name="그룹 33"/>
          <p:cNvGrpSpPr/>
          <p:nvPr/>
        </p:nvGrpSpPr>
        <p:grpSpPr>
          <a:xfrm>
            <a:off x="2658957" y="1782108"/>
            <a:ext cx="1224136" cy="576064"/>
            <a:chOff x="1115616" y="3078252"/>
            <a:chExt cx="1224136" cy="576064"/>
          </a:xfrm>
        </p:grpSpPr>
        <p:sp>
          <p:nvSpPr>
            <p:cNvPr id="31" name="TextBox 30"/>
            <p:cNvSpPr txBox="1"/>
            <p:nvPr/>
          </p:nvSpPr>
          <p:spPr>
            <a:xfrm>
              <a:off x="1115616" y="3078252"/>
              <a:ext cx="122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A</a:t>
              </a:r>
              <a:r>
                <a:rPr lang="ko-KR" altLang="en-US" sz="2800" dirty="0"/>
                <a:t> ⋈ </a:t>
              </a:r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91680" y="328498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</a:t>
              </a:r>
              <a:endParaRPr lang="ko-KR" altLang="en-US" b="1" dirty="0"/>
            </a:p>
          </p:txBody>
        </p:sp>
      </p:grpSp>
      <p:grpSp>
        <p:nvGrpSpPr>
          <p:cNvPr id="3" name="그룹 13"/>
          <p:cNvGrpSpPr/>
          <p:nvPr/>
        </p:nvGrpSpPr>
        <p:grpSpPr>
          <a:xfrm>
            <a:off x="4499992" y="1700808"/>
            <a:ext cx="1615349" cy="657364"/>
            <a:chOff x="1547664" y="1124744"/>
            <a:chExt cx="1615349" cy="657364"/>
          </a:xfrm>
        </p:grpSpPr>
        <p:sp>
          <p:nvSpPr>
            <p:cNvPr id="37" name="TextBox 36"/>
            <p:cNvSpPr txBox="1"/>
            <p:nvPr/>
          </p:nvSpPr>
          <p:spPr>
            <a:xfrm>
              <a:off x="1547664" y="1124744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</a:t>
              </a:r>
              <a:r>
                <a:rPr lang="el-GR" sz="3200" dirty="0"/>
                <a:t>σ</a:t>
              </a:r>
              <a:endParaRPr lang="ko-KR" altLang="en-US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7704" y="14127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c</a:t>
              </a:r>
              <a:endParaRPr lang="ko-KR" altLang="en-US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51720" y="1268760"/>
              <a:ext cx="1111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(A X B)</a:t>
              </a:r>
              <a:endParaRPr lang="ko-KR" altLang="en-US" sz="2000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27109" y="1854116"/>
            <a:ext cx="46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=</a:t>
            </a:r>
            <a:endParaRPr lang="ko-KR" altLang="en-US" sz="240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259633" y="3540616"/>
          <a:ext cx="62400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54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(Sid)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(Sid)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Dustin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11/12/96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Lubber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11/12/96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51"/>
          <p:cNvGrpSpPr/>
          <p:nvPr/>
        </p:nvGrpSpPr>
        <p:grpSpPr>
          <a:xfrm>
            <a:off x="3131840" y="5013176"/>
            <a:ext cx="2592288" cy="576064"/>
            <a:chOff x="2483768" y="3429000"/>
            <a:chExt cx="2592288" cy="576064"/>
          </a:xfrm>
        </p:grpSpPr>
        <p:grpSp>
          <p:nvGrpSpPr>
            <p:cNvPr id="5" name="그룹 41"/>
            <p:cNvGrpSpPr/>
            <p:nvPr/>
          </p:nvGrpSpPr>
          <p:grpSpPr>
            <a:xfrm>
              <a:off x="2483768" y="3429000"/>
              <a:ext cx="2160240" cy="576064"/>
              <a:chOff x="1115616" y="3078252"/>
              <a:chExt cx="2160240" cy="57606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115616" y="3078252"/>
                <a:ext cx="1008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S1</a:t>
                </a:r>
                <a:r>
                  <a:rPr lang="ko-KR" altLang="en-US" sz="2800" dirty="0"/>
                  <a:t>⋈ 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35696" y="3377317"/>
                <a:ext cx="14401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S1.sid&lt;R1.sid</a:t>
                </a:r>
                <a:endParaRPr lang="ko-KR" altLang="en-US" sz="1200" b="1" dirty="0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4211960" y="3429000"/>
              <a:ext cx="864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R1</a:t>
              </a:r>
              <a:endParaRPr lang="ko-KR" altLang="en-US" sz="2800" dirty="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95736" y="1628800"/>
            <a:ext cx="424847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627784" y="4869160"/>
            <a:ext cx="352839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순수 관계 연산자</a:t>
            </a: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518864" y="917029"/>
            <a:ext cx="8229600" cy="5248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  JOIN(</a:t>
            </a:r>
            <a:r>
              <a:rPr lang="ko-KR" altLang="en-US" sz="2800" b="0" dirty="0"/>
              <a:t>⋈</a:t>
            </a:r>
            <a:r>
              <a:rPr lang="en-US" sz="2400" dirty="0"/>
              <a:t>)</a:t>
            </a:r>
            <a:r>
              <a:rPr lang="en-US" altLang="ko-KR" sz="2400" dirty="0"/>
              <a:t>: </a:t>
            </a:r>
            <a:r>
              <a:rPr lang="ko-KR" altLang="en-US" sz="1600" dirty="0"/>
              <a:t>두 개의 </a:t>
            </a:r>
            <a:r>
              <a:rPr lang="ko-KR" altLang="en-US" sz="1600" dirty="0" err="1"/>
              <a:t>릴레이션에서</a:t>
            </a:r>
            <a:r>
              <a:rPr lang="ko-KR" altLang="en-US" sz="1600" dirty="0"/>
              <a:t> 공통된 속성을 가진 </a:t>
            </a:r>
            <a:r>
              <a:rPr lang="ko-KR" altLang="en-US" sz="1600" dirty="0" err="1"/>
              <a:t>튜플을</a:t>
            </a:r>
            <a:r>
              <a:rPr lang="ko-KR" altLang="en-US" sz="1600" dirty="0"/>
              <a:t> 연결하는 연산자</a:t>
            </a:r>
            <a:endParaRPr lang="en-US" altLang="ko-KR" sz="1800" dirty="0"/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2658957" y="1782108"/>
            <a:ext cx="1224136" cy="576064"/>
            <a:chOff x="1115616" y="3078252"/>
            <a:chExt cx="1224136" cy="576064"/>
          </a:xfrm>
        </p:grpSpPr>
        <p:sp>
          <p:nvSpPr>
            <p:cNvPr id="31" name="TextBox 30"/>
            <p:cNvSpPr txBox="1"/>
            <p:nvPr/>
          </p:nvSpPr>
          <p:spPr>
            <a:xfrm>
              <a:off x="1115616" y="3078252"/>
              <a:ext cx="122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A</a:t>
              </a:r>
              <a:r>
                <a:rPr lang="ko-KR" altLang="en-US" sz="2800" dirty="0"/>
                <a:t> ⋈ </a:t>
              </a:r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91680" y="328498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</a:t>
              </a:r>
              <a:endParaRPr lang="ko-KR" altLang="en-US" b="1" dirty="0"/>
            </a:p>
          </p:txBody>
        </p:sp>
      </p:grpSp>
      <p:grpSp>
        <p:nvGrpSpPr>
          <p:cNvPr id="36" name="그룹 13"/>
          <p:cNvGrpSpPr/>
          <p:nvPr/>
        </p:nvGrpSpPr>
        <p:grpSpPr>
          <a:xfrm>
            <a:off x="4499992" y="1700808"/>
            <a:ext cx="1615349" cy="657364"/>
            <a:chOff x="1547664" y="1124744"/>
            <a:chExt cx="1615349" cy="657364"/>
          </a:xfrm>
        </p:grpSpPr>
        <p:sp>
          <p:nvSpPr>
            <p:cNvPr id="37" name="TextBox 36"/>
            <p:cNvSpPr txBox="1"/>
            <p:nvPr/>
          </p:nvSpPr>
          <p:spPr>
            <a:xfrm>
              <a:off x="1547664" y="1124744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</a:t>
              </a:r>
              <a:r>
                <a:rPr lang="el-GR" sz="3200" dirty="0"/>
                <a:t>σ</a:t>
              </a:r>
              <a:endParaRPr lang="ko-KR" altLang="en-US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7704" y="14127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c</a:t>
              </a:r>
              <a:endParaRPr lang="ko-KR" altLang="en-US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51720" y="1268760"/>
              <a:ext cx="1111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(A X B)</a:t>
              </a:r>
              <a:endParaRPr lang="ko-KR" altLang="en-US" sz="2000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27109" y="1854116"/>
            <a:ext cx="46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=</a:t>
            </a:r>
            <a:endParaRPr lang="ko-KR" altLang="en-US" sz="240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259633" y="3540616"/>
          <a:ext cx="62400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54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(Sid)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(Sid)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Dustin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11/12/96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Lubber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11/12/96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3131840" y="5013176"/>
            <a:ext cx="2592288" cy="576064"/>
            <a:chOff x="2483768" y="3429000"/>
            <a:chExt cx="2592288" cy="576064"/>
          </a:xfrm>
        </p:grpSpPr>
        <p:grpSp>
          <p:nvGrpSpPr>
            <p:cNvPr id="42" name="그룹 41"/>
            <p:cNvGrpSpPr/>
            <p:nvPr/>
          </p:nvGrpSpPr>
          <p:grpSpPr>
            <a:xfrm>
              <a:off x="2483768" y="3429000"/>
              <a:ext cx="2160240" cy="576064"/>
              <a:chOff x="1115616" y="3078252"/>
              <a:chExt cx="2160240" cy="57606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115616" y="3078252"/>
                <a:ext cx="1008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S1</a:t>
                </a:r>
                <a:r>
                  <a:rPr lang="ko-KR" altLang="en-US" sz="2800" dirty="0"/>
                  <a:t>⋈ 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35696" y="3377317"/>
                <a:ext cx="14401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S1.sid&lt;R1.sid</a:t>
                </a:r>
                <a:endParaRPr lang="ko-KR" altLang="en-US" sz="1200" b="1" dirty="0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4211960" y="3429000"/>
              <a:ext cx="864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R1</a:t>
              </a:r>
              <a:endParaRPr lang="ko-KR" altLang="en-US" sz="2800" dirty="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95736" y="1628800"/>
            <a:ext cx="424847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627784" y="4869160"/>
            <a:ext cx="352839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/>
          <p:cNvSpPr/>
          <p:nvPr/>
        </p:nvSpPr>
        <p:spPr>
          <a:xfrm>
            <a:off x="1321296" y="3060105"/>
            <a:ext cx="3178696" cy="800943"/>
          </a:xfrm>
          <a:prstGeom prst="arc">
            <a:avLst>
              <a:gd name="adj1" fmla="val 10739231"/>
              <a:gd name="adj2" fmla="val 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4716016" y="3068960"/>
            <a:ext cx="2664296" cy="792088"/>
          </a:xfrm>
          <a:prstGeom prst="arc">
            <a:avLst>
              <a:gd name="adj1" fmla="val 10739231"/>
              <a:gd name="adj2" fmla="val 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99792" y="31316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S1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68144" y="314096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R1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1259632" y="3573016"/>
            <a:ext cx="648072" cy="108012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572000" y="3574473"/>
            <a:ext cx="648072" cy="107866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순수 관계 연산자</a:t>
            </a: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  DIVISION(</a:t>
            </a:r>
            <a:r>
              <a:rPr lang="en-US" altLang="ko-KR" sz="2800" b="0" dirty="0"/>
              <a:t>A/B</a:t>
            </a:r>
            <a:r>
              <a:rPr lang="en-US" sz="2400" dirty="0"/>
              <a:t>)</a:t>
            </a:r>
            <a:r>
              <a:rPr lang="en-US" altLang="ko-KR" sz="2400" dirty="0"/>
              <a:t>: </a:t>
            </a:r>
            <a:r>
              <a:rPr lang="ko-KR" altLang="en-US" sz="1800" dirty="0"/>
              <a:t>두 개의 </a:t>
            </a:r>
            <a:r>
              <a:rPr lang="ko-KR" altLang="en-US" sz="1800" dirty="0" err="1"/>
              <a:t>릴레이션이</a:t>
            </a:r>
            <a:r>
              <a:rPr lang="ko-KR" altLang="en-US" sz="1800" dirty="0"/>
              <a:t> 있을 때 하나의 속성</a:t>
            </a:r>
            <a:r>
              <a:rPr lang="en-US" altLang="ko-KR" sz="1800" dirty="0"/>
              <a:t>(a)</a:t>
            </a:r>
            <a:r>
              <a:rPr lang="ko-KR" altLang="en-US" sz="1800" dirty="0"/>
              <a:t>이 다른 하나의 속성</a:t>
            </a:r>
            <a:r>
              <a:rPr lang="en-US" altLang="ko-KR" sz="1800" dirty="0"/>
              <a:t>(b)</a:t>
            </a:r>
            <a:r>
              <a:rPr lang="ko-KR" altLang="en-US" sz="1800" dirty="0"/>
              <a:t>값을 모두 가진 </a:t>
            </a:r>
            <a:r>
              <a:rPr lang="ko-KR" altLang="en-US" sz="1800" dirty="0" err="1"/>
              <a:t>튜플에서</a:t>
            </a:r>
            <a:r>
              <a:rPr lang="ko-KR" altLang="en-US" sz="1800" dirty="0"/>
              <a:t> </a:t>
            </a:r>
            <a:r>
              <a:rPr lang="en-US" altLang="ko-KR" sz="1800" dirty="0"/>
              <a:t>b</a:t>
            </a:r>
            <a:r>
              <a:rPr lang="ko-KR" altLang="en-US" sz="1800" dirty="0"/>
              <a:t>가 가진 속성을 제외한 속성을 반환</a:t>
            </a:r>
            <a:endParaRPr lang="en-US" altLang="ko-KR" sz="1800" dirty="0"/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827584" y="2096864"/>
          <a:ext cx="158417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Sno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Pno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419872" y="2111256"/>
          <a:ext cx="792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Pno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419872" y="3252584"/>
          <a:ext cx="792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Pno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3419872" y="4681944"/>
          <a:ext cx="7920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Pno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228184" y="1988840"/>
          <a:ext cx="7920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Sno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228184" y="4188688"/>
          <a:ext cx="792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Sno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228184" y="5567640"/>
          <a:ext cx="792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Sno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475656" y="59399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55976" y="22768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B1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55976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B2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355976" y="52919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B3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308304" y="27809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A/B1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308304" y="45811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A/B2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308304" y="57332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A/B3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611560" y="1844824"/>
            <a:ext cx="4536504" cy="460851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084168" y="1844824"/>
            <a:ext cx="2232248" cy="460851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순수 관계 연산자</a:t>
            </a: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  DIVISION(</a:t>
            </a:r>
            <a:r>
              <a:rPr lang="en-US" altLang="ko-KR" sz="2800" b="0" dirty="0"/>
              <a:t>A/B</a:t>
            </a:r>
            <a:r>
              <a:rPr lang="en-US" sz="2400" dirty="0"/>
              <a:t>)</a:t>
            </a:r>
            <a:r>
              <a:rPr lang="en-US" altLang="ko-KR" sz="2400" dirty="0"/>
              <a:t>: </a:t>
            </a:r>
            <a:r>
              <a:rPr lang="ko-KR" altLang="en-US" sz="1800" dirty="0"/>
              <a:t>두 개의 </a:t>
            </a:r>
            <a:r>
              <a:rPr lang="ko-KR" altLang="en-US" sz="1800" dirty="0" err="1"/>
              <a:t>릴레이션이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있을때</a:t>
            </a:r>
            <a:r>
              <a:rPr lang="ko-KR" altLang="en-US" sz="1800" dirty="0"/>
              <a:t> 하나의 속성</a:t>
            </a:r>
            <a:r>
              <a:rPr lang="en-US" altLang="ko-KR" sz="1800" dirty="0"/>
              <a:t>(a)</a:t>
            </a:r>
            <a:r>
              <a:rPr lang="ko-KR" altLang="en-US" sz="1800" dirty="0"/>
              <a:t>이 다른 하나의 속성</a:t>
            </a:r>
            <a:r>
              <a:rPr lang="en-US" altLang="ko-KR" sz="1800" dirty="0"/>
              <a:t>(b)</a:t>
            </a:r>
            <a:r>
              <a:rPr lang="ko-KR" altLang="en-US" sz="1800" dirty="0"/>
              <a:t>값을 모두 가진 </a:t>
            </a:r>
            <a:r>
              <a:rPr lang="ko-KR" altLang="en-US" sz="1800" dirty="0" err="1"/>
              <a:t>튜플에서</a:t>
            </a:r>
            <a:r>
              <a:rPr lang="ko-KR" altLang="en-US" sz="1800" dirty="0"/>
              <a:t> </a:t>
            </a:r>
            <a:r>
              <a:rPr lang="en-US" altLang="ko-KR" sz="1800" dirty="0"/>
              <a:t>b</a:t>
            </a:r>
            <a:r>
              <a:rPr lang="ko-KR" altLang="en-US" sz="1800" dirty="0"/>
              <a:t>가 가진 속성을 제외한 속성을 반환</a:t>
            </a:r>
            <a:endParaRPr lang="en-US" altLang="ko-KR" sz="1800" dirty="0"/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827584" y="2096864"/>
          <a:ext cx="158417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Sno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Pno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419872" y="2111256"/>
          <a:ext cx="792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Pno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419872" y="3252584"/>
          <a:ext cx="792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Pno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3419872" y="4681944"/>
          <a:ext cx="7920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Pno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228184" y="1988840"/>
          <a:ext cx="7920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Sno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228184" y="4188688"/>
          <a:ext cx="792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Sno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228184" y="5567640"/>
          <a:ext cx="792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Sno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475656" y="59399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55976" y="22768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B1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55976" y="356372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B2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355976" y="52919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B3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308304" y="27809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A/B1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308304" y="45811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A/B2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308304" y="57332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A/B3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827584" y="2852936"/>
            <a:ext cx="1584176" cy="36004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084168" y="1844824"/>
            <a:ext cx="2232248" cy="216024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27584" y="4293096"/>
            <a:ext cx="1584176" cy="432048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27584" y="4725144"/>
            <a:ext cx="1584176" cy="36004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27584" y="5085184"/>
            <a:ext cx="1584176" cy="36004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275856" y="1916832"/>
            <a:ext cx="1728192" cy="100811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순수 관계 연산자</a:t>
            </a: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  DIVISION(</a:t>
            </a:r>
            <a:r>
              <a:rPr lang="en-US" altLang="ko-KR" sz="2800" b="0" dirty="0"/>
              <a:t>A/B</a:t>
            </a:r>
            <a:r>
              <a:rPr lang="en-US" sz="2400" dirty="0"/>
              <a:t>)</a:t>
            </a:r>
            <a:r>
              <a:rPr lang="en-US" altLang="ko-KR" sz="2400" dirty="0"/>
              <a:t>: </a:t>
            </a:r>
            <a:r>
              <a:rPr lang="ko-KR" altLang="en-US" sz="1800" dirty="0"/>
              <a:t>두 개의 </a:t>
            </a:r>
            <a:r>
              <a:rPr lang="ko-KR" altLang="en-US" sz="1800" dirty="0" err="1"/>
              <a:t>릴레이션이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있을때</a:t>
            </a:r>
            <a:r>
              <a:rPr lang="ko-KR" altLang="en-US" sz="1800" dirty="0"/>
              <a:t> 하나의 속성</a:t>
            </a:r>
            <a:r>
              <a:rPr lang="en-US" altLang="ko-KR" sz="1800" dirty="0"/>
              <a:t>(a)</a:t>
            </a:r>
            <a:r>
              <a:rPr lang="ko-KR" altLang="en-US" sz="1800" dirty="0"/>
              <a:t>이 다른 하나의 속성</a:t>
            </a:r>
            <a:r>
              <a:rPr lang="en-US" altLang="ko-KR" sz="1800" dirty="0"/>
              <a:t>(b)</a:t>
            </a:r>
            <a:r>
              <a:rPr lang="ko-KR" altLang="en-US" sz="1800" dirty="0"/>
              <a:t>값을 모두 가진 </a:t>
            </a:r>
            <a:r>
              <a:rPr lang="ko-KR" altLang="en-US" sz="1800" dirty="0" err="1"/>
              <a:t>튜플에서</a:t>
            </a:r>
            <a:r>
              <a:rPr lang="ko-KR" altLang="en-US" sz="1800" dirty="0"/>
              <a:t> </a:t>
            </a:r>
            <a:r>
              <a:rPr lang="en-US" altLang="ko-KR" sz="1800" dirty="0"/>
              <a:t>b</a:t>
            </a:r>
            <a:r>
              <a:rPr lang="ko-KR" altLang="en-US" sz="1800" dirty="0"/>
              <a:t>가 가진 속성을 제외한 속성을 반환</a:t>
            </a:r>
            <a:endParaRPr lang="en-US" altLang="ko-KR" sz="1800" dirty="0"/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827584" y="2096864"/>
          <a:ext cx="158417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Sno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Pno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419872" y="2111256"/>
          <a:ext cx="792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Pno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419872" y="3252584"/>
          <a:ext cx="792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Pno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3419872" y="4681944"/>
          <a:ext cx="7920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Pno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228184" y="1988840"/>
          <a:ext cx="7920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Sno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228184" y="4188688"/>
          <a:ext cx="792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Sno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228184" y="5567640"/>
          <a:ext cx="792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Sno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475656" y="59399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55976" y="22768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B1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55976" y="356372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B2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355976" y="52919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B3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308304" y="27809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A/B1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308304" y="45811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A/B2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308304" y="57332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A/B3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827584" y="2852936"/>
            <a:ext cx="1584176" cy="36004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084168" y="4077072"/>
            <a:ext cx="2232248" cy="136815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27584" y="3573016"/>
            <a:ext cx="1584176" cy="36004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27584" y="5085184"/>
            <a:ext cx="1584176" cy="360040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27584" y="5445224"/>
            <a:ext cx="1584176" cy="360040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275856" y="3140968"/>
            <a:ext cx="1800200" cy="136815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개명 연산자</a:t>
            </a:r>
            <a:r>
              <a:rPr lang="en-US" altLang="ko-KR" dirty="0">
                <a:latin typeface="나눔고딕 ExtraBold" pitchFamily="50" charset="-127"/>
              </a:rPr>
              <a:t>(Renaming)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  Renaming(</a:t>
            </a:r>
            <a:r>
              <a:rPr lang="el-GR" sz="2800" b="0" dirty="0"/>
              <a:t>ρ</a:t>
            </a:r>
            <a:r>
              <a:rPr lang="en-US" sz="2400" dirty="0"/>
              <a:t>)</a:t>
            </a:r>
            <a:r>
              <a:rPr lang="en-US" altLang="ko-KR" sz="2400" dirty="0"/>
              <a:t>: </a:t>
            </a:r>
            <a:r>
              <a:rPr lang="ko-KR" altLang="en-US" sz="1800" dirty="0"/>
              <a:t>두 개의 </a:t>
            </a:r>
            <a:r>
              <a:rPr lang="ko-KR" altLang="en-US" sz="1800" dirty="0" err="1"/>
              <a:t>릴레이션을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합쳘을</a:t>
            </a:r>
            <a:r>
              <a:rPr lang="ko-KR" altLang="en-US" sz="1800" dirty="0"/>
              <a:t> 때 중복되는 </a:t>
            </a:r>
            <a:r>
              <a:rPr lang="ko-KR" altLang="en-US" sz="1800" dirty="0" err="1"/>
              <a:t>필드명이</a:t>
            </a:r>
            <a:r>
              <a:rPr lang="ko-KR" altLang="en-US" sz="1800" dirty="0"/>
              <a:t> 있을 </a:t>
            </a:r>
            <a:br>
              <a:rPr lang="en-US" altLang="ko-KR" sz="1800" dirty="0"/>
            </a:br>
            <a:r>
              <a:rPr lang="en-US" altLang="ko-KR" sz="1800" dirty="0"/>
              <a:t> 	  	         </a:t>
            </a:r>
            <a:r>
              <a:rPr lang="ko-KR" altLang="en-US" sz="1800" dirty="0"/>
              <a:t>경우 이를 구분하기 위해 이름을 재설정</a:t>
            </a: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2400" dirty="0"/>
          </a:p>
          <a:p>
            <a:pPr eaLnBrk="1" hangingPunct="1">
              <a:defRPr/>
            </a:pPr>
            <a:r>
              <a:rPr lang="en-US" altLang="ko-KR" sz="2400" dirty="0"/>
              <a:t>  S1 X R1</a:t>
            </a:r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59632" y="2787336"/>
          <a:ext cx="6624736" cy="2801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0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(Sid)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(Sid)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Dustin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10/10/96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Dustin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11/12/96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Lubber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10/10/96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Lubber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11/12/96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Rusty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10/10/96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Rusty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11/12/96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92288" y="5805264"/>
            <a:ext cx="4499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ρ</a:t>
            </a:r>
            <a:r>
              <a:rPr lang="en-US" sz="2000" dirty="0"/>
              <a:t>(</a:t>
            </a:r>
            <a:r>
              <a:rPr lang="en-US" sz="2000" b="1" dirty="0"/>
              <a:t>C(1 -&gt; sid1, 5 -&gt; sid2), S1 X R1)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2780928"/>
            <a:ext cx="792088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32040" y="2780928"/>
            <a:ext cx="936104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>
          <a:xfrm>
            <a:off x="2643174" y="1428736"/>
            <a:ext cx="6357982" cy="5096608"/>
          </a:xfrm>
        </p:spPr>
        <p:txBody>
          <a:bodyPr anchor="t">
            <a:normAutofit/>
          </a:bodyPr>
          <a:lstStyle/>
          <a:p>
            <a:r>
              <a:rPr lang="en-US" altLang="ko-KR" sz="3200" dirty="0"/>
              <a:t> Contents</a:t>
            </a:r>
          </a:p>
          <a:p>
            <a:endParaRPr lang="en-US" altLang="ko-KR" sz="3200" dirty="0"/>
          </a:p>
          <a:p>
            <a:pPr lvl="1"/>
            <a:r>
              <a:rPr lang="ko-KR" altLang="en-US" sz="2400" b="1" dirty="0"/>
              <a:t>  </a:t>
            </a:r>
            <a:r>
              <a:rPr lang="ko-KR" altLang="en-US" sz="2400" b="1" dirty="0" err="1"/>
              <a:t>뷰</a:t>
            </a:r>
            <a:endParaRPr lang="en-US" altLang="ko-KR" sz="1600" b="1" dirty="0"/>
          </a:p>
          <a:p>
            <a:pPr lvl="1"/>
            <a:endParaRPr lang="en-US" altLang="ko-KR" sz="2400" b="1" dirty="0"/>
          </a:p>
          <a:p>
            <a:pPr lvl="1"/>
            <a:r>
              <a:rPr lang="ko-KR" altLang="en-US" sz="2400" b="1" dirty="0"/>
              <a:t>  관계대수 </a:t>
            </a:r>
            <a:endParaRPr lang="en-US" altLang="ko-KR" sz="2400" b="1" dirty="0"/>
          </a:p>
          <a:p>
            <a:pPr lvl="1"/>
            <a:endParaRPr lang="en-US" altLang="ko-KR" sz="2800" b="1" dirty="0"/>
          </a:p>
          <a:p>
            <a:pPr lvl="1">
              <a:buNone/>
            </a:pPr>
            <a:endParaRPr lang="en-US" altLang="ko-KR" sz="28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시스템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개명 연산자</a:t>
            </a:r>
            <a:r>
              <a:rPr lang="en-US" altLang="ko-KR" dirty="0">
                <a:latin typeface="나눔고딕 ExtraBold" pitchFamily="50" charset="-127"/>
              </a:rPr>
              <a:t>(Renaming)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  Renaming(</a:t>
            </a:r>
            <a:r>
              <a:rPr lang="el-GR" sz="2800" b="0" dirty="0"/>
              <a:t>ρ</a:t>
            </a:r>
            <a:r>
              <a:rPr lang="en-US" sz="2400" dirty="0"/>
              <a:t>)</a:t>
            </a:r>
            <a:r>
              <a:rPr lang="en-US" altLang="ko-KR" sz="2400" dirty="0"/>
              <a:t>: </a:t>
            </a:r>
            <a:r>
              <a:rPr lang="ko-KR" altLang="en-US" sz="1800" dirty="0"/>
              <a:t>두 개의 </a:t>
            </a:r>
            <a:r>
              <a:rPr lang="ko-KR" altLang="en-US" sz="1800" dirty="0" err="1"/>
              <a:t>릴레이션을</a:t>
            </a:r>
            <a:r>
              <a:rPr lang="ko-KR" altLang="en-US" sz="1800" dirty="0"/>
              <a:t> 합쳤을 때 중복되는 </a:t>
            </a:r>
            <a:r>
              <a:rPr lang="ko-KR" altLang="en-US" sz="1800" dirty="0" err="1"/>
              <a:t>필드명이</a:t>
            </a:r>
            <a:r>
              <a:rPr lang="ko-KR" altLang="en-US" sz="1800" dirty="0"/>
              <a:t> 있을 </a:t>
            </a:r>
            <a:br>
              <a:rPr lang="en-US" altLang="ko-KR" sz="1800" dirty="0"/>
            </a:br>
            <a:r>
              <a:rPr lang="en-US" altLang="ko-KR" sz="1800" dirty="0"/>
              <a:t> 	  	         </a:t>
            </a:r>
            <a:r>
              <a:rPr lang="ko-KR" altLang="en-US" sz="1800" dirty="0"/>
              <a:t>경우 이를 구분하기 위해 이름을 재설정</a:t>
            </a: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2400" dirty="0"/>
          </a:p>
          <a:p>
            <a:pPr eaLnBrk="1" hangingPunct="1">
              <a:defRPr/>
            </a:pPr>
            <a:r>
              <a:rPr lang="en-US" altLang="ko-KR" sz="2400" dirty="0"/>
              <a:t>  C</a:t>
            </a:r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59632" y="2787336"/>
          <a:ext cx="6624736" cy="2801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0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Dustin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10/10/96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Dustin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11/12/96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Lubber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10/10/96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Lubber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11/12/96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Rusty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10/10/96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Rusty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11/12/96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92288" y="5805264"/>
            <a:ext cx="4499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ρ</a:t>
            </a:r>
            <a:r>
              <a:rPr lang="en-US" sz="2000" dirty="0"/>
              <a:t>(</a:t>
            </a:r>
            <a:r>
              <a:rPr lang="en-US" sz="2000" b="1" dirty="0"/>
              <a:t>C(1 -&gt; sid1, 5 -&gt; sid2), S1 X R1)</a:t>
            </a:r>
            <a:endParaRPr lang="ko-KR" altLang="en-US" sz="2000" b="1" dirty="0"/>
          </a:p>
        </p:txBody>
      </p:sp>
      <p:sp>
        <p:nvSpPr>
          <p:cNvPr id="22" name="직사각형 21"/>
          <p:cNvSpPr/>
          <p:nvPr/>
        </p:nvSpPr>
        <p:spPr>
          <a:xfrm>
            <a:off x="1259632" y="2780928"/>
            <a:ext cx="792088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932040" y="2780928"/>
            <a:ext cx="936104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Summary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25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1800" dirty="0"/>
              <a:t> </a:t>
            </a:r>
            <a:r>
              <a:rPr lang="ko-KR" altLang="en-US" sz="1800" dirty="0" err="1"/>
              <a:t>뷰</a:t>
            </a:r>
            <a:endParaRPr lang="en-US" altLang="ko-KR" sz="1800" dirty="0"/>
          </a:p>
          <a:p>
            <a:pPr eaLnBrk="1" hangingPunct="1">
              <a:buNone/>
              <a:defRPr/>
            </a:pPr>
            <a:r>
              <a:rPr lang="en-US" altLang="ko-KR" sz="1800" dirty="0"/>
              <a:t>:  </a:t>
            </a:r>
            <a:r>
              <a:rPr lang="ko-KR" altLang="en-US" sz="1800" dirty="0"/>
              <a:t>테이블에서 원하는 데이터를 선택하여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 정의하여 나타낸 것</a:t>
            </a:r>
            <a:endParaRPr lang="en-US" altLang="ko-KR" sz="1800" dirty="0"/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sz="1800" dirty="0"/>
              <a:t>  </a:t>
            </a:r>
            <a:r>
              <a:rPr lang="ko-KR" altLang="en-US" sz="1800" dirty="0"/>
              <a:t>관계대수</a:t>
            </a:r>
            <a:endParaRPr lang="en-US" altLang="ko-KR" sz="1800" dirty="0"/>
          </a:p>
          <a:p>
            <a:pPr eaLnBrk="1" hangingPunct="1">
              <a:buNone/>
              <a:defRPr/>
            </a:pPr>
            <a:r>
              <a:rPr lang="en-US" altLang="ko-KR" sz="1800" dirty="0"/>
              <a:t>: </a:t>
            </a:r>
            <a:r>
              <a:rPr lang="ko-KR" altLang="en-US" sz="1800" dirty="0"/>
              <a:t>원하는 데이터를 얻기 위해 어떻게 질의를 수행할 것인지 연산 절차를 명시하는 절차적 언어</a:t>
            </a:r>
            <a:endParaRPr lang="en-US" altLang="ko-KR" sz="1800" dirty="0"/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3707904" y="2780928"/>
            <a:ext cx="1584176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관계대수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15616" y="3861048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일반 집합 연산자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24128" y="3861048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순수 관계 연산자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465313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합집합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교집합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 err="1"/>
              <a:t>차집합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 err="1"/>
              <a:t>카티션</a:t>
            </a:r>
            <a:r>
              <a:rPr lang="ko-KR" altLang="en-US" b="1" dirty="0"/>
              <a:t> </a:t>
            </a:r>
            <a:r>
              <a:rPr lang="ko-KR" altLang="en-US" b="1" dirty="0" err="1"/>
              <a:t>프로덕트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4653136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- SELECT</a:t>
            </a:r>
          </a:p>
          <a:p>
            <a:r>
              <a:rPr lang="en-US" altLang="ko-KR" b="1" dirty="0">
                <a:latin typeface="+mj-lt"/>
              </a:rPr>
              <a:t>- PROJECT</a:t>
            </a:r>
          </a:p>
          <a:p>
            <a:r>
              <a:rPr lang="en-US" altLang="ko-KR" b="1" dirty="0">
                <a:latin typeface="+mj-lt"/>
              </a:rPr>
              <a:t>- JOIN</a:t>
            </a:r>
          </a:p>
          <a:p>
            <a:r>
              <a:rPr lang="en-US" altLang="ko-KR" b="1" dirty="0">
                <a:latin typeface="+mj-lt"/>
              </a:rPr>
              <a:t>- DIVISION</a:t>
            </a:r>
          </a:p>
        </p:txBody>
      </p:sp>
      <p:cxnSp>
        <p:nvCxnSpPr>
          <p:cNvPr id="9" name="직선 연결선 8"/>
          <p:cNvCxnSpPr>
            <a:stCxn id="4" idx="2"/>
            <a:endCxn id="5" idx="0"/>
          </p:cNvCxnSpPr>
          <p:nvPr/>
        </p:nvCxnSpPr>
        <p:spPr>
          <a:xfrm rot="5400000">
            <a:off x="3059832" y="2420888"/>
            <a:ext cx="504056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2"/>
            <a:endCxn id="6" idx="0"/>
          </p:cNvCxnSpPr>
          <p:nvPr/>
        </p:nvCxnSpPr>
        <p:spPr>
          <a:xfrm rot="16200000" flipH="1">
            <a:off x="5364088" y="2492896"/>
            <a:ext cx="504056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1738" y="2400300"/>
            <a:ext cx="4211637" cy="1016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6000" b="1" dirty="0">
                <a:latin typeface="Eurostile LT Std" pitchFamily="34" charset="0"/>
                <a:ea typeface="나눔고딕 ExtraBold" pitchFamily="50" charset="-127"/>
                <a:cs typeface="+mj-cs"/>
              </a:rPr>
              <a:t>Thank you!</a:t>
            </a:r>
            <a:endParaRPr kumimoji="0" lang="ko-KR" altLang="en-US" sz="6000" b="1" dirty="0">
              <a:latin typeface="Eurostile LT Std" pitchFamily="34" charset="0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93755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92696"/>
            <a:ext cx="9129096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err="1">
                <a:latin typeface="나눔고딕 ExtraBold" pitchFamily="50" charset="-127"/>
              </a:rPr>
              <a:t>뷰</a:t>
            </a:r>
            <a:r>
              <a:rPr lang="ko-KR" altLang="en-US" dirty="0">
                <a:latin typeface="나눔고딕 ExtraBold" pitchFamily="50" charset="-127"/>
              </a:rPr>
              <a:t> </a:t>
            </a:r>
            <a:r>
              <a:rPr lang="en-US" altLang="ko-KR" dirty="0">
                <a:latin typeface="나눔고딕 ExtraBold" pitchFamily="50" charset="-127"/>
              </a:rPr>
              <a:t>(View)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8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  테이블에서 원하는 데이터를 선택하여</a:t>
            </a:r>
            <a:r>
              <a:rPr lang="en-US" altLang="ko-KR" dirty="0"/>
              <a:t>, </a:t>
            </a:r>
            <a:r>
              <a:rPr lang="ko-KR" altLang="en-US" dirty="0"/>
              <a:t>사용자 정의하여 나타낸 것</a:t>
            </a: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/>
              <a:t>	      -  </a:t>
            </a:r>
            <a:r>
              <a:rPr lang="ko-KR" altLang="en-US" dirty="0"/>
              <a:t>여러 테이블 또는 </a:t>
            </a:r>
            <a:r>
              <a:rPr lang="ko-KR" altLang="en-US" dirty="0" err="1"/>
              <a:t>뷰의</a:t>
            </a:r>
            <a:r>
              <a:rPr lang="ko-KR" altLang="en-US" dirty="0"/>
              <a:t> 데이터를 연결하여 조합가능</a:t>
            </a: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/>
              <a:t>	      -  </a:t>
            </a:r>
            <a:r>
              <a:rPr lang="ko-KR" altLang="en-US" dirty="0"/>
              <a:t>실제 테이블과 달리 데이터 자체를 포함하고 있는 것은 아니다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115616" y="3645024"/>
          <a:ext cx="6839810" cy="216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9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장점</a:t>
                      </a:r>
                    </a:p>
                  </a:txBody>
                  <a:tcPr marL="102597" marR="102597" marT="51299" marB="512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단점</a:t>
                      </a:r>
                    </a:p>
                  </a:txBody>
                  <a:tcPr marL="102597" marR="102597" marT="51299" marB="512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152">
                <a:tc>
                  <a:txBody>
                    <a:bodyPr/>
                    <a:lstStyle/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sz="1800" b="1" dirty="0"/>
                        <a:t>  논리적 데이터 독립성</a:t>
                      </a:r>
                      <a:endParaRPr lang="en-US" altLang="ko-KR" sz="1800" b="1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endParaRPr lang="en-US" altLang="ko-KR" sz="1800" b="1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en-US" altLang="ko-KR" sz="1800" b="1" baseline="0" dirty="0"/>
                        <a:t>  </a:t>
                      </a:r>
                      <a:r>
                        <a:rPr lang="ko-KR" altLang="en-US" sz="1800" b="1" baseline="0" dirty="0" err="1"/>
                        <a:t>보안성</a:t>
                      </a:r>
                      <a:endParaRPr lang="ko-KR" altLang="en-US" sz="1800" b="1" dirty="0"/>
                    </a:p>
                  </a:txBody>
                  <a:tcPr marL="102597" marR="102597" marT="51299" marB="51299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ko-KR" altLang="en-US" sz="1800" b="1" dirty="0"/>
                        <a:t>  독자적인 인덱스 </a:t>
                      </a:r>
                      <a:r>
                        <a:rPr lang="en-US" altLang="ko-KR" sz="1800" b="1" dirty="0"/>
                        <a:t>X</a:t>
                      </a:r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endParaRPr lang="en-US" altLang="ko-KR" sz="1800" b="1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en-US" altLang="ko-KR" sz="1800" b="1" baseline="0" dirty="0"/>
                        <a:t>  </a:t>
                      </a:r>
                      <a:r>
                        <a:rPr lang="ko-KR" altLang="en-US" sz="1800" b="1" baseline="0" dirty="0" err="1"/>
                        <a:t>뷰</a:t>
                      </a:r>
                      <a:r>
                        <a:rPr lang="ko-KR" altLang="en-US" sz="1800" b="1" baseline="0" dirty="0"/>
                        <a:t> 정의 변경 불가능</a:t>
                      </a:r>
                      <a:endParaRPr lang="en-US" altLang="ko-KR" sz="1800" b="1" baseline="0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endParaRPr lang="en-US" altLang="ko-KR" sz="1800" b="1" baseline="0" dirty="0"/>
                    </a:p>
                    <a:p>
                      <a:pPr marL="342900" indent="-342900" algn="l" latinLnBrk="1">
                        <a:buFont typeface="+mj-lt"/>
                        <a:buAutoNum type="arabicPeriod"/>
                      </a:pPr>
                      <a:r>
                        <a:rPr lang="en-US" altLang="ko-KR" sz="1800" b="1" baseline="0" dirty="0"/>
                        <a:t>  </a:t>
                      </a:r>
                      <a:r>
                        <a:rPr lang="ko-KR" altLang="en-US" sz="1800" b="1" baseline="0" dirty="0"/>
                        <a:t>삽입</a:t>
                      </a:r>
                      <a:r>
                        <a:rPr lang="en-US" altLang="ko-KR" sz="1800" b="1" baseline="0" dirty="0"/>
                        <a:t>, </a:t>
                      </a:r>
                      <a:r>
                        <a:rPr lang="ko-KR" altLang="en-US" sz="1800" b="1" baseline="0" dirty="0"/>
                        <a:t>삭제</a:t>
                      </a:r>
                      <a:r>
                        <a:rPr lang="en-US" altLang="ko-KR" sz="1800" b="1" baseline="0" dirty="0"/>
                        <a:t>, </a:t>
                      </a:r>
                      <a:r>
                        <a:rPr lang="ko-KR" altLang="en-US" sz="1800" b="1" baseline="0" dirty="0"/>
                        <a:t>갱신 연산에  </a:t>
                      </a:r>
                      <a:br>
                        <a:rPr lang="en-US" altLang="ko-KR" sz="1800" b="1" baseline="0" dirty="0"/>
                      </a:br>
                      <a:r>
                        <a:rPr lang="en-US" altLang="ko-KR" sz="1800" b="1" baseline="0" dirty="0"/>
                        <a:t>  </a:t>
                      </a:r>
                      <a:r>
                        <a:rPr lang="ko-KR" altLang="en-US" sz="1800" b="1" baseline="0" dirty="0"/>
                        <a:t>제약이 많음</a:t>
                      </a:r>
                      <a:endParaRPr lang="ko-KR" altLang="en-US" sz="1800" b="1" dirty="0"/>
                    </a:p>
                  </a:txBody>
                  <a:tcPr marL="102597" marR="102597" marT="51299" marB="512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ko-KR" altLang="en-US" dirty="0" err="1"/>
              <a:t>뷰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/>
              <a:t>제거</a:t>
            </a:r>
            <a:endParaRPr lang="en-US" altLang="ko-KR" dirty="0"/>
          </a:p>
        </p:txBody>
      </p:sp>
      <p:sp>
        <p:nvSpPr>
          <p:cNvPr id="6" name="내용 개체 틀 55"/>
          <p:cNvSpPr>
            <a:spLocks noGrp="1"/>
          </p:cNvSpPr>
          <p:nvPr>
            <p:ph idx="13"/>
          </p:nvPr>
        </p:nvSpPr>
        <p:spPr>
          <a:xfrm>
            <a:off x="395536" y="917575"/>
            <a:ext cx="8291264" cy="5248275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/>
              <a:t>&lt;</a:t>
            </a:r>
            <a:r>
              <a:rPr lang="ko-KR" altLang="en-US" dirty="0"/>
              <a:t>생성</a:t>
            </a:r>
            <a:r>
              <a:rPr lang="en-US" altLang="ko-KR" dirty="0"/>
              <a:t>&gt;</a:t>
            </a:r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CREATE VIEW  </a:t>
            </a:r>
            <a:r>
              <a:rPr lang="ko-KR" altLang="en-US" dirty="0" err="1"/>
              <a:t>뷰</a:t>
            </a:r>
            <a:r>
              <a:rPr lang="ko-KR" altLang="en-US" dirty="0"/>
              <a:t> 이름</a:t>
            </a:r>
            <a:r>
              <a:rPr lang="en-US" altLang="ko-KR" dirty="0"/>
              <a:t> (</a:t>
            </a:r>
            <a:r>
              <a:rPr lang="ko-KR" altLang="en-US" dirty="0" err="1"/>
              <a:t>뷰</a:t>
            </a:r>
            <a:r>
              <a:rPr lang="ko-KR" altLang="en-US" dirty="0"/>
              <a:t> 필드이름</a:t>
            </a:r>
            <a:r>
              <a:rPr lang="en-US" altLang="ko-KR" dirty="0"/>
              <a:t>1, </a:t>
            </a:r>
            <a:r>
              <a:rPr lang="ko-KR" altLang="en-US" dirty="0" err="1"/>
              <a:t>뷰</a:t>
            </a:r>
            <a:r>
              <a:rPr lang="ko-KR" altLang="en-US" dirty="0"/>
              <a:t> 필드이름</a:t>
            </a:r>
            <a:r>
              <a:rPr lang="en-US" altLang="ko-KR" dirty="0"/>
              <a:t>2)</a:t>
            </a:r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  AS SELECT  </a:t>
            </a:r>
            <a:r>
              <a:rPr lang="ko-KR" altLang="en-US" dirty="0"/>
              <a:t>필드 이름</a:t>
            </a:r>
            <a:r>
              <a:rPr lang="en-US" altLang="ko-KR" dirty="0"/>
              <a:t>1, </a:t>
            </a:r>
            <a:r>
              <a:rPr lang="ko-KR" altLang="en-US" dirty="0"/>
              <a:t>필드 이름</a:t>
            </a:r>
            <a:r>
              <a:rPr lang="en-US" altLang="ko-KR" dirty="0"/>
              <a:t>2</a:t>
            </a:r>
          </a:p>
          <a:p>
            <a:pPr eaLnBrk="1" hangingPunct="1">
              <a:buNone/>
              <a:defRPr/>
            </a:pPr>
            <a:r>
              <a:rPr lang="en-US" altLang="ko-KR" dirty="0"/>
              <a:t>  	         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altLang="ko-KR" dirty="0"/>
              <a:t> </a:t>
            </a:r>
            <a:r>
              <a:rPr lang="ko-KR" altLang="en-US" dirty="0"/>
              <a:t>테이블 이름</a:t>
            </a: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/>
              <a:t>	       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altLang="ko-KR" dirty="0"/>
              <a:t>  </a:t>
            </a:r>
            <a:r>
              <a:rPr lang="ko-KR" altLang="en-US" dirty="0"/>
              <a:t>조건</a:t>
            </a:r>
            <a:r>
              <a:rPr lang="en-US" altLang="ko-KR" dirty="0"/>
              <a:t>;</a:t>
            </a:r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/>
              <a:t>&lt;</a:t>
            </a:r>
            <a:r>
              <a:rPr lang="ko-KR" altLang="en-US" dirty="0"/>
              <a:t>제거</a:t>
            </a:r>
            <a:r>
              <a:rPr lang="en-US" altLang="ko-KR" dirty="0"/>
              <a:t>&gt;</a:t>
            </a:r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rgbClr val="C00000"/>
                </a:solidFill>
              </a:rPr>
              <a:t>DROP VIEW </a:t>
            </a:r>
            <a:r>
              <a:rPr lang="ko-KR" altLang="en-US" dirty="0" err="1"/>
              <a:t>뷰</a:t>
            </a:r>
            <a:r>
              <a:rPr lang="ko-KR" altLang="en-US" dirty="0"/>
              <a:t> 이름</a:t>
            </a:r>
            <a:r>
              <a:rPr lang="en-US" altLang="ko-KR" dirty="0"/>
              <a:t>;</a:t>
            </a:r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lnSpc>
                <a:spcPct val="150000"/>
              </a:lnSpc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관계대수</a:t>
            </a:r>
          </a:p>
        </p:txBody>
      </p:sp>
      <p:sp>
        <p:nvSpPr>
          <p:cNvPr id="26" name="내용 개체 틀 55"/>
          <p:cNvSpPr>
            <a:spLocks noGrp="1"/>
          </p:cNvSpPr>
          <p:nvPr>
            <p:ph idx="13"/>
          </p:nvPr>
        </p:nvSpPr>
        <p:spPr>
          <a:xfrm>
            <a:off x="395536" y="917575"/>
            <a:ext cx="8291264" cy="5248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  </a:t>
            </a:r>
            <a:r>
              <a:rPr lang="ko-KR" altLang="en-US" dirty="0"/>
              <a:t>원하는 데이터를 얻기 위해 어떻게 질의를 수행할 것인지 연산 절차를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명시하는 절차적 언어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  연산자들이 적용되는 정해진 순서에 의거하여</a:t>
            </a:r>
            <a:r>
              <a:rPr lang="en-US" altLang="ko-KR" dirty="0"/>
              <a:t> </a:t>
            </a:r>
            <a:r>
              <a:rPr lang="ko-KR" altLang="en-US" dirty="0"/>
              <a:t>계산이 된다</a:t>
            </a: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lnSpc>
                <a:spcPct val="150000"/>
              </a:lnSpc>
              <a:buNone/>
              <a:defRPr/>
            </a:pP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07904" y="2780928"/>
            <a:ext cx="1584176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관계대수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115616" y="3861048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일반 집합 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724128" y="3861048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순수 관계 연산자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15616" y="465313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합집합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교집합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 err="1"/>
              <a:t>차집합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 err="1"/>
              <a:t>카티션</a:t>
            </a:r>
            <a:r>
              <a:rPr lang="ko-KR" altLang="en-US" b="1" dirty="0"/>
              <a:t> </a:t>
            </a:r>
            <a:r>
              <a:rPr lang="ko-KR" altLang="en-US" b="1" dirty="0" err="1"/>
              <a:t>프로덕트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724128" y="4653136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- SELECT</a:t>
            </a:r>
          </a:p>
          <a:p>
            <a:r>
              <a:rPr lang="en-US" altLang="ko-KR" b="1" dirty="0">
                <a:latin typeface="+mj-lt"/>
              </a:rPr>
              <a:t>- PROJECT</a:t>
            </a:r>
          </a:p>
          <a:p>
            <a:r>
              <a:rPr lang="en-US" altLang="ko-KR" b="1" dirty="0">
                <a:latin typeface="+mj-lt"/>
              </a:rPr>
              <a:t>- JOIN</a:t>
            </a:r>
          </a:p>
          <a:p>
            <a:r>
              <a:rPr lang="en-US" altLang="ko-KR" b="1" dirty="0">
                <a:latin typeface="+mj-lt"/>
              </a:rPr>
              <a:t>- DIVISION</a:t>
            </a:r>
          </a:p>
        </p:txBody>
      </p:sp>
      <p:cxnSp>
        <p:nvCxnSpPr>
          <p:cNvPr id="55" name="직선 연결선 54"/>
          <p:cNvCxnSpPr>
            <a:stCxn id="27" idx="2"/>
            <a:endCxn id="29" idx="0"/>
          </p:cNvCxnSpPr>
          <p:nvPr/>
        </p:nvCxnSpPr>
        <p:spPr>
          <a:xfrm rot="5400000">
            <a:off x="3059832" y="2420888"/>
            <a:ext cx="504056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7" idx="2"/>
            <a:endCxn id="33" idx="0"/>
          </p:cNvCxnSpPr>
          <p:nvPr/>
        </p:nvCxnSpPr>
        <p:spPr>
          <a:xfrm rot="16200000" flipH="1">
            <a:off x="5364088" y="2492896"/>
            <a:ext cx="504056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일반 집합 연산자</a:t>
            </a: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dirty="0">
                <a:latin typeface="+mn-lt"/>
              </a:rPr>
              <a:t>  </a:t>
            </a:r>
            <a:r>
              <a:rPr lang="ko-KR" altLang="en-US" dirty="0">
                <a:latin typeface="+mn-lt"/>
              </a:rPr>
              <a:t>합집합</a:t>
            </a:r>
            <a:r>
              <a:rPr lang="en-US" altLang="ko-KR" dirty="0">
                <a:latin typeface="+mn-lt"/>
              </a:rPr>
              <a:t>(A</a:t>
            </a:r>
            <a:r>
              <a:rPr lang="ko-KR" altLang="en-US" dirty="0">
                <a:latin typeface="+mn-lt"/>
              </a:rPr>
              <a:t>∪</a:t>
            </a:r>
            <a:r>
              <a:rPr lang="en-US" altLang="ko-KR" dirty="0">
                <a:latin typeface="+mn-lt"/>
              </a:rPr>
              <a:t>B</a:t>
            </a:r>
            <a:r>
              <a:rPr lang="en-US" dirty="0">
                <a:latin typeface="+mn-lt"/>
              </a:rPr>
              <a:t>)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두 개의 </a:t>
            </a:r>
            <a:r>
              <a:rPr lang="ko-KR" altLang="en-US" dirty="0" err="1">
                <a:latin typeface="+mn-lt"/>
              </a:rPr>
              <a:t>릴레이션에서</a:t>
            </a:r>
            <a:r>
              <a:rPr lang="ko-KR" altLang="en-US" dirty="0">
                <a:latin typeface="+mn-lt"/>
              </a:rPr>
              <a:t> 나타나는 모든 </a:t>
            </a:r>
            <a:r>
              <a:rPr lang="ko-KR" altLang="en-US" dirty="0" err="1">
                <a:latin typeface="+mn-lt"/>
              </a:rPr>
              <a:t>튜플들을</a:t>
            </a:r>
            <a:r>
              <a:rPr lang="ko-KR" altLang="en-US" dirty="0">
                <a:latin typeface="+mn-lt"/>
              </a:rPr>
              <a:t> </a:t>
            </a:r>
            <a:br>
              <a:rPr lang="en-US" altLang="ko-KR" dirty="0">
                <a:latin typeface="+mn-lt"/>
              </a:rPr>
            </a:br>
            <a:r>
              <a:rPr lang="en-US" altLang="ko-KR" dirty="0">
                <a:latin typeface="+mn-lt"/>
              </a:rPr>
              <a:t>                       </a:t>
            </a:r>
            <a:r>
              <a:rPr lang="ko-KR" altLang="en-US" dirty="0">
                <a:latin typeface="+mn-lt"/>
              </a:rPr>
              <a:t>포함하는 릴레이션을 반환</a:t>
            </a:r>
            <a:endParaRPr lang="en-US" altLang="ko-KR" dirty="0">
              <a:latin typeface="+mn-lt"/>
            </a:endParaRPr>
          </a:p>
          <a:p>
            <a:pPr eaLnBrk="1" hangingPunct="1">
              <a:defRPr/>
            </a:pPr>
            <a:endParaRPr lang="en-US" altLang="ko-KR" dirty="0">
              <a:latin typeface="+mn-lt"/>
            </a:endParaRPr>
          </a:p>
          <a:p>
            <a:pPr eaLnBrk="1" hangingPunct="1">
              <a:defRPr/>
            </a:pPr>
            <a:r>
              <a:rPr lang="en-US" altLang="ko-KR" dirty="0">
                <a:latin typeface="+mn-lt"/>
              </a:rPr>
              <a:t>  </a:t>
            </a:r>
            <a:r>
              <a:rPr lang="ko-KR" altLang="en-US" dirty="0">
                <a:latin typeface="+mn-lt"/>
              </a:rPr>
              <a:t>교집합</a:t>
            </a:r>
            <a:r>
              <a:rPr lang="en-US" altLang="ko-KR" dirty="0">
                <a:latin typeface="+mn-lt"/>
              </a:rPr>
              <a:t>(A</a:t>
            </a:r>
            <a:r>
              <a:rPr lang="ko-KR" altLang="en-US" dirty="0">
                <a:latin typeface="+mn-lt"/>
              </a:rPr>
              <a:t>∩</a:t>
            </a:r>
            <a:r>
              <a:rPr lang="en-US" altLang="ko-KR" dirty="0">
                <a:latin typeface="+mn-lt"/>
              </a:rPr>
              <a:t>B): </a:t>
            </a:r>
            <a:r>
              <a:rPr lang="ko-KR" altLang="en-US" dirty="0">
                <a:latin typeface="+mn-lt"/>
              </a:rPr>
              <a:t>두 개의 </a:t>
            </a:r>
            <a:r>
              <a:rPr lang="ko-KR" altLang="en-US" dirty="0" err="1">
                <a:latin typeface="+mn-lt"/>
              </a:rPr>
              <a:t>릴레이션에</a:t>
            </a:r>
            <a:r>
              <a:rPr lang="ko-KR" altLang="en-US" dirty="0">
                <a:latin typeface="+mn-lt"/>
              </a:rPr>
              <a:t> 모두 속하는 </a:t>
            </a:r>
            <a:r>
              <a:rPr lang="ko-KR" altLang="en-US" dirty="0" err="1">
                <a:latin typeface="+mn-lt"/>
              </a:rPr>
              <a:t>튜플들을</a:t>
            </a:r>
            <a:r>
              <a:rPr lang="ko-KR" altLang="en-US" dirty="0">
                <a:latin typeface="+mn-lt"/>
              </a:rPr>
              <a:t> 포함하는  </a:t>
            </a:r>
            <a:br>
              <a:rPr lang="en-US" altLang="ko-KR" dirty="0">
                <a:latin typeface="+mn-lt"/>
              </a:rPr>
            </a:br>
            <a:r>
              <a:rPr lang="en-US" altLang="ko-KR" dirty="0">
                <a:latin typeface="+mn-lt"/>
              </a:rPr>
              <a:t>                      </a:t>
            </a:r>
            <a:r>
              <a:rPr lang="ko-KR" altLang="en-US" dirty="0" err="1">
                <a:latin typeface="+mn-lt"/>
              </a:rPr>
              <a:t>릴레이션을</a:t>
            </a:r>
            <a:r>
              <a:rPr lang="ko-KR" altLang="en-US" dirty="0">
                <a:latin typeface="+mn-lt"/>
              </a:rPr>
              <a:t> 반환</a:t>
            </a:r>
            <a:endParaRPr lang="en-US" altLang="ko-KR" dirty="0">
              <a:latin typeface="+mn-lt"/>
            </a:endParaRPr>
          </a:p>
          <a:p>
            <a:pPr eaLnBrk="1" hangingPunct="1">
              <a:defRPr/>
            </a:pPr>
            <a:endParaRPr lang="en-US" altLang="ko-KR" dirty="0">
              <a:latin typeface="+mn-lt"/>
            </a:endParaRPr>
          </a:p>
          <a:p>
            <a:pPr eaLnBrk="1" hangingPunct="1">
              <a:defRPr/>
            </a:pPr>
            <a:r>
              <a:rPr lang="en-US" altLang="ko-KR" dirty="0">
                <a:latin typeface="+mn-lt"/>
              </a:rPr>
              <a:t>  </a:t>
            </a:r>
            <a:r>
              <a:rPr lang="ko-KR" altLang="en-US" dirty="0" err="1">
                <a:latin typeface="+mn-lt"/>
              </a:rPr>
              <a:t>차집합</a:t>
            </a:r>
            <a:r>
              <a:rPr lang="en-US" altLang="ko-KR" dirty="0">
                <a:latin typeface="+mn-lt"/>
              </a:rPr>
              <a:t>(A-B): A</a:t>
            </a:r>
            <a:r>
              <a:rPr lang="ko-KR" altLang="en-US" dirty="0">
                <a:latin typeface="+mn-lt"/>
              </a:rPr>
              <a:t>에는 속하고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에는 속하지 않는 튜플들로 구성된 </a:t>
            </a:r>
            <a:br>
              <a:rPr lang="en-US" altLang="ko-KR" dirty="0">
                <a:latin typeface="+mn-lt"/>
              </a:rPr>
            </a:br>
            <a:r>
              <a:rPr lang="en-US" altLang="ko-KR" dirty="0">
                <a:latin typeface="+mn-lt"/>
              </a:rPr>
              <a:t>                     </a:t>
            </a:r>
            <a:r>
              <a:rPr lang="ko-KR" altLang="en-US" dirty="0" err="1">
                <a:latin typeface="+mn-lt"/>
              </a:rPr>
              <a:t>릴레이션을</a:t>
            </a:r>
            <a:r>
              <a:rPr lang="ko-KR" altLang="en-US" dirty="0">
                <a:latin typeface="+mn-lt"/>
              </a:rPr>
              <a:t> 반환</a:t>
            </a:r>
            <a:endParaRPr lang="en-US" altLang="ko-KR" dirty="0">
              <a:latin typeface="+mn-lt"/>
            </a:endParaRPr>
          </a:p>
          <a:p>
            <a:pPr eaLnBrk="1" hangingPunct="1">
              <a:buNone/>
              <a:defRPr/>
            </a:pPr>
            <a:endParaRPr lang="en-US" altLang="ko-KR" dirty="0">
              <a:latin typeface="+mn-lt"/>
            </a:endParaRPr>
          </a:p>
          <a:p>
            <a:pPr eaLnBrk="1" hangingPunct="1">
              <a:defRPr/>
            </a:pPr>
            <a:r>
              <a:rPr lang="en-US" altLang="ko-KR" dirty="0">
                <a:latin typeface="+mn-lt"/>
              </a:rPr>
              <a:t>  </a:t>
            </a:r>
            <a:r>
              <a:rPr lang="ko-KR" altLang="en-US" dirty="0">
                <a:latin typeface="+mn-lt"/>
              </a:rPr>
              <a:t>합병가능</a:t>
            </a:r>
            <a:r>
              <a:rPr lang="en-US" altLang="ko-KR" dirty="0">
                <a:latin typeface="+mn-lt"/>
              </a:rPr>
              <a:t>(union-compatible): </a:t>
            </a:r>
            <a:r>
              <a:rPr lang="ko-KR" altLang="en-US" dirty="0">
                <a:latin typeface="+mn-lt"/>
              </a:rPr>
              <a:t>필드의 수가 같고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대응하는 필드들</a:t>
            </a:r>
            <a:br>
              <a:rPr lang="en-US" altLang="ko-KR" dirty="0">
                <a:latin typeface="+mn-lt"/>
              </a:rPr>
            </a:br>
            <a:r>
              <a:rPr lang="en-US" altLang="ko-KR" dirty="0">
                <a:latin typeface="+mn-lt"/>
              </a:rPr>
              <a:t>                                     </a:t>
            </a:r>
            <a:r>
              <a:rPr lang="ko-KR" altLang="en-US" dirty="0">
                <a:latin typeface="+mn-lt"/>
              </a:rPr>
              <a:t>이 동일한 도메인을 가지고 있어야 가능</a:t>
            </a:r>
            <a:endParaRPr lang="en-US" altLang="ko-KR" dirty="0">
              <a:latin typeface="+mn-lt"/>
            </a:endParaRPr>
          </a:p>
          <a:p>
            <a:pPr eaLnBrk="1" hangingPunct="1">
              <a:defRPr/>
            </a:pPr>
            <a:endParaRPr lang="en-US" altLang="ko-KR" dirty="0">
              <a:latin typeface="+mn-lt"/>
            </a:endParaRPr>
          </a:p>
          <a:p>
            <a:pPr eaLnBrk="1" hangingPunct="1">
              <a:defRPr/>
            </a:pPr>
            <a:r>
              <a:rPr lang="en-US" altLang="ko-KR" dirty="0">
                <a:latin typeface="+mn-lt"/>
              </a:rPr>
              <a:t>  </a:t>
            </a:r>
            <a:r>
              <a:rPr lang="ko-KR" altLang="en-US" dirty="0" err="1">
                <a:latin typeface="+mn-lt"/>
              </a:rPr>
              <a:t>카티션</a:t>
            </a:r>
            <a:r>
              <a:rPr lang="ko-KR" altLang="en-US" dirty="0">
                <a:latin typeface="+mn-lt"/>
              </a:rPr>
              <a:t> </a:t>
            </a:r>
            <a:r>
              <a:rPr lang="ko-KR" altLang="en-US" dirty="0" err="1">
                <a:latin typeface="+mn-lt"/>
              </a:rPr>
              <a:t>프로덕트</a:t>
            </a:r>
            <a:r>
              <a:rPr lang="en-US" altLang="ko-KR" dirty="0">
                <a:latin typeface="+mn-lt"/>
              </a:rPr>
              <a:t>(AXB): A</a:t>
            </a:r>
            <a:r>
              <a:rPr lang="ko-KR" altLang="en-US" dirty="0">
                <a:latin typeface="+mn-lt"/>
              </a:rPr>
              <a:t>의 모든 필드 다음에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의 모든 필드들을 </a:t>
            </a:r>
            <a:br>
              <a:rPr lang="en-US" altLang="ko-KR" dirty="0">
                <a:latin typeface="+mn-lt"/>
              </a:rPr>
            </a:br>
            <a:r>
              <a:rPr lang="en-US" altLang="ko-KR" dirty="0">
                <a:latin typeface="+mn-lt"/>
              </a:rPr>
              <a:t>                                  </a:t>
            </a:r>
            <a:r>
              <a:rPr lang="ko-KR" altLang="en-US" dirty="0">
                <a:latin typeface="+mn-lt"/>
              </a:rPr>
              <a:t>순서대로 포함하는 릴레이션을 반환</a:t>
            </a:r>
            <a:endParaRPr lang="en-US" altLang="ko-KR" dirty="0">
              <a:latin typeface="+mn-lt"/>
            </a:endParaRPr>
          </a:p>
          <a:p>
            <a:pPr eaLnBrk="1" hangingPunct="1">
              <a:defRPr/>
            </a:pPr>
            <a:endParaRPr lang="en-US" altLang="ko-KR" dirty="0">
              <a:latin typeface="+mn-lt"/>
            </a:endParaRPr>
          </a:p>
          <a:p>
            <a:pPr eaLnBrk="1" hangingPunct="1">
              <a:defRPr/>
            </a:pPr>
            <a:endParaRPr lang="en-US" altLang="ko-KR" dirty="0">
              <a:latin typeface="+mn-lt"/>
            </a:endParaRPr>
          </a:p>
          <a:p>
            <a:pPr eaLnBrk="1" hangingPunct="1">
              <a:defRPr/>
            </a:pPr>
            <a:endParaRPr lang="en-US" altLang="ko-KR" dirty="0">
              <a:latin typeface="+mn-lt"/>
            </a:endParaRPr>
          </a:p>
          <a:p>
            <a:pPr eaLnBrk="1" hangingPunct="1">
              <a:defRPr/>
            </a:pPr>
            <a:endParaRPr lang="en-US" altLang="ko-KR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일반 집합 연산자</a:t>
            </a: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defRPr/>
            </a:pPr>
            <a:endParaRPr lang="en-US" altLang="ko-KR" sz="2800" dirty="0">
              <a:latin typeface="+mn-lt"/>
            </a:endParaRPr>
          </a:p>
          <a:p>
            <a:pPr eaLnBrk="1" hangingPunct="1">
              <a:defRPr/>
            </a:pPr>
            <a:endParaRPr lang="en-US" altLang="ko-KR" sz="2800" dirty="0">
              <a:latin typeface="+mn-lt"/>
            </a:endParaRPr>
          </a:p>
          <a:p>
            <a:pPr eaLnBrk="1" hangingPunct="1">
              <a:defRPr/>
            </a:pPr>
            <a:endParaRPr lang="en-US" altLang="ko-KR" sz="2800" dirty="0">
              <a:latin typeface="+mn-lt"/>
            </a:endParaRPr>
          </a:p>
          <a:p>
            <a:pPr eaLnBrk="1" hangingPunct="1">
              <a:buNone/>
              <a:defRPr/>
            </a:pPr>
            <a:endParaRPr lang="en-US" altLang="ko-KR" sz="2800" dirty="0">
              <a:latin typeface="+mn-lt"/>
            </a:endParaRPr>
          </a:p>
          <a:p>
            <a:pPr eaLnBrk="1" hangingPunct="1">
              <a:defRPr/>
            </a:pPr>
            <a:endParaRPr lang="en-US" altLang="ko-KR" sz="2800" dirty="0">
              <a:latin typeface="+mn-lt"/>
            </a:endParaRPr>
          </a:p>
          <a:p>
            <a:pPr eaLnBrk="1" hangingPunct="1">
              <a:defRPr/>
            </a:pPr>
            <a:endParaRPr lang="en-US" altLang="ko-KR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ko-KR" sz="2800" dirty="0">
                <a:latin typeface="+mn-lt"/>
              </a:rPr>
              <a:t>   </a:t>
            </a:r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860032" y="1700808"/>
          <a:ext cx="36003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Yuppy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Lubber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Guppy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Rusty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67544" y="1689084"/>
          <a:ext cx="3672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Dustin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Lubber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Rusty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39552" y="4148618"/>
          <a:ext cx="33843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10/10/96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11/12/96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19672" y="320438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&lt;S1&gt;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84168" y="355500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&lt;S2&gt;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75656" y="533314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&lt;R1&gt;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일반 집합 연산자</a:t>
            </a: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800" dirty="0">
                <a:latin typeface="+mn-lt"/>
              </a:rPr>
              <a:t>   S1</a:t>
            </a:r>
            <a:r>
              <a:rPr lang="ko-KR" altLang="en-US" sz="2800" dirty="0">
                <a:latin typeface="+mn-lt"/>
              </a:rPr>
              <a:t>∪</a:t>
            </a:r>
            <a:r>
              <a:rPr lang="en-US" altLang="ko-KR" sz="2800" dirty="0">
                <a:latin typeface="+mn-lt"/>
              </a:rPr>
              <a:t>S2</a:t>
            </a:r>
          </a:p>
          <a:p>
            <a:pPr eaLnBrk="1" hangingPunct="1">
              <a:defRPr/>
            </a:pPr>
            <a:endParaRPr lang="en-US" altLang="ko-KR" sz="2800" dirty="0">
              <a:latin typeface="+mn-lt"/>
            </a:endParaRPr>
          </a:p>
          <a:p>
            <a:pPr eaLnBrk="1" hangingPunct="1">
              <a:defRPr/>
            </a:pPr>
            <a:endParaRPr lang="en-US" altLang="ko-KR" sz="2800" dirty="0">
              <a:latin typeface="+mn-lt"/>
            </a:endParaRPr>
          </a:p>
          <a:p>
            <a:pPr eaLnBrk="1" hangingPunct="1">
              <a:defRPr/>
            </a:pPr>
            <a:endParaRPr lang="en-US" altLang="ko-KR" sz="2800" dirty="0">
              <a:latin typeface="+mn-lt"/>
            </a:endParaRPr>
          </a:p>
          <a:p>
            <a:pPr eaLnBrk="1" hangingPunct="1">
              <a:buNone/>
              <a:defRPr/>
            </a:pPr>
            <a:endParaRPr lang="en-US" altLang="ko-KR" sz="2800" dirty="0">
              <a:latin typeface="+mn-lt"/>
            </a:endParaRPr>
          </a:p>
          <a:p>
            <a:pPr eaLnBrk="1" hangingPunct="1">
              <a:defRPr/>
            </a:pPr>
            <a:endParaRPr lang="en-US" altLang="ko-KR" sz="2800" dirty="0">
              <a:latin typeface="+mn-lt"/>
            </a:endParaRPr>
          </a:p>
          <a:p>
            <a:pPr eaLnBrk="1" hangingPunct="1">
              <a:defRPr/>
            </a:pPr>
            <a:endParaRPr lang="en-US" altLang="ko-KR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ko-KR" sz="2800" dirty="0">
                <a:latin typeface="+mn-lt"/>
              </a:rPr>
              <a:t>   S1</a:t>
            </a:r>
            <a:r>
              <a:rPr lang="ko-KR" altLang="en-US" sz="2800" dirty="0">
                <a:latin typeface="+mn-lt"/>
              </a:rPr>
              <a:t>∩</a:t>
            </a:r>
            <a:r>
              <a:rPr lang="en-US" altLang="ko-KR" sz="2800" dirty="0">
                <a:latin typeface="+mn-lt"/>
              </a:rPr>
              <a:t>S2</a:t>
            </a:r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771800" y="1636008"/>
          <a:ext cx="3240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Dustin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Lubber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Rusty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Yuppy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Guppy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43808" y="5196800"/>
          <a:ext cx="30963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Lubber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Rusty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일반 집합 연산자</a:t>
            </a: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800" dirty="0">
                <a:latin typeface="+mn-lt"/>
              </a:rPr>
              <a:t>   S1-S2</a:t>
            </a:r>
          </a:p>
          <a:p>
            <a:pPr eaLnBrk="1" hangingPunct="1">
              <a:defRPr/>
            </a:pPr>
            <a:endParaRPr lang="en-US" altLang="ko-KR" sz="2800" dirty="0">
              <a:latin typeface="+mn-lt"/>
            </a:endParaRPr>
          </a:p>
          <a:p>
            <a:pPr eaLnBrk="1" hangingPunct="1">
              <a:defRPr/>
            </a:pPr>
            <a:endParaRPr lang="en-US" altLang="ko-KR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ko-KR" sz="2800" dirty="0">
                <a:latin typeface="+mn-lt"/>
              </a:rPr>
              <a:t>   S1XR1</a:t>
            </a:r>
          </a:p>
          <a:p>
            <a:pPr eaLnBrk="1" hangingPunct="1">
              <a:defRPr/>
            </a:pPr>
            <a:endParaRPr lang="en-US" altLang="ko-KR" sz="2800" dirty="0">
              <a:latin typeface="+mn-lt"/>
            </a:endParaRPr>
          </a:p>
          <a:p>
            <a:pPr eaLnBrk="1" hangingPunct="1">
              <a:buNone/>
              <a:defRPr/>
            </a:pPr>
            <a:endParaRPr lang="en-US" altLang="ko-KR" sz="2800" dirty="0">
              <a:latin typeface="+mn-lt"/>
            </a:endParaRPr>
          </a:p>
          <a:p>
            <a:pPr eaLnBrk="1" hangingPunct="1">
              <a:buNone/>
              <a:defRPr/>
            </a:pPr>
            <a:endParaRPr lang="en-US" altLang="ko-KR" sz="2800" dirty="0">
              <a:latin typeface="+mn-lt"/>
            </a:endParaRPr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987824" y="1340768"/>
          <a:ext cx="30963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Dustin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59632" y="3356992"/>
          <a:ext cx="6624736" cy="2801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0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(Sid)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(Sid)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Dustin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10/10/96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Dustin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11/12/96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Lubber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10/10/96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Lubber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11/12/96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Rusty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10/10/96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Rusty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11/12/96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C팀_교재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99393</TotalTime>
  <Words>1510</Words>
  <Application>Microsoft Office PowerPoint</Application>
  <PresentationFormat>화면 슬라이드 쇼(4:3)</PresentationFormat>
  <Paragraphs>884</Paragraphs>
  <Slides>24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Eurostile LT Std</vt:lpstr>
      <vt:lpstr>Helvetica65-Medium</vt:lpstr>
      <vt:lpstr>나눔고딕 ExtraBold</vt:lpstr>
      <vt:lpstr>Malgun Gothic</vt:lpstr>
      <vt:lpstr>Malgun Gothic</vt:lpstr>
      <vt:lpstr>Arial</vt:lpstr>
      <vt:lpstr>Calibri</vt:lpstr>
      <vt:lpstr>Courier New</vt:lpstr>
      <vt:lpstr>Wingdings</vt:lpstr>
      <vt:lpstr>EC팀_교재템플릿</vt:lpstr>
      <vt:lpstr>데이터베이스 시스템 (Chapter 3.6~4.2 뷰 &amp; 관계대수)</vt:lpstr>
      <vt:lpstr>데이터베이스 시스템</vt:lpstr>
      <vt:lpstr>뷰 (View)</vt:lpstr>
      <vt:lpstr>뷰 생성, 제거</vt:lpstr>
      <vt:lpstr>관계대수</vt:lpstr>
      <vt:lpstr>일반 집합 연산자</vt:lpstr>
      <vt:lpstr>일반 집합 연산자</vt:lpstr>
      <vt:lpstr>일반 집합 연산자</vt:lpstr>
      <vt:lpstr>일반 집합 연산자</vt:lpstr>
      <vt:lpstr>순수 관계 연산자</vt:lpstr>
      <vt:lpstr>순수 관계 연산자</vt:lpstr>
      <vt:lpstr>순수 관계 연산자</vt:lpstr>
      <vt:lpstr>순수 관계 연산자</vt:lpstr>
      <vt:lpstr>순수 관계 연산자</vt:lpstr>
      <vt:lpstr>순수 관계 연산자</vt:lpstr>
      <vt:lpstr>순수 관계 연산자</vt:lpstr>
      <vt:lpstr>순수 관계 연산자</vt:lpstr>
      <vt:lpstr>순수 관계 연산자</vt:lpstr>
      <vt:lpstr>개명 연산자(Renaming)</vt:lpstr>
      <vt:lpstr>개명 연산자(Renaming)</vt:lpstr>
      <vt:lpstr>Summary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박재현</dc:creator>
  <cp:lastModifiedBy>JK</cp:lastModifiedBy>
  <cp:revision>3744</cp:revision>
  <dcterms:created xsi:type="dcterms:W3CDTF">2011-02-24T00:55:11Z</dcterms:created>
  <dcterms:modified xsi:type="dcterms:W3CDTF">2020-07-02T10:13:34Z</dcterms:modified>
</cp:coreProperties>
</file>