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17"/>
  </p:notesMasterIdLst>
  <p:sldIdLst>
    <p:sldId id="2155" r:id="rId2"/>
    <p:sldId id="2156" r:id="rId3"/>
    <p:sldId id="2223" r:id="rId4"/>
    <p:sldId id="2360" r:id="rId5"/>
    <p:sldId id="2273" r:id="rId6"/>
    <p:sldId id="2370" r:id="rId7"/>
    <p:sldId id="2366" r:id="rId8"/>
    <p:sldId id="2365" r:id="rId9"/>
    <p:sldId id="2367" r:id="rId10"/>
    <p:sldId id="2368" r:id="rId11"/>
    <p:sldId id="2363" r:id="rId12"/>
    <p:sldId id="1860" r:id="rId13"/>
    <p:sldId id="2371" r:id="rId14"/>
    <p:sldId id="2372" r:id="rId15"/>
    <p:sldId id="2373" r:id="rId1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666"/>
    <a:srgbClr val="FFFFCC"/>
    <a:srgbClr val="FFCC00"/>
    <a:srgbClr val="B9D2F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719" autoAdjust="0"/>
  </p:normalViewPr>
  <p:slideViewPr>
    <p:cSldViewPr>
      <p:cViewPr varScale="1">
        <p:scale>
          <a:sx n="61" d="100"/>
          <a:sy n="61" d="100"/>
        </p:scale>
        <p:origin x="137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7BC27-BDAA-442D-A8E9-075953C8496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7BC27-BDAA-442D-A8E9-075953C8496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3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관계모델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09/10/19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ER </a:t>
            </a:r>
            <a:r>
              <a:rPr lang="ko-KR" altLang="en-US" dirty="0">
                <a:latin typeface="나눔고딕 ExtraBold" pitchFamily="50" charset="-127"/>
              </a:rPr>
              <a:t>다이어그램을 관계 모델로 변환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5) </a:t>
            </a:r>
            <a:r>
              <a:rPr lang="ko-KR" altLang="en-US" sz="2000" b="1" dirty="0">
                <a:latin typeface="+mj-ea"/>
                <a:ea typeface="+mj-ea"/>
              </a:rPr>
              <a:t>다중 속성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51920" y="1412776"/>
            <a:ext cx="1414442" cy="825974"/>
          </a:xfrm>
          <a:prstGeom prst="rect">
            <a:avLst/>
          </a:prstGeom>
          <a:ln w="635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26" name="타원 25"/>
          <p:cNvSpPr/>
          <p:nvPr/>
        </p:nvSpPr>
        <p:spPr>
          <a:xfrm>
            <a:off x="1403648" y="3140968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u="sng" dirty="0"/>
              <a:t>학생번호</a:t>
            </a:r>
          </a:p>
        </p:txBody>
      </p:sp>
      <p:cxnSp>
        <p:nvCxnSpPr>
          <p:cNvPr id="27" name="직선 연결선 26"/>
          <p:cNvCxnSpPr>
            <a:stCxn id="14" idx="2"/>
            <a:endCxn id="26" idx="0"/>
          </p:cNvCxnSpPr>
          <p:nvPr/>
        </p:nvCxnSpPr>
        <p:spPr>
          <a:xfrm rot="5400000">
            <a:off x="2812233" y="1394060"/>
            <a:ext cx="902218" cy="259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995936" y="3140968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29" name="직선 연결선 28"/>
          <p:cNvCxnSpPr>
            <a:stCxn id="14" idx="2"/>
            <a:endCxn id="28" idx="0"/>
          </p:cNvCxnSpPr>
          <p:nvPr/>
        </p:nvCxnSpPr>
        <p:spPr>
          <a:xfrm rot="16200000" flipH="1">
            <a:off x="4108376" y="2689514"/>
            <a:ext cx="902218" cy="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51520" y="4221088"/>
          <a:ext cx="4104457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친구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b="1" dirty="0"/>
                        <a:t>15746301</a:t>
                      </a:r>
                      <a:endParaRPr lang="ko-KR" alt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b="1" dirty="0"/>
                        <a:t>최용규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이지훈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김준민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800" b="1" dirty="0"/>
                        <a:t>15746302</a:t>
                      </a:r>
                      <a:endParaRPr lang="ko-KR" altLang="en-US" sz="18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b="1" dirty="0"/>
                        <a:t>오연지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송나연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박소영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6540557" y="3140968"/>
            <a:ext cx="1127787" cy="576064"/>
          </a:xfrm>
          <a:prstGeom prst="ellipse">
            <a:avLst/>
          </a:prstGeom>
          <a:ln w="152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친구</a:t>
            </a:r>
          </a:p>
        </p:txBody>
      </p:sp>
      <p:cxnSp>
        <p:nvCxnSpPr>
          <p:cNvPr id="49" name="직선 연결선 48"/>
          <p:cNvCxnSpPr>
            <a:stCxn id="14" idx="2"/>
            <a:endCxn id="48" idx="0"/>
          </p:cNvCxnSpPr>
          <p:nvPr/>
        </p:nvCxnSpPr>
        <p:spPr>
          <a:xfrm rot="16200000" flipH="1">
            <a:off x="5380687" y="1417204"/>
            <a:ext cx="902218" cy="254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716016" y="4221088"/>
          <a:ext cx="4104457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none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친구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/>
                        <a:t>15746301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최용규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이지훈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/>
                        <a:t>15746301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최용규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김준민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/>
                        <a:t>15746302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오연지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송나연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/>
                        <a:t>15746302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오연지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박소영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95536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학생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0032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학생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7704" y="60932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(X)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4208" y="60741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(O)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Summary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25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1800" dirty="0"/>
              <a:t> 관계 모델</a:t>
            </a: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:  </a:t>
            </a:r>
            <a:r>
              <a:rPr lang="ko-KR" altLang="en-US" sz="1800" dirty="0"/>
              <a:t>데이터를 행과 열을 이루는 하나 이상의 테이블로 정리하고</a:t>
            </a:r>
            <a:r>
              <a:rPr lang="en-US" altLang="ko-KR" sz="1800" dirty="0"/>
              <a:t>,  </a:t>
            </a:r>
            <a:r>
              <a:rPr lang="ko-KR" altLang="en-US" sz="1800" dirty="0"/>
              <a:t>기본 키를 지정해 각 행을 식별하는 데이터 모델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sz="1800" dirty="0"/>
              <a:t>  </a:t>
            </a:r>
            <a:r>
              <a:rPr lang="ko-KR" altLang="en-US" sz="1800" dirty="0" err="1"/>
              <a:t>무결성</a:t>
            </a:r>
            <a:r>
              <a:rPr lang="ko-KR" altLang="en-US" sz="1800" dirty="0"/>
              <a:t> 제약 조건</a:t>
            </a: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: 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제약 조건</a:t>
            </a:r>
            <a:r>
              <a:rPr lang="en-US" altLang="ko-KR" sz="1800" dirty="0"/>
              <a:t>,  </a:t>
            </a:r>
            <a:r>
              <a:rPr lang="ko-KR" altLang="en-US" sz="1800" dirty="0"/>
              <a:t>도메인 제약 조건</a:t>
            </a:r>
            <a:r>
              <a:rPr lang="en-US" altLang="ko-KR" sz="1800" dirty="0"/>
              <a:t>,  </a:t>
            </a:r>
            <a:r>
              <a:rPr lang="ko-KR" altLang="en-US" sz="1800" dirty="0"/>
              <a:t>참조 </a:t>
            </a:r>
            <a:r>
              <a:rPr lang="ko-KR" altLang="en-US" sz="1800" dirty="0" err="1"/>
              <a:t>무결성</a:t>
            </a:r>
            <a:r>
              <a:rPr lang="ko-KR" altLang="en-US" sz="1800" dirty="0"/>
              <a:t> 제약 조건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1800" dirty="0"/>
              <a:t>  ER </a:t>
            </a:r>
            <a:r>
              <a:rPr lang="ko-KR" altLang="en-US" sz="1800" dirty="0"/>
              <a:t>다이어그램을 관계 모델로 변환할 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여러가지</a:t>
            </a:r>
            <a:r>
              <a:rPr lang="ko-KR" altLang="en-US" sz="1800" dirty="0"/>
              <a:t> 속성들의 표현 방법을 고려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하고 릴레이션의 개수는 가능한 적게 하는 것이 좋음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738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30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1428736"/>
            <a:ext cx="6357982" cy="5096608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 Contents</a:t>
            </a:r>
          </a:p>
          <a:p>
            <a:pPr>
              <a:buNone/>
            </a:pPr>
            <a:endParaRPr lang="en-US" altLang="ko-KR" sz="3200" dirty="0"/>
          </a:p>
          <a:p>
            <a:pPr lvl="1"/>
            <a:r>
              <a:rPr lang="en-US" altLang="ko-KR" sz="2800" b="1" dirty="0"/>
              <a:t>   </a:t>
            </a:r>
            <a:r>
              <a:rPr lang="ko-KR" altLang="en-US" sz="2800" b="1" dirty="0"/>
              <a:t>관계 모델</a:t>
            </a:r>
            <a:endParaRPr lang="en-US" altLang="ko-KR" sz="2800" b="1" dirty="0"/>
          </a:p>
          <a:p>
            <a:pPr lvl="1">
              <a:buNone/>
            </a:pPr>
            <a:endParaRPr lang="en-US" altLang="ko-KR" sz="2800" b="1" dirty="0"/>
          </a:p>
          <a:p>
            <a:pPr lvl="1"/>
            <a:r>
              <a:rPr lang="en-US" altLang="ko-KR" sz="2800" b="1" dirty="0"/>
              <a:t>    ER </a:t>
            </a:r>
            <a:r>
              <a:rPr lang="ko-KR" altLang="en-US" sz="2800" b="1" dirty="0"/>
              <a:t>다이어그램 </a:t>
            </a:r>
            <a:r>
              <a:rPr lang="en-US" altLang="ko-KR" sz="2800" b="1" dirty="0"/>
              <a:t>-&gt; </a:t>
            </a:r>
            <a:r>
              <a:rPr lang="ko-KR" altLang="en-US" sz="2800" b="1" dirty="0"/>
              <a:t>관계 모델</a:t>
            </a:r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>
              <a:buNone/>
            </a:pPr>
            <a:endParaRPr lang="en-US" altLang="ko-KR" sz="2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관계 모델이란</a:t>
            </a:r>
            <a:r>
              <a:rPr lang="en-US" altLang="ko-KR" dirty="0">
                <a:latin typeface="나눔고딕 ExtraBold" pitchFamily="50" charset="-127"/>
              </a:rPr>
              <a:t>?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8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  데이터를 행과 열을 이루는 하나 이상의 테이블로 정리하고</a:t>
            </a:r>
            <a:r>
              <a:rPr lang="en-US" altLang="ko-KR" dirty="0"/>
              <a:t>, </a:t>
            </a:r>
            <a:r>
              <a:rPr lang="ko-KR" altLang="en-US" dirty="0"/>
              <a:t>기본 키를 지정해 각 행을 식별하는 데이터 모델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5194" y="29156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Student Relation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5194" y="3356992"/>
            <a:ext cx="615315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3356993"/>
            <a:ext cx="104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Attributes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933056"/>
            <a:ext cx="8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  <a:latin typeface="+mj-ea"/>
                <a:ea typeface="+mj-ea"/>
              </a:rPr>
              <a:t>Tuples</a:t>
            </a:r>
            <a:endParaRPr lang="ko-KR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  <a:endParaRPr lang="en-US" altLang="ko-KR" dirty="0"/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 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err="1"/>
              <a:t>무결성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:   </a:t>
            </a:r>
            <a:r>
              <a:rPr lang="ko-KR" altLang="en-US" dirty="0"/>
              <a:t>기본 키 값은 </a:t>
            </a:r>
            <a:r>
              <a:rPr lang="en-US" altLang="ko-KR" dirty="0"/>
              <a:t>NULL</a:t>
            </a:r>
            <a:r>
              <a:rPr lang="ko-KR" altLang="en-US" dirty="0"/>
              <a:t>이 될 수 없음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  도메인 </a:t>
            </a:r>
            <a:r>
              <a:rPr lang="ko-KR" altLang="en-US" dirty="0" err="1"/>
              <a:t>무결성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:   </a:t>
            </a:r>
            <a:r>
              <a:rPr lang="ko-KR" altLang="en-US" dirty="0"/>
              <a:t>각 </a:t>
            </a:r>
            <a:r>
              <a:rPr lang="ko-KR" altLang="en-US" dirty="0" err="1"/>
              <a:t>애트리뷰트는</a:t>
            </a:r>
            <a:r>
              <a:rPr lang="ko-KR" altLang="en-US" dirty="0"/>
              <a:t> 도메인에 속하는 값이어야 함</a:t>
            </a:r>
            <a:r>
              <a:rPr lang="en-US" altLang="ko-KR" dirty="0"/>
              <a:t> 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  참조 </a:t>
            </a:r>
            <a:r>
              <a:rPr lang="ko-KR" altLang="en-US" dirty="0" err="1"/>
              <a:t>무결성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:  </a:t>
            </a:r>
            <a:r>
              <a:rPr lang="ko-KR" altLang="en-US" dirty="0"/>
              <a:t>개체 간 참조 관계가 존재할 때</a:t>
            </a:r>
            <a:r>
              <a:rPr lang="en-US" altLang="ko-KR" dirty="0"/>
              <a:t>, </a:t>
            </a:r>
            <a:r>
              <a:rPr lang="ko-KR" altLang="en-US" dirty="0"/>
              <a:t>두 개체 간 데이터의 일관성이 있어야 함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ER </a:t>
            </a:r>
            <a:r>
              <a:rPr lang="ko-KR" altLang="en-US" dirty="0">
                <a:latin typeface="나눔고딕 ExtraBold" pitchFamily="50" charset="-127"/>
              </a:rPr>
              <a:t>다이어그램을 관계 모델로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9672" y="1628800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41934" y="1594914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3923928" y="1484784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5" name="타원 14"/>
          <p:cNvSpPr/>
          <p:nvPr/>
        </p:nvSpPr>
        <p:spPr>
          <a:xfrm>
            <a:off x="323528" y="2924944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16" name="타원 15"/>
          <p:cNvSpPr/>
          <p:nvPr/>
        </p:nvSpPr>
        <p:spPr>
          <a:xfrm>
            <a:off x="3084173" y="29969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sp>
        <p:nvSpPr>
          <p:cNvPr id="17" name="타원 16"/>
          <p:cNvSpPr/>
          <p:nvPr/>
        </p:nvSpPr>
        <p:spPr>
          <a:xfrm>
            <a:off x="5796136" y="2924944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668344" y="2924944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4" name="직선 연결선 23"/>
          <p:cNvCxnSpPr>
            <a:stCxn id="9" idx="3"/>
          </p:cNvCxnSpPr>
          <p:nvPr/>
        </p:nvCxnSpPr>
        <p:spPr>
          <a:xfrm flipV="1">
            <a:off x="3034114" y="2024844"/>
            <a:ext cx="88981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</p:cNvCxnSpPr>
          <p:nvPr/>
        </p:nvCxnSpPr>
        <p:spPr>
          <a:xfrm rot="5400000">
            <a:off x="1372073" y="1970124"/>
            <a:ext cx="470170" cy="143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6" idx="0"/>
          </p:cNvCxnSpPr>
          <p:nvPr/>
        </p:nvCxnSpPr>
        <p:spPr>
          <a:xfrm rot="16200000" flipH="1">
            <a:off x="2716391" y="2065276"/>
            <a:ext cx="542178" cy="132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6552565" y="2228354"/>
            <a:ext cx="504056" cy="88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16200000" flipH="1">
            <a:off x="7488668" y="2181374"/>
            <a:ext cx="504056" cy="98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3"/>
            <a:endCxn id="10" idx="1"/>
          </p:cNvCxnSpPr>
          <p:nvPr/>
        </p:nvCxnSpPr>
        <p:spPr>
          <a:xfrm flipV="1">
            <a:off x="5508104" y="2007901"/>
            <a:ext cx="1033830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716021" y="3284984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35" name="직선 연결선 34"/>
          <p:cNvCxnSpPr>
            <a:stCxn id="9" idx="2"/>
            <a:endCxn id="31" idx="0"/>
          </p:cNvCxnSpPr>
          <p:nvPr/>
        </p:nvCxnSpPr>
        <p:spPr>
          <a:xfrm rot="5400000">
            <a:off x="1888299" y="2846390"/>
            <a:ext cx="830210" cy="4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79512" y="4869160"/>
          <a:ext cx="2880321" cy="1368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201203124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김지훈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201401554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이연두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201501627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박용규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275856" y="4869160"/>
          <a:ext cx="2808312" cy="1368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강의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강의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10043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자료구조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웹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372200" y="4869160"/>
          <a:ext cx="2520280" cy="1368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강의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201203124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10043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201401554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201501627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10027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7504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학생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03848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강의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001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98072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1) </a:t>
            </a:r>
            <a:r>
              <a:rPr lang="ko-KR" altLang="en-US" sz="2000" b="1" dirty="0">
                <a:latin typeface="+mn-ea"/>
                <a:ea typeface="+mn-ea"/>
              </a:rPr>
              <a:t>일반적인 변환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ER </a:t>
            </a:r>
            <a:r>
              <a:rPr lang="ko-KR" altLang="en-US" dirty="0">
                <a:latin typeface="나눔고딕 ExtraBold" pitchFamily="50" charset="-127"/>
              </a:rPr>
              <a:t>다이어그램을 관계 모델로 변환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5536" y="16964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학생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788024" y="2065784"/>
          <a:ext cx="4139952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강의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강의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학생 번호</a:t>
                      </a:r>
                      <a:r>
                        <a:rPr lang="en-US" altLang="ko-KR" sz="1400" b="1" u="none" dirty="0"/>
                        <a:t>(</a:t>
                      </a:r>
                      <a:r>
                        <a:rPr lang="ko-KR" altLang="en-US" sz="1400" b="1" u="none" dirty="0" err="1"/>
                        <a:t>외래키</a:t>
                      </a:r>
                      <a:r>
                        <a:rPr lang="en-US" altLang="ko-KR" sz="1400" b="1" u="none" dirty="0"/>
                        <a:t>)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10043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201203124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201401554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웹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201501627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60032" y="1705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강의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555776" y="4869160"/>
          <a:ext cx="4139952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강의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강의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학생 번호</a:t>
                      </a:r>
                      <a:r>
                        <a:rPr lang="en-US" altLang="ko-KR" sz="1400" b="1" u="none" dirty="0"/>
                        <a:t>(</a:t>
                      </a:r>
                      <a:r>
                        <a:rPr lang="ko-KR" altLang="en-US" sz="1400" b="1" u="none" dirty="0" err="1"/>
                        <a:t>외래키</a:t>
                      </a:r>
                      <a:r>
                        <a:rPr lang="en-US" altLang="ko-KR" sz="1400" b="1" u="none" dirty="0"/>
                        <a:t>)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none" dirty="0"/>
                        <a:t>10043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none" dirty="0"/>
                        <a:t>201203124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none" dirty="0"/>
                        <a:t>10021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none" dirty="0"/>
                        <a:t>201401554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none" dirty="0"/>
                        <a:t>10027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웹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none" dirty="0"/>
                        <a:t>201501627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323528" y="2065784"/>
          <a:ext cx="4176466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none" dirty="0"/>
                        <a:t>강의 번호</a:t>
                      </a:r>
                      <a:r>
                        <a:rPr lang="en-US" altLang="ko-KR" sz="1400" b="1" u="none" dirty="0"/>
                        <a:t>(</a:t>
                      </a:r>
                      <a:r>
                        <a:rPr lang="ko-KR" altLang="en-US" sz="1400" b="1" u="none" dirty="0" err="1"/>
                        <a:t>외래키</a:t>
                      </a:r>
                      <a:r>
                        <a:rPr lang="en-US" altLang="ko-KR" sz="1400" b="1" u="none" dirty="0"/>
                        <a:t>)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201203124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김</a:t>
                      </a:r>
                      <a:r>
                        <a:rPr lang="en-US" altLang="ko-KR" sz="1400" b="1" dirty="0"/>
                        <a:t>OO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10043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201401554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</a:t>
                      </a:r>
                      <a:r>
                        <a:rPr lang="en-US" altLang="ko-KR" sz="1400" b="1" dirty="0"/>
                        <a:t>OO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10021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201501627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박</a:t>
                      </a:r>
                      <a:r>
                        <a:rPr lang="en-US" altLang="ko-KR" sz="1400" b="1" dirty="0"/>
                        <a:t>OO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10027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5776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강의</a:t>
            </a:r>
          </a:p>
        </p:txBody>
      </p:sp>
      <p:sp>
        <p:nvSpPr>
          <p:cNvPr id="13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  1:1 </a:t>
            </a:r>
            <a:r>
              <a:rPr lang="ko-KR" altLang="en-US" sz="2400" dirty="0"/>
              <a:t>관계</a:t>
            </a:r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400" dirty="0"/>
          </a:p>
          <a:p>
            <a:pPr eaLnBrk="1" hangingPunct="1">
              <a:defRPr/>
            </a:pPr>
            <a:r>
              <a:rPr lang="en-US" altLang="ko-KR" sz="2400" dirty="0"/>
              <a:t>  1:N</a:t>
            </a:r>
            <a:r>
              <a:rPr lang="ko-KR" altLang="en-US" sz="2400" dirty="0"/>
              <a:t> 관계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ER </a:t>
            </a:r>
            <a:r>
              <a:rPr lang="ko-KR" altLang="en-US" dirty="0">
                <a:latin typeface="나눔고딕 ExtraBold" pitchFamily="50" charset="-127"/>
              </a:rPr>
              <a:t>다이어그램을 관계 모델로 변환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2) </a:t>
            </a:r>
            <a:r>
              <a:rPr lang="ko-KR" altLang="en-US" sz="2000" b="1" dirty="0">
                <a:latin typeface="+mj-ea"/>
                <a:ea typeface="+mj-ea"/>
              </a:rPr>
              <a:t>약한 개체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03648" y="1556792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25910" y="1556792"/>
            <a:ext cx="1414442" cy="825974"/>
          </a:xfrm>
          <a:prstGeom prst="rect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분반</a:t>
            </a:r>
          </a:p>
        </p:txBody>
      </p:sp>
      <p:sp>
        <p:nvSpPr>
          <p:cNvPr id="15" name="순서도: 판단 14"/>
          <p:cNvSpPr/>
          <p:nvPr/>
        </p:nvSpPr>
        <p:spPr>
          <a:xfrm>
            <a:off x="3661614" y="1412776"/>
            <a:ext cx="1584176" cy="1080120"/>
          </a:xfrm>
          <a:prstGeom prst="flowChartDecision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포함</a:t>
            </a:r>
          </a:p>
        </p:txBody>
      </p:sp>
      <p:cxnSp>
        <p:nvCxnSpPr>
          <p:cNvPr id="17" name="직선 연결선 16"/>
          <p:cNvCxnSpPr>
            <a:stCxn id="13" idx="3"/>
            <a:endCxn id="15" idx="1"/>
          </p:cNvCxnSpPr>
          <p:nvPr/>
        </p:nvCxnSpPr>
        <p:spPr>
          <a:xfrm flipV="1">
            <a:off x="2818090" y="1952836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76056" y="1916832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76056" y="1988840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04248" y="3533306"/>
            <a:ext cx="432048" cy="158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5576" y="30689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u="sng" dirty="0"/>
              <a:t>강의번호</a:t>
            </a:r>
          </a:p>
        </p:txBody>
      </p:sp>
      <p:cxnSp>
        <p:nvCxnSpPr>
          <p:cNvPr id="27" name="직선 연결선 26"/>
          <p:cNvCxnSpPr>
            <a:stCxn id="13" idx="2"/>
            <a:endCxn id="26" idx="0"/>
          </p:cNvCxnSpPr>
          <p:nvPr/>
        </p:nvCxnSpPr>
        <p:spPr>
          <a:xfrm rot="5400000">
            <a:off x="1372073" y="2330164"/>
            <a:ext cx="686194" cy="79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411760" y="30689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9" name="직선 연결선 28"/>
          <p:cNvCxnSpPr>
            <a:stCxn id="13" idx="2"/>
            <a:endCxn id="28" idx="0"/>
          </p:cNvCxnSpPr>
          <p:nvPr/>
        </p:nvCxnSpPr>
        <p:spPr>
          <a:xfrm rot="16200000" flipH="1">
            <a:off x="2200164" y="2293470"/>
            <a:ext cx="686194" cy="86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5076056" y="4437112"/>
          <a:ext cx="338437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강의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분반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10043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/>
                        <a:t>1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10043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/>
                        <a:t>2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10021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/>
                        <a:t>1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10027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/>
                        <a:t>1</a:t>
                      </a:r>
                      <a:endParaRPr lang="ko-KR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39552" y="4653136"/>
          <a:ext cx="36004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 dirty="0"/>
                        <a:t>강의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강의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10043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데이터베이스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10021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자료구조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10027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웹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6468549" y="30689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분반번호</a:t>
            </a:r>
          </a:p>
        </p:txBody>
      </p:sp>
      <p:cxnSp>
        <p:nvCxnSpPr>
          <p:cNvPr id="49" name="직선 연결선 48"/>
          <p:cNvCxnSpPr>
            <a:stCxn id="14" idx="2"/>
            <a:endCxn id="48" idx="0"/>
          </p:cNvCxnSpPr>
          <p:nvPr/>
        </p:nvCxnSpPr>
        <p:spPr>
          <a:xfrm rot="5400000">
            <a:off x="6689690" y="2725519"/>
            <a:ext cx="686194" cy="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828589" y="3356992"/>
            <a:ext cx="432048" cy="158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828589" y="3643436"/>
            <a:ext cx="432048" cy="158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9552" y="42930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강의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76056" y="40770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분반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ER </a:t>
            </a:r>
            <a:r>
              <a:rPr lang="ko-KR" altLang="en-US" dirty="0">
                <a:latin typeface="나눔고딕 ExtraBold" pitchFamily="50" charset="-127"/>
              </a:rPr>
              <a:t>다이어그램을 관계 모델로 변환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3) </a:t>
            </a:r>
            <a:r>
              <a:rPr lang="ko-KR" altLang="en-US" sz="2000" b="1" dirty="0">
                <a:latin typeface="+mj-ea"/>
                <a:ea typeface="+mj-ea"/>
              </a:rPr>
              <a:t>복합 속성</a:t>
            </a:r>
          </a:p>
        </p:txBody>
      </p:sp>
      <p:sp>
        <p:nvSpPr>
          <p:cNvPr id="36" name="타원 35"/>
          <p:cNvSpPr/>
          <p:nvPr/>
        </p:nvSpPr>
        <p:spPr>
          <a:xfrm>
            <a:off x="3707904" y="1628800"/>
            <a:ext cx="1337291" cy="720080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주소</a:t>
            </a:r>
          </a:p>
        </p:txBody>
      </p:sp>
      <p:sp>
        <p:nvSpPr>
          <p:cNvPr id="37" name="타원 36"/>
          <p:cNvSpPr/>
          <p:nvPr/>
        </p:nvSpPr>
        <p:spPr>
          <a:xfrm>
            <a:off x="1115616" y="2780928"/>
            <a:ext cx="1080120" cy="792088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시</a:t>
            </a:r>
            <a:r>
              <a:rPr lang="en-US" altLang="ko-KR" b="1" dirty="0"/>
              <a:t>/</a:t>
            </a:r>
            <a:r>
              <a:rPr lang="ko-KR" altLang="en-US" b="1" dirty="0"/>
              <a:t>도</a:t>
            </a:r>
          </a:p>
        </p:txBody>
      </p:sp>
      <p:sp>
        <p:nvSpPr>
          <p:cNvPr id="38" name="타원 37"/>
          <p:cNvSpPr/>
          <p:nvPr/>
        </p:nvSpPr>
        <p:spPr>
          <a:xfrm>
            <a:off x="3563888" y="2852936"/>
            <a:ext cx="1512168" cy="648072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시</a:t>
            </a:r>
            <a:r>
              <a:rPr lang="en-US" altLang="ko-KR" b="1" dirty="0"/>
              <a:t>/</a:t>
            </a:r>
            <a:r>
              <a:rPr lang="ko-KR" altLang="en-US" b="1" dirty="0"/>
              <a:t>군</a:t>
            </a:r>
            <a:r>
              <a:rPr lang="en-US" altLang="ko-KR" b="1" dirty="0"/>
              <a:t>/</a:t>
            </a:r>
            <a:r>
              <a:rPr lang="ko-KR" altLang="en-US" b="1" dirty="0"/>
              <a:t>구</a:t>
            </a:r>
          </a:p>
        </p:txBody>
      </p:sp>
      <p:sp>
        <p:nvSpPr>
          <p:cNvPr id="39" name="타원 38"/>
          <p:cNvSpPr/>
          <p:nvPr/>
        </p:nvSpPr>
        <p:spPr>
          <a:xfrm>
            <a:off x="6084168" y="2780928"/>
            <a:ext cx="1584176" cy="720080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읍</a:t>
            </a:r>
            <a:r>
              <a:rPr lang="en-US" altLang="ko-KR" b="1" dirty="0"/>
              <a:t>/</a:t>
            </a:r>
            <a:r>
              <a:rPr lang="ko-KR" altLang="en-US" b="1" dirty="0"/>
              <a:t>면</a:t>
            </a:r>
            <a:r>
              <a:rPr lang="en-US" altLang="ko-KR" b="1" dirty="0"/>
              <a:t>/</a:t>
            </a:r>
            <a:r>
              <a:rPr lang="ko-KR" altLang="en-US" b="1" dirty="0"/>
              <a:t>동</a:t>
            </a:r>
          </a:p>
        </p:txBody>
      </p:sp>
      <p:cxnSp>
        <p:nvCxnSpPr>
          <p:cNvPr id="41" name="직선 연결선 40"/>
          <p:cNvCxnSpPr>
            <a:stCxn id="36" idx="4"/>
            <a:endCxn id="37" idx="0"/>
          </p:cNvCxnSpPr>
          <p:nvPr/>
        </p:nvCxnSpPr>
        <p:spPr>
          <a:xfrm rot="5400000">
            <a:off x="2800089" y="1204467"/>
            <a:ext cx="432048" cy="272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6" idx="4"/>
            <a:endCxn id="38" idx="0"/>
          </p:cNvCxnSpPr>
          <p:nvPr/>
        </p:nvCxnSpPr>
        <p:spPr>
          <a:xfrm rot="5400000">
            <a:off x="4096233" y="2572619"/>
            <a:ext cx="504056" cy="5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4139952" y="2132856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6" idx="4"/>
            <a:endCxn id="39" idx="0"/>
          </p:cNvCxnSpPr>
          <p:nvPr/>
        </p:nvCxnSpPr>
        <p:spPr>
          <a:xfrm rot="16200000" flipH="1">
            <a:off x="5410379" y="1315051"/>
            <a:ext cx="432048" cy="249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403648" y="4797152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군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읍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면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서울특별시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구로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경기도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남양주시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와부읍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ER </a:t>
            </a:r>
            <a:r>
              <a:rPr lang="ko-KR" altLang="en-US" dirty="0">
                <a:latin typeface="나눔고딕 ExtraBold" pitchFamily="50" charset="-127"/>
              </a:rPr>
              <a:t>다이어그램을 관계 모델로 변환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4) </a:t>
            </a:r>
            <a:r>
              <a:rPr lang="ko-KR" altLang="en-US" sz="2000" b="1" dirty="0">
                <a:latin typeface="+mj-ea"/>
                <a:ea typeface="+mj-ea"/>
              </a:rPr>
              <a:t>유도된 속성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79912" y="1628800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과일</a:t>
            </a:r>
          </a:p>
        </p:txBody>
      </p:sp>
      <p:cxnSp>
        <p:nvCxnSpPr>
          <p:cNvPr id="17" name="직선 연결선 16"/>
          <p:cNvCxnSpPr>
            <a:stCxn id="13" idx="2"/>
            <a:endCxn id="32" idx="0"/>
          </p:cNvCxnSpPr>
          <p:nvPr/>
        </p:nvCxnSpPr>
        <p:spPr>
          <a:xfrm rot="16200000" flipH="1">
            <a:off x="5824651" y="1117255"/>
            <a:ext cx="542178" cy="321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203848" y="30689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가격</a:t>
            </a:r>
          </a:p>
        </p:txBody>
      </p:sp>
      <p:cxnSp>
        <p:nvCxnSpPr>
          <p:cNvPr id="27" name="직선 연결선 26"/>
          <p:cNvCxnSpPr>
            <a:stCxn id="13" idx="2"/>
            <a:endCxn id="26" idx="0"/>
          </p:cNvCxnSpPr>
          <p:nvPr/>
        </p:nvCxnSpPr>
        <p:spPr>
          <a:xfrm rot="5400000">
            <a:off x="3820345" y="2402172"/>
            <a:ext cx="614186" cy="71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148064" y="30689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개수</a:t>
            </a:r>
          </a:p>
        </p:txBody>
      </p:sp>
      <p:cxnSp>
        <p:nvCxnSpPr>
          <p:cNvPr id="29" name="직선 연결선 28"/>
          <p:cNvCxnSpPr>
            <a:stCxn id="13" idx="2"/>
            <a:endCxn id="28" idx="0"/>
          </p:cNvCxnSpPr>
          <p:nvPr/>
        </p:nvCxnSpPr>
        <p:spPr>
          <a:xfrm rot="16200000" flipH="1">
            <a:off x="4792452" y="2149454"/>
            <a:ext cx="614186" cy="122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915815" y="4581128"/>
          <a:ext cx="3312369" cy="1584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사과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500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1000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1500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7164288" y="2996952"/>
            <a:ext cx="1080120" cy="720080"/>
          </a:xfrm>
          <a:prstGeom prst="ellips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전체 가격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15815" y="42117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과일</a:t>
            </a:r>
          </a:p>
        </p:txBody>
      </p:sp>
      <p:sp>
        <p:nvSpPr>
          <p:cNvPr id="45" name="타원 44"/>
          <p:cNvSpPr/>
          <p:nvPr/>
        </p:nvSpPr>
        <p:spPr>
          <a:xfrm>
            <a:off x="1115616" y="30689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u="sng" dirty="0"/>
              <a:t>이름</a:t>
            </a:r>
          </a:p>
        </p:txBody>
      </p:sp>
      <p:cxnSp>
        <p:nvCxnSpPr>
          <p:cNvPr id="52" name="직선 연결선 51"/>
          <p:cNvCxnSpPr>
            <a:stCxn id="13" idx="2"/>
            <a:endCxn id="45" idx="0"/>
          </p:cNvCxnSpPr>
          <p:nvPr/>
        </p:nvCxnSpPr>
        <p:spPr>
          <a:xfrm rot="5400000">
            <a:off x="2776229" y="1358056"/>
            <a:ext cx="614186" cy="280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98581</TotalTime>
  <Words>541</Words>
  <Application>Microsoft Office PowerPoint</Application>
  <PresentationFormat>화면 슬라이드 쇼(4:3)</PresentationFormat>
  <Paragraphs>257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나눔고딕 ExtraBold</vt:lpstr>
      <vt:lpstr>Calibri</vt:lpstr>
      <vt:lpstr>EC팀_교재템플릿</vt:lpstr>
      <vt:lpstr>데이터베이스 시스템 (Chapter 3 관계모델)</vt:lpstr>
      <vt:lpstr>데이터베이스 시스템</vt:lpstr>
      <vt:lpstr>관계 모델이란?</vt:lpstr>
      <vt:lpstr> 무결성 제약조건</vt:lpstr>
      <vt:lpstr>ER 다이어그램을 관계 모델로 변환</vt:lpstr>
      <vt:lpstr>ER 다이어그램을 관계 모델로 변환</vt:lpstr>
      <vt:lpstr>ER 다이어그램을 관계 모델로 변환</vt:lpstr>
      <vt:lpstr>ER 다이어그램을 관계 모델로 변환</vt:lpstr>
      <vt:lpstr>ER 다이어그램을 관계 모델로 변환</vt:lpstr>
      <vt:lpstr>ER 다이어그램을 관계 모델로 변환</vt:lpstr>
      <vt:lpstr>Summary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3661</cp:revision>
  <dcterms:created xsi:type="dcterms:W3CDTF">2011-02-24T00:55:11Z</dcterms:created>
  <dcterms:modified xsi:type="dcterms:W3CDTF">2020-07-02T10:14:54Z</dcterms:modified>
</cp:coreProperties>
</file>