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912" r:id="rId1"/>
  </p:sldMasterIdLst>
  <p:notesMasterIdLst>
    <p:notesMasterId r:id="rId38"/>
  </p:notesMasterIdLst>
  <p:sldIdLst>
    <p:sldId id="2155" r:id="rId2"/>
    <p:sldId id="2156" r:id="rId3"/>
    <p:sldId id="2223" r:id="rId4"/>
    <p:sldId id="2391" r:id="rId5"/>
    <p:sldId id="2390" r:id="rId6"/>
    <p:sldId id="2360" r:id="rId7"/>
    <p:sldId id="2389" r:id="rId8"/>
    <p:sldId id="2273" r:id="rId9"/>
    <p:sldId id="2399" r:id="rId10"/>
    <p:sldId id="2377" r:id="rId11"/>
    <p:sldId id="2392" r:id="rId12"/>
    <p:sldId id="2393" r:id="rId13"/>
    <p:sldId id="2394" r:id="rId14"/>
    <p:sldId id="2396" r:id="rId15"/>
    <p:sldId id="2395" r:id="rId16"/>
    <p:sldId id="2397" r:id="rId17"/>
    <p:sldId id="2398" r:id="rId18"/>
    <p:sldId id="2400" r:id="rId19"/>
    <p:sldId id="2403" r:id="rId20"/>
    <p:sldId id="2401" r:id="rId21"/>
    <p:sldId id="2402" r:id="rId22"/>
    <p:sldId id="2404" r:id="rId23"/>
    <p:sldId id="2405" r:id="rId24"/>
    <p:sldId id="2406" r:id="rId25"/>
    <p:sldId id="2407" r:id="rId26"/>
    <p:sldId id="2408" r:id="rId27"/>
    <p:sldId id="2409" r:id="rId28"/>
    <p:sldId id="2410" r:id="rId29"/>
    <p:sldId id="2412" r:id="rId30"/>
    <p:sldId id="2411" r:id="rId31"/>
    <p:sldId id="2414" r:id="rId32"/>
    <p:sldId id="2413" r:id="rId33"/>
    <p:sldId id="2415" r:id="rId34"/>
    <p:sldId id="2416" r:id="rId35"/>
    <p:sldId id="2417" r:id="rId36"/>
    <p:sldId id="1860" r:id="rId37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2F0"/>
    <a:srgbClr val="043666"/>
    <a:srgbClr val="FFFFCC"/>
    <a:srgbClr val="FFCC00"/>
    <a:srgbClr val="607D99"/>
    <a:srgbClr val="093768"/>
    <a:srgbClr val="363636"/>
    <a:srgbClr val="D1E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6406" autoAdjust="0"/>
  </p:normalViewPr>
  <p:slideViewPr>
    <p:cSldViewPr>
      <p:cViewPr varScale="1">
        <p:scale>
          <a:sx n="60" d="100"/>
          <a:sy n="60" d="100"/>
        </p:scale>
        <p:origin x="1402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32"/>
    </p:cViewPr>
  </p:sorterViewPr>
  <p:notesViewPr>
    <p:cSldViewPr>
      <p:cViewPr>
        <p:scale>
          <a:sx n="93" d="100"/>
          <a:sy n="93" d="100"/>
        </p:scale>
        <p:origin x="-362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C05E6EB6-C90C-41B7-9314-F1F6CBBF2F9A}" type="datetimeFigureOut">
              <a:rPr lang="ko-KR" altLang="en-US"/>
              <a:pPr>
                <a:defRPr/>
              </a:pPr>
              <a:t>2020-07-02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685800"/>
            <a:ext cx="5429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 dirty="0"/>
              <a:t> 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FBB7BC27-BDAA-442D-A8E9-075953C849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38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buFont typeface="Wingdings" pitchFamily="2" charset="2"/>
      <a:buChar char="Ø"/>
      <a:defRPr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358775" indent="107950" algn="l" rtl="0" eaLnBrk="0" fontAlgn="base" latinLnBrk="1" hangingPunct="0">
      <a:spcBef>
        <a:spcPts val="300"/>
      </a:spcBef>
      <a:spcAft>
        <a:spcPct val="0"/>
      </a:spcAft>
      <a:buFont typeface="Arial" pitchFamily="34" charset="0"/>
      <a:buChar char="•"/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719138" indent="107950" algn="l" rtl="0" eaLnBrk="0" fontAlgn="base" latinLnBrk="1" hangingPunct="0">
      <a:spcBef>
        <a:spcPts val="300"/>
      </a:spcBef>
      <a:spcAft>
        <a:spcPct val="0"/>
      </a:spcAft>
      <a:buFont typeface="맑은 고딕" pitchFamily="50" charset="-127"/>
      <a:buChar char="–"/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079500" algn="l" rtl="0" eaLnBrk="0" fontAlgn="base" latinLnBrk="1" hangingPunct="0">
      <a:spcBef>
        <a:spcPts val="300"/>
      </a:spcBef>
      <a:spcAft>
        <a:spcPct val="0"/>
      </a:spcAft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439863" algn="l" rtl="0" eaLnBrk="0" fontAlgn="base" latinLnBrk="1" hangingPunct="0">
      <a:spcBef>
        <a:spcPts val="300"/>
      </a:spcBef>
      <a:spcAft>
        <a:spcPct val="0"/>
      </a:spcAft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59029" indent="106976">
              <a:spcBef>
                <a:spcPts val="300"/>
              </a:spcBef>
              <a:buNone/>
            </a:pPr>
            <a:endParaRPr lang="en-US" altLang="ko-KR" sz="700" b="0" dirty="0"/>
          </a:p>
          <a:p>
            <a:pPr marL="359029" indent="106976">
              <a:spcBef>
                <a:spcPts val="300"/>
              </a:spcBef>
              <a:buNone/>
            </a:pPr>
            <a:endParaRPr lang="en-US" altLang="ko-KR" sz="700" b="0" dirty="0"/>
          </a:p>
          <a:p>
            <a:pPr marL="359029" indent="106976">
              <a:spcBef>
                <a:spcPts val="300"/>
              </a:spcBef>
              <a:buNone/>
            </a:pPr>
            <a:endParaRPr lang="en-US" altLang="ko-KR" sz="700" b="0" dirty="0"/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1700" dirty="0"/>
              <a:t>             </a:t>
            </a:r>
          </a:p>
          <a:p>
            <a:pPr marL="359029" indent="106976">
              <a:spcBef>
                <a:spcPts val="300"/>
              </a:spcBef>
              <a:buNone/>
            </a:pPr>
            <a:endParaRPr lang="en-US" altLang="ko-KR" dirty="0"/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dirty="0"/>
              <a:t>1. BACKUP &amp; RECOVERY ----------------------- 51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altLang="ko-KR" sz="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CHECKPOINT -------------------------------- 52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2. BACKUP -----------------------------------  55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3. RECOVERY  --------------------------------  67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dirty="0"/>
              <a:t>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dirty="0"/>
              <a:t>2. UTILITIES ------------------------------------- 76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1. ILOADER ----------------------------------  77        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2. AEXPORT ----------------------------------  94 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3. ALTIPASSWD ------------------------------- 102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4. ALTIPROFILE ------------------------------ 104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5. DUMP ------------------------------------- 111   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6. ALTIERR ---------------------------------- 127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7. ORANGE for ALTIBASE ---------------------- 129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8. MIGRATION CENTER ------------------------- 152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dirty="0"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dirty="0"/>
              <a:t>3. </a:t>
            </a:r>
            <a:r>
              <a:rPr lang="ko-KR" altLang="en-US" dirty="0"/>
              <a:t>실습교재 </a:t>
            </a:r>
            <a:r>
              <a:rPr lang="en-US" altLang="ko-KR" dirty="0"/>
              <a:t>II ----------------------------------- 174 </a:t>
            </a:r>
            <a:endParaRPr lang="en-US" altLang="ko-KR" sz="700" b="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468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7238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823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9542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259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4978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393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6504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baseline="0"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827058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Eurostile LT St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159794" y="4077072"/>
            <a:ext cx="4824413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Eurostile LT Std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3850" y="812800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7" name="Picture 2" descr="F:\2월\14／미국지사에서 보내온 의문의 파일들\CI_ver2_nav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0" y="6656388"/>
            <a:ext cx="1168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3850" y="812800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457200" y="917346"/>
            <a:ext cx="8229600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Clr>
                <a:schemeClr val="accent1"/>
              </a:buClr>
              <a:buFont typeface="Wingdings" pitchFamily="2" charset="2"/>
              <a:buChar char="v"/>
              <a:defRPr sz="2000" b="1" baseline="0">
                <a:effectLst/>
                <a:latin typeface="Calibri" pitchFamily="34" charset="0"/>
                <a:ea typeface="+mn-ea"/>
              </a:defRPr>
            </a:lvl1pPr>
            <a:lvl2pPr marL="540000" indent="-270000">
              <a:buClr>
                <a:schemeClr val="accent1"/>
              </a:buClr>
              <a:buFont typeface="Wingdings" pitchFamily="2" charset="2"/>
              <a:buChar char="Ø"/>
              <a:defRPr sz="1800" b="0" baseline="0">
                <a:effectLst/>
                <a:latin typeface="Calibri" pitchFamily="34" charset="0"/>
                <a:ea typeface="+mn-ea"/>
              </a:defRPr>
            </a:lvl2pPr>
            <a:lvl3pPr marL="720000" indent="-180000">
              <a:buClr>
                <a:schemeClr val="accent1"/>
              </a:buClr>
              <a:buFont typeface="Wingdings" pitchFamily="2" charset="2"/>
              <a:buChar char="§"/>
              <a:defRPr sz="1600" b="0">
                <a:latin typeface="Calibri" pitchFamily="34" charset="0"/>
                <a:ea typeface="+mn-ea"/>
              </a:defRPr>
            </a:lvl3pPr>
            <a:lvl4pPr marL="900000" indent="-180000">
              <a:buClr>
                <a:schemeClr val="accent1"/>
              </a:buClr>
              <a:buFont typeface="Wingdings" pitchFamily="2" charset="2"/>
              <a:buChar char="w"/>
              <a:defRPr sz="1400" b="0">
                <a:latin typeface="Calibri" pitchFamily="34" charset="0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276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850" y="917575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8" name="Picture 2" descr="F:\2월\14／미국지사에서 보내온 의문의 파일들\CI_ver2_nav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0" y="6656388"/>
            <a:ext cx="1168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 userDrawn="1"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3850" y="917575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457200" y="1061362"/>
            <a:ext cx="8229600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  <a:defRPr lang="en-US" altLang="ko-KR" sz="20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49263" indent="-268288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lang="en-US" altLang="ko-KR" sz="18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2pPr>
            <a:lvl3pPr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en-US" altLang="ko-KR" sz="16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3pPr>
            <a:lvl4pPr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w"/>
              <a:defRPr lang="ko-KR" altLang="en-US" sz="14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30528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3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541089" y="603461"/>
            <a:ext cx="8154337" cy="287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Eurostile LT Std" pitchFamily="34" charset="0"/>
                <a:ea typeface="나눔고딕 ExtraBold" pitchFamily="50" charset="-127"/>
                <a:cs typeface="+mj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28231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Eurostile LT St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159794" y="4364335"/>
            <a:ext cx="4824413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Eurostile LT Std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2571736" cy="6858000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561690" y="812800"/>
            <a:ext cx="6508838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3"/>
          </p:nvPr>
        </p:nvSpPr>
        <p:spPr>
          <a:xfrm>
            <a:off x="2643174" y="917346"/>
            <a:ext cx="6357982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Clr>
                <a:schemeClr val="accent1"/>
              </a:buClr>
              <a:buFont typeface="Wingdings" pitchFamily="2" charset="2"/>
              <a:buChar char="v"/>
              <a:defRPr sz="2000" b="1" baseline="0">
                <a:effectLst/>
                <a:latin typeface="Calibri" pitchFamily="34" charset="0"/>
                <a:ea typeface="+mn-ea"/>
              </a:defRPr>
            </a:lvl1pPr>
            <a:lvl2pPr marL="540000" indent="-270000">
              <a:buClr>
                <a:schemeClr val="accent1"/>
              </a:buClr>
              <a:buFont typeface="Wingdings" pitchFamily="2" charset="2"/>
              <a:buChar char="Ø"/>
              <a:defRPr sz="1800" b="0" baseline="0">
                <a:effectLst/>
                <a:latin typeface="Calibri" pitchFamily="34" charset="0"/>
                <a:ea typeface="+mn-ea"/>
              </a:defRPr>
            </a:lvl2pPr>
            <a:lvl3pPr marL="720000" indent="-180000">
              <a:buClr>
                <a:schemeClr val="accent1"/>
              </a:buClr>
              <a:buFont typeface="Wingdings" pitchFamily="2" charset="2"/>
              <a:buChar char="§"/>
              <a:defRPr sz="1600" b="0">
                <a:latin typeface="Calibri" pitchFamily="34" charset="0"/>
                <a:ea typeface="+mn-ea"/>
              </a:defRPr>
            </a:lvl3pPr>
            <a:lvl4pPr marL="900000" indent="-180000">
              <a:buClr>
                <a:schemeClr val="accent1"/>
              </a:buClr>
              <a:buFont typeface="Wingdings" pitchFamily="2" charset="2"/>
              <a:buChar char="w"/>
              <a:defRPr sz="1400" b="0">
                <a:latin typeface="Calibri" pitchFamily="34" charset="0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643174" y="274639"/>
            <a:ext cx="6357982" cy="5276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985" r:id="rId1"/>
    <p:sldLayoutId id="2147484986" r:id="rId2"/>
    <p:sldLayoutId id="2147484987" r:id="rId3"/>
    <p:sldLayoutId id="2147484988" r:id="rId4"/>
    <p:sldLayoutId id="2147484989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3"/>
          <p:cNvSpPr>
            <a:spLocks noGrp="1"/>
          </p:cNvSpPr>
          <p:nvPr>
            <p:ph type="ctrTitle"/>
          </p:nvPr>
        </p:nvSpPr>
        <p:spPr bwMode="auto">
          <a:xfrm>
            <a:off x="685800" y="2636838"/>
            <a:ext cx="7772400" cy="65087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0">
              <a:lnSpc>
                <a:spcPct val="108749"/>
              </a:lnSpc>
            </a:pPr>
            <a:r>
              <a:rPr lang="ko-KR" altLang="en-US" sz="3600" dirty="0">
                <a:solidFill>
                  <a:srgbClr val="000000"/>
                </a:solidFill>
                <a:latin typeface="Malgun Gothic"/>
                <a:ea typeface="Malgun Gothic"/>
              </a:rPr>
              <a:t>데이터베이스 시스템</a:t>
            </a:r>
            <a:br>
              <a:rPr lang="ko-KR" altLang="en-US" sz="3600" dirty="0"/>
            </a:br>
            <a:r>
              <a:rPr lang="en-US" altLang="ko-KR" sz="3600" dirty="0">
                <a:solidFill>
                  <a:srgbClr val="000000"/>
                </a:solidFill>
                <a:latin typeface="Malgun Gothic"/>
                <a:ea typeface="Malgun Gothic"/>
              </a:rPr>
              <a:t>(Chapter 5 SQL: </a:t>
            </a:r>
            <a:r>
              <a:rPr lang="ko-KR" altLang="en-US" sz="3600" dirty="0">
                <a:solidFill>
                  <a:srgbClr val="000000"/>
                </a:solidFill>
                <a:latin typeface="Malgun Gothic"/>
                <a:ea typeface="Malgun Gothic"/>
              </a:rPr>
              <a:t>질의</a:t>
            </a:r>
            <a:r>
              <a:rPr lang="en-US" altLang="ko-KR" sz="3600" dirty="0">
                <a:solidFill>
                  <a:srgbClr val="000000"/>
                </a:solidFill>
                <a:latin typeface="Malgun Gothic"/>
                <a:ea typeface="Malgun Gothic"/>
              </a:rPr>
              <a:t>, </a:t>
            </a:r>
            <a:r>
              <a:rPr lang="ko-KR" altLang="en-US" sz="3600" dirty="0">
                <a:solidFill>
                  <a:srgbClr val="000000"/>
                </a:solidFill>
                <a:latin typeface="Malgun Gothic"/>
                <a:ea typeface="Malgun Gothic"/>
              </a:rPr>
              <a:t>제약조건</a:t>
            </a:r>
            <a:r>
              <a:rPr lang="en-US" altLang="ko-KR" sz="3600" dirty="0">
                <a:solidFill>
                  <a:srgbClr val="000000"/>
                </a:solidFill>
                <a:latin typeface="Malgun Gothic"/>
                <a:ea typeface="Malgun Gothic"/>
              </a:rPr>
              <a:t>, </a:t>
            </a:r>
            <a:r>
              <a:rPr lang="ko-KR" altLang="en-US" sz="3600" dirty="0" err="1">
                <a:solidFill>
                  <a:srgbClr val="000000"/>
                </a:solidFill>
                <a:latin typeface="Malgun Gothic"/>
                <a:ea typeface="Malgun Gothic"/>
              </a:rPr>
              <a:t>트리거</a:t>
            </a:r>
            <a:r>
              <a:rPr lang="en-US" altLang="ko-KR" sz="3600" dirty="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lang="ko-KR" altLang="en-US" sz="3600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4" name="텍스트 개체 틀 9"/>
          <p:cNvSpPr>
            <a:spLocks noGrp="1"/>
          </p:cNvSpPr>
          <p:nvPr/>
        </p:nvSpPr>
        <p:spPr>
          <a:xfrm>
            <a:off x="2159794" y="4293096"/>
            <a:ext cx="4824413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Helvetica65-Medium" pitchFamily="34" charset="0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09/30/19</a:t>
            </a:r>
          </a:p>
          <a:p>
            <a:r>
              <a:rPr lang="ko-KR" altLang="en-US" sz="1600" dirty="0"/>
              <a:t>최용규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UNION, INTERSECT, EXCEPT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r>
              <a:rPr lang="en-US" altLang="ko-KR" sz="2800" dirty="0"/>
              <a:t>Ex</a:t>
            </a:r>
            <a:r>
              <a:rPr lang="en-US" altLang="ko-KR" dirty="0"/>
              <a:t>)</a:t>
            </a:r>
            <a:r>
              <a:rPr lang="en-US" altLang="ko-KR" sz="2800" dirty="0"/>
              <a:t>   </a:t>
            </a:r>
            <a:r>
              <a:rPr lang="ko-KR" altLang="en-US" dirty="0"/>
              <a:t>적색 혹은 녹색 배를 예약한 적이 있는 뱃사람의 이름을 구하시오</a:t>
            </a:r>
            <a:endParaRPr lang="en-US" altLang="ko-KR" dirty="0"/>
          </a:p>
          <a:p>
            <a:pPr eaLnBrk="1" hangingPunct="1"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</a:t>
            </a:r>
            <a:r>
              <a:rPr lang="en-US" altLang="ko-KR" dirty="0" err="1"/>
              <a:t>S.sname</a:t>
            </a:r>
            <a:endParaRPr lang="en-US" altLang="ko-KR" dirty="0"/>
          </a:p>
          <a:p>
            <a:pPr eaLnBrk="1" hangingPunct="1"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 </a:t>
            </a:r>
            <a:r>
              <a:rPr lang="en-US" altLang="ko-KR" dirty="0"/>
              <a:t>Sailors S, Reserves R, Boats B</a:t>
            </a:r>
          </a:p>
          <a:p>
            <a:pPr eaLnBrk="1" hangingPunct="1"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 </a:t>
            </a:r>
            <a:r>
              <a:rPr lang="en-US" altLang="ko-KR" dirty="0"/>
              <a:t>S.sid = R.sid AND R.bid = B.bid AND</a:t>
            </a:r>
            <a:r>
              <a:rPr lang="en-US" altLang="ko-KR" sz="1800" dirty="0"/>
              <a:t> (</a:t>
            </a:r>
            <a:r>
              <a:rPr lang="en-US" altLang="ko-KR" sz="1800" dirty="0" err="1"/>
              <a:t>B.color</a:t>
            </a:r>
            <a:r>
              <a:rPr lang="en-US" altLang="ko-KR" sz="1800" dirty="0"/>
              <a:t> = ‘red’ OR  </a:t>
            </a:r>
            <a:r>
              <a:rPr lang="en-US" altLang="ko-KR" sz="1800" dirty="0" err="1"/>
              <a:t>B.color</a:t>
            </a:r>
            <a:r>
              <a:rPr lang="en-US" altLang="ko-KR" sz="1800" dirty="0"/>
              <a:t> = ‘green’)</a:t>
            </a:r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UNION, INTERSECT, EXCEPT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r>
              <a:rPr lang="en-US" altLang="ko-KR" sz="2800" dirty="0"/>
              <a:t>Ex</a:t>
            </a:r>
            <a:r>
              <a:rPr lang="en-US" altLang="ko-KR" dirty="0"/>
              <a:t>)</a:t>
            </a:r>
            <a:r>
              <a:rPr lang="en-US" altLang="ko-KR" sz="2800" dirty="0"/>
              <a:t>   </a:t>
            </a:r>
            <a:r>
              <a:rPr lang="ko-KR" altLang="en-US" dirty="0"/>
              <a:t>적색 혹은 녹색 배를 예약한 적이 있는 뱃사람의 이름을 구하시오</a:t>
            </a:r>
            <a:endParaRPr lang="en-US" altLang="ko-KR" dirty="0"/>
          </a:p>
          <a:p>
            <a:pPr eaLnBrk="1" hangingPunct="1"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</a:t>
            </a:r>
            <a:r>
              <a:rPr lang="en-US" altLang="ko-KR" dirty="0" err="1"/>
              <a:t>S.sname</a:t>
            </a:r>
            <a:endParaRPr lang="en-US" altLang="ko-KR" dirty="0"/>
          </a:p>
          <a:p>
            <a:pPr eaLnBrk="1" hangingPunct="1"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 </a:t>
            </a:r>
            <a:r>
              <a:rPr lang="en-US" altLang="ko-KR" dirty="0"/>
              <a:t>Sailors S, Reserves R, Boats B</a:t>
            </a:r>
          </a:p>
          <a:p>
            <a:pPr eaLnBrk="1" hangingPunct="1"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 </a:t>
            </a:r>
            <a:r>
              <a:rPr lang="en-US" altLang="ko-KR" dirty="0"/>
              <a:t>S.sid = R.sid AND R.bid = B.bid AND</a:t>
            </a:r>
            <a:r>
              <a:rPr lang="en-US" altLang="ko-KR" sz="1800" dirty="0"/>
              <a:t> (</a:t>
            </a:r>
            <a:r>
              <a:rPr lang="en-US" altLang="ko-KR" sz="1800" dirty="0" err="1"/>
              <a:t>B.color</a:t>
            </a:r>
            <a:r>
              <a:rPr lang="en-US" altLang="ko-KR" sz="1800" dirty="0"/>
              <a:t> = ‘red’ OR  </a:t>
            </a:r>
            <a:r>
              <a:rPr lang="en-US" altLang="ko-KR" sz="1800" dirty="0" err="1"/>
              <a:t>B.color</a:t>
            </a:r>
            <a:r>
              <a:rPr lang="en-US" altLang="ko-KR" sz="1800" dirty="0"/>
              <a:t> = ‘green’)</a:t>
            </a:r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</a:t>
            </a:r>
            <a:r>
              <a:rPr lang="en-US" altLang="ko-KR" dirty="0" err="1"/>
              <a:t>S.sname</a:t>
            </a:r>
            <a:endParaRPr lang="en-US" altLang="ko-KR" dirty="0"/>
          </a:p>
          <a:p>
            <a:pPr eaLnBrk="1" hangingPunct="1"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 </a:t>
            </a:r>
            <a:r>
              <a:rPr lang="en-US" altLang="ko-KR" dirty="0"/>
              <a:t>Sailors S, Reserves R, Boats B</a:t>
            </a:r>
          </a:p>
          <a:p>
            <a:pPr eaLnBrk="1" hangingPunct="1"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 </a:t>
            </a:r>
            <a:r>
              <a:rPr lang="en-US" altLang="ko-KR" dirty="0"/>
              <a:t>S.sid = R.sid AND R.bid = B.bid AND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B.color</a:t>
            </a:r>
            <a:r>
              <a:rPr lang="en-US" altLang="ko-KR" sz="1800" dirty="0"/>
              <a:t> = ‘red’</a:t>
            </a:r>
          </a:p>
          <a:p>
            <a:pPr eaLnBrk="1" hangingPunct="1">
              <a:buNone/>
              <a:defRPr/>
            </a:pPr>
            <a:r>
              <a:rPr lang="en-US" altLang="ko-KR" sz="1800" dirty="0">
                <a:solidFill>
                  <a:srgbClr val="C00000"/>
                </a:solidFill>
              </a:rPr>
              <a:t>UNION</a:t>
            </a:r>
          </a:p>
          <a:p>
            <a:pPr eaLnBrk="1" hangingPunct="1"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</a:t>
            </a:r>
            <a:r>
              <a:rPr lang="en-US" altLang="ko-KR" dirty="0" err="1"/>
              <a:t>S.sname</a:t>
            </a:r>
            <a:endParaRPr lang="en-US" altLang="ko-KR" dirty="0"/>
          </a:p>
          <a:p>
            <a:pPr eaLnBrk="1" hangingPunct="1"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 </a:t>
            </a:r>
            <a:r>
              <a:rPr lang="en-US" altLang="ko-KR" dirty="0"/>
              <a:t>Sailors S, Reserves R, Boats B</a:t>
            </a:r>
          </a:p>
          <a:p>
            <a:pPr eaLnBrk="1" hangingPunct="1"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 </a:t>
            </a:r>
            <a:r>
              <a:rPr lang="en-US" altLang="ko-KR" dirty="0"/>
              <a:t>S.sid = R.sid AND R.bid = B.bid AND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B.color</a:t>
            </a:r>
            <a:r>
              <a:rPr lang="en-US" altLang="ko-KR" sz="1800" dirty="0"/>
              <a:t> = ‘green’</a:t>
            </a: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67544" y="4581128"/>
            <a:ext cx="864096" cy="360040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88224" y="2204864"/>
            <a:ext cx="432048" cy="288032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UNION, INTERSECT, EXCEPT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r>
              <a:rPr lang="en-US" altLang="ko-KR" sz="2800" dirty="0"/>
              <a:t>Ex</a:t>
            </a:r>
            <a:r>
              <a:rPr lang="en-US" altLang="ko-KR" dirty="0"/>
              <a:t>)</a:t>
            </a:r>
            <a:r>
              <a:rPr lang="en-US" altLang="ko-KR" sz="2800" dirty="0"/>
              <a:t>  </a:t>
            </a:r>
            <a:r>
              <a:rPr lang="ko-KR" altLang="en-US" dirty="0"/>
              <a:t>적색과 녹색 배를 둘 다 예약한 적이 있는 뱃사람의 이름을 구하시오</a:t>
            </a: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</a:t>
            </a:r>
            <a:r>
              <a:rPr lang="en-US" altLang="ko-KR" dirty="0" err="1"/>
              <a:t>S.sname</a:t>
            </a:r>
            <a:endParaRPr lang="en-US" altLang="ko-KR" dirty="0"/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 </a:t>
            </a:r>
            <a:r>
              <a:rPr lang="en-US" altLang="ko-KR" dirty="0"/>
              <a:t>Sailors S, Reserves R, Boats B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 </a:t>
            </a:r>
            <a:r>
              <a:rPr lang="en-US" altLang="ko-KR" dirty="0"/>
              <a:t>S.sid = R.sid AND R.bid = B.bid AND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B.color</a:t>
            </a:r>
            <a:r>
              <a:rPr lang="en-US" altLang="ko-KR" sz="1800" dirty="0"/>
              <a:t> = ‘red’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rgbClr val="C00000"/>
                </a:solidFill>
              </a:rPr>
              <a:t>INTERSECT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</a:t>
            </a:r>
            <a:r>
              <a:rPr lang="en-US" altLang="ko-KR" sz="1800" dirty="0"/>
              <a:t>S2.sname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 </a:t>
            </a:r>
            <a:r>
              <a:rPr lang="en-US" altLang="ko-KR" sz="1800" dirty="0"/>
              <a:t>Sailors S2, Reserves R2, Boats B2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 </a:t>
            </a:r>
            <a:r>
              <a:rPr lang="en-US" altLang="ko-KR" sz="1800" dirty="0"/>
              <a:t>S2.sid = R2.sid AND R2.bid = B2.bid AND</a:t>
            </a:r>
            <a:r>
              <a:rPr lang="en-US" altLang="ko-KR" sz="1600" dirty="0"/>
              <a:t> </a:t>
            </a:r>
            <a:r>
              <a:rPr lang="en-US" altLang="ko-KR" sz="1800" dirty="0" err="1"/>
              <a:t>B.color</a:t>
            </a:r>
            <a:r>
              <a:rPr lang="en-US" altLang="ko-KR" sz="1800" dirty="0"/>
              <a:t> = ‘green’</a:t>
            </a:r>
            <a:endParaRPr lang="en-US" altLang="ko-KR" sz="16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</p:txBody>
      </p:sp>
      <p:sp>
        <p:nvSpPr>
          <p:cNvPr id="5" name="직사각형 4"/>
          <p:cNvSpPr/>
          <p:nvPr/>
        </p:nvSpPr>
        <p:spPr>
          <a:xfrm>
            <a:off x="467544" y="3789040"/>
            <a:ext cx="1224136" cy="360040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UNION, INTERSECT, EXCEPT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r>
              <a:rPr lang="en-US" altLang="ko-KR" sz="2800" dirty="0"/>
              <a:t>Ex</a:t>
            </a:r>
            <a:r>
              <a:rPr lang="en-US" altLang="ko-KR" dirty="0"/>
              <a:t>)</a:t>
            </a:r>
            <a:r>
              <a:rPr lang="en-US" altLang="ko-KR" sz="2800" dirty="0"/>
              <a:t>  </a:t>
            </a:r>
            <a:r>
              <a:rPr lang="ko-KR" altLang="en-US" sz="1800" dirty="0"/>
              <a:t>적색은 예약했지만 녹색 배는 예약하지 않은 모든 뱃사람 번호를 구하시오</a:t>
            </a: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</a:t>
            </a:r>
            <a:r>
              <a:rPr lang="en-US" altLang="ko-KR" dirty="0"/>
              <a:t>R.sid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 </a:t>
            </a:r>
            <a:r>
              <a:rPr lang="en-US" altLang="ko-KR" dirty="0"/>
              <a:t>Reserves R, Boats B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 </a:t>
            </a:r>
            <a:r>
              <a:rPr lang="en-US" altLang="ko-KR" dirty="0"/>
              <a:t>R.bid = B.bid  AND</a:t>
            </a:r>
            <a:r>
              <a:rPr lang="en-US" altLang="ko-KR" sz="1800" dirty="0"/>
              <a:t>  </a:t>
            </a:r>
            <a:r>
              <a:rPr lang="en-US" altLang="ko-KR" sz="1800" dirty="0" err="1"/>
              <a:t>B.color</a:t>
            </a:r>
            <a:r>
              <a:rPr lang="en-US" altLang="ko-KR" sz="1800" dirty="0"/>
              <a:t> = ‘red’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rgbClr val="C00000"/>
                </a:solidFill>
              </a:rPr>
              <a:t>EXCEPT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</a:t>
            </a:r>
            <a:r>
              <a:rPr lang="en-US" altLang="ko-KR" sz="1800" dirty="0"/>
              <a:t>R2.sid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 </a:t>
            </a:r>
            <a:r>
              <a:rPr lang="en-US" altLang="ko-KR" sz="1800" dirty="0"/>
              <a:t>Reserves R2, Boats B2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 </a:t>
            </a:r>
            <a:r>
              <a:rPr lang="en-US" altLang="ko-KR" sz="1800" dirty="0"/>
              <a:t>R2.bid = B2.bid  AND </a:t>
            </a:r>
            <a:r>
              <a:rPr lang="en-US" altLang="ko-KR" sz="1600" dirty="0"/>
              <a:t> </a:t>
            </a:r>
            <a:r>
              <a:rPr lang="en-US" altLang="ko-KR" sz="1800" dirty="0"/>
              <a:t>B2.color = ‘green’</a:t>
            </a:r>
            <a:endParaRPr lang="en-US" altLang="ko-KR" sz="16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</p:txBody>
      </p:sp>
      <p:sp>
        <p:nvSpPr>
          <p:cNvPr id="5" name="직사각형 4"/>
          <p:cNvSpPr/>
          <p:nvPr/>
        </p:nvSpPr>
        <p:spPr>
          <a:xfrm>
            <a:off x="467544" y="3789040"/>
            <a:ext cx="864096" cy="360040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중첩 질의</a:t>
            </a:r>
            <a:r>
              <a:rPr lang="en-US" altLang="ko-KR" dirty="0">
                <a:latin typeface="나눔고딕 ExtraBold" pitchFamily="50" charset="-127"/>
              </a:rPr>
              <a:t>(Nested query)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r>
              <a:rPr lang="en-US" altLang="ko-KR" dirty="0"/>
              <a:t>: </a:t>
            </a:r>
            <a:r>
              <a:rPr lang="ko-KR" altLang="en-US" dirty="0"/>
              <a:t>그 안에 내장된 다른 질의를 가지는 질의</a:t>
            </a: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r>
              <a:rPr lang="en-US" altLang="ko-KR" dirty="0"/>
              <a:t>Ex)  </a:t>
            </a:r>
            <a:r>
              <a:rPr lang="ko-KR" altLang="en-US" dirty="0"/>
              <a:t>배 번호 </a:t>
            </a:r>
            <a:r>
              <a:rPr lang="en-US" altLang="ko-KR" dirty="0"/>
              <a:t>103</a:t>
            </a:r>
            <a:r>
              <a:rPr lang="ko-KR" altLang="en-US" dirty="0"/>
              <a:t>을 예약한 적이 있는 뱃사람의 이름을 구하시오</a:t>
            </a:r>
            <a:endParaRPr lang="en-US" altLang="ko-KR" dirty="0"/>
          </a:p>
          <a:p>
            <a:pPr eaLnBrk="1" hangingPunct="1">
              <a:lnSpc>
                <a:spcPct val="150000"/>
              </a:lnSpc>
              <a:buNone/>
              <a:defRPr/>
            </a:pPr>
            <a:endParaRPr lang="en-US" altLang="ko-KR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</a:t>
            </a:r>
            <a:r>
              <a:rPr lang="en-US" altLang="ko-KR" sz="1800" dirty="0" err="1"/>
              <a:t>S.Sname</a:t>
            </a:r>
            <a:endParaRPr lang="en-US" altLang="ko-KR" sz="1800" dirty="0"/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 </a:t>
            </a:r>
            <a:r>
              <a:rPr lang="en-US" altLang="ko-KR" sz="1800" dirty="0"/>
              <a:t>Sailors S, Reserves R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 </a:t>
            </a:r>
            <a:r>
              <a:rPr lang="en-US" altLang="ko-KR" sz="1800" dirty="0"/>
              <a:t>S.sid = R.sid AND R.bid=103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중첩 질의</a:t>
            </a:r>
            <a:r>
              <a:rPr lang="en-US" altLang="ko-KR" dirty="0">
                <a:latin typeface="나눔고딕 ExtraBold" pitchFamily="50" charset="-127"/>
              </a:rPr>
              <a:t>(Nested query)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r>
              <a:rPr lang="en-US" altLang="ko-KR" dirty="0"/>
              <a:t>:  </a:t>
            </a:r>
            <a:r>
              <a:rPr lang="ko-KR" altLang="en-US" dirty="0"/>
              <a:t>그 안에 내장된 다른 질의를 가지는 질의</a:t>
            </a: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r>
              <a:rPr lang="en-US" altLang="ko-KR" dirty="0"/>
              <a:t>Ex)  </a:t>
            </a:r>
            <a:r>
              <a:rPr lang="ko-KR" altLang="en-US" dirty="0"/>
              <a:t>배 번호 </a:t>
            </a:r>
            <a:r>
              <a:rPr lang="en-US" altLang="ko-KR" dirty="0"/>
              <a:t>103</a:t>
            </a:r>
            <a:r>
              <a:rPr lang="ko-KR" altLang="en-US" dirty="0"/>
              <a:t>을 예약한 적이 있는 뱃사람의 이름을 구하시오</a:t>
            </a:r>
            <a:endParaRPr lang="en-US" altLang="ko-KR" dirty="0"/>
          </a:p>
          <a:p>
            <a:pPr eaLnBrk="1" hangingPunct="1">
              <a:lnSpc>
                <a:spcPct val="150000"/>
              </a:lnSpc>
              <a:buNone/>
              <a:defRPr/>
            </a:pPr>
            <a:endParaRPr lang="en-US" altLang="ko-KR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</a:t>
            </a:r>
            <a:r>
              <a:rPr lang="en-US" altLang="ko-KR" sz="1800" dirty="0" err="1"/>
              <a:t>S.Sname</a:t>
            </a:r>
            <a:endParaRPr lang="en-US" altLang="ko-KR" sz="1800" dirty="0"/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 </a:t>
            </a:r>
            <a:r>
              <a:rPr lang="en-US" altLang="ko-KR" sz="1800" dirty="0"/>
              <a:t>Sailors S, Reserves R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 </a:t>
            </a:r>
            <a:r>
              <a:rPr lang="en-US" altLang="ko-KR" sz="1800" dirty="0"/>
              <a:t>S.sid = R.sid AND R.bid=103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endParaRPr lang="en-US" altLang="ko-KR" sz="1800" dirty="0"/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</a:t>
            </a:r>
            <a:r>
              <a:rPr lang="en-US" altLang="ko-KR" sz="1800" dirty="0" err="1"/>
              <a:t>S.Sname</a:t>
            </a:r>
            <a:endParaRPr lang="en-US" altLang="ko-KR" sz="1800" dirty="0"/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 </a:t>
            </a:r>
            <a:r>
              <a:rPr lang="en-US" altLang="ko-KR" sz="1800" dirty="0"/>
              <a:t>Sailors S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 </a:t>
            </a:r>
            <a:r>
              <a:rPr lang="en-US" altLang="ko-KR" sz="1800" dirty="0"/>
              <a:t>S.sid </a:t>
            </a:r>
            <a:r>
              <a:rPr lang="en-US" altLang="ko-KR" sz="1800" dirty="0">
                <a:solidFill>
                  <a:srgbClr val="00B050"/>
                </a:solidFill>
              </a:rPr>
              <a:t>IN</a:t>
            </a:r>
            <a:r>
              <a:rPr lang="en-US" altLang="ko-KR" sz="1800" dirty="0"/>
              <a:t> (</a:t>
            </a: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altLang="ko-KR" sz="1800" dirty="0"/>
              <a:t> R.sid    </a:t>
            </a: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en-US" altLang="ko-KR" sz="1800" dirty="0"/>
              <a:t>  Reserve R     </a:t>
            </a: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altLang="ko-KR" sz="1800" dirty="0"/>
              <a:t>  R.bid = 103)</a:t>
            </a:r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</p:txBody>
      </p:sp>
      <p:sp>
        <p:nvSpPr>
          <p:cNvPr id="6" name="직사각형 5"/>
          <p:cNvSpPr/>
          <p:nvPr/>
        </p:nvSpPr>
        <p:spPr>
          <a:xfrm>
            <a:off x="1331640" y="5373216"/>
            <a:ext cx="6120680" cy="360040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중첩 질의</a:t>
            </a:r>
            <a:r>
              <a:rPr lang="en-US" altLang="ko-KR" dirty="0">
                <a:latin typeface="나눔고딕 ExtraBold" pitchFamily="50" charset="-127"/>
              </a:rPr>
              <a:t>(Nested query)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r>
              <a:rPr lang="en-US" altLang="ko-KR" dirty="0"/>
              <a:t>Ex)  </a:t>
            </a:r>
            <a:r>
              <a:rPr lang="ko-KR" altLang="en-US" dirty="0"/>
              <a:t>배 번호 </a:t>
            </a:r>
            <a:r>
              <a:rPr lang="en-US" altLang="ko-KR" dirty="0"/>
              <a:t>103</a:t>
            </a:r>
            <a:r>
              <a:rPr lang="ko-KR" altLang="en-US" dirty="0"/>
              <a:t>을 예약한 적이 있는 뱃사람의 이름을 구하시오</a:t>
            </a:r>
            <a:endParaRPr lang="en-US" altLang="ko-KR" dirty="0"/>
          </a:p>
          <a:p>
            <a:pPr eaLnBrk="1" hangingPunct="1">
              <a:lnSpc>
                <a:spcPct val="150000"/>
              </a:lnSpc>
              <a:buNone/>
              <a:defRPr/>
            </a:pPr>
            <a:endParaRPr lang="en-US" altLang="ko-KR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</a:t>
            </a:r>
            <a:r>
              <a:rPr lang="en-US" altLang="ko-KR" sz="1800" dirty="0" err="1"/>
              <a:t>S.Sname</a:t>
            </a:r>
            <a:endParaRPr lang="en-US" altLang="ko-KR" sz="1800" dirty="0"/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 </a:t>
            </a:r>
            <a:r>
              <a:rPr lang="en-US" altLang="ko-KR" sz="1800" dirty="0"/>
              <a:t>Sailors S, Reserves R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 </a:t>
            </a:r>
            <a:r>
              <a:rPr lang="en-US" altLang="ko-KR" sz="1800" dirty="0"/>
              <a:t>S.sid = R.sid AND R.bid=103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endParaRPr lang="en-US" altLang="ko-KR" sz="1800" dirty="0"/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</a:t>
            </a:r>
            <a:r>
              <a:rPr lang="en-US" altLang="ko-KR" sz="1800" dirty="0" err="1"/>
              <a:t>S.Sname</a:t>
            </a:r>
            <a:endParaRPr lang="en-US" altLang="ko-KR" sz="1800" dirty="0"/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 </a:t>
            </a:r>
            <a:r>
              <a:rPr lang="en-US" altLang="ko-KR" sz="1800" dirty="0"/>
              <a:t>Sailors S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 </a:t>
            </a:r>
            <a:r>
              <a:rPr lang="en-US" altLang="ko-KR" sz="1800" dirty="0">
                <a:solidFill>
                  <a:srgbClr val="00B050"/>
                </a:solidFill>
              </a:rPr>
              <a:t>EXISTS</a:t>
            </a: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altLang="ko-KR" sz="1800" dirty="0"/>
              <a:t> *   </a:t>
            </a: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en-US" altLang="ko-KR" sz="1800" dirty="0"/>
              <a:t> Reserves R   </a:t>
            </a: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altLang="ko-KR" sz="1800" dirty="0"/>
              <a:t> R.bid = 103 AND R.sid = S.sid)</a:t>
            </a:r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</p:txBody>
      </p:sp>
      <p:sp>
        <p:nvSpPr>
          <p:cNvPr id="6" name="직사각형 5"/>
          <p:cNvSpPr/>
          <p:nvPr/>
        </p:nvSpPr>
        <p:spPr>
          <a:xfrm>
            <a:off x="1331640" y="5013176"/>
            <a:ext cx="7272808" cy="360040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ANY, ALL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r>
              <a:rPr lang="en-US" altLang="ko-KR" dirty="0"/>
              <a:t>Ex)  </a:t>
            </a:r>
            <a:r>
              <a:rPr lang="en-US" altLang="ko-KR" sz="1800" dirty="0"/>
              <a:t>Horatio</a:t>
            </a:r>
            <a:r>
              <a:rPr lang="ko-KR" altLang="en-US" sz="1800" dirty="0"/>
              <a:t>라 불리는 어떤 뱃사람들보다 등급이 더 높은 뱃사람을 구하시오</a:t>
            </a:r>
            <a:endParaRPr lang="en-US" altLang="ko-KR" sz="1800" dirty="0"/>
          </a:p>
          <a:p>
            <a:pPr eaLnBrk="1" hangingPunct="1">
              <a:lnSpc>
                <a:spcPct val="150000"/>
              </a:lnSpc>
              <a:buNone/>
              <a:defRPr/>
            </a:pPr>
            <a:endParaRPr lang="en-US" altLang="ko-KR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</a:t>
            </a:r>
            <a:r>
              <a:rPr lang="en-US" altLang="ko-KR" sz="1800" dirty="0"/>
              <a:t>*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 </a:t>
            </a:r>
            <a:r>
              <a:rPr lang="en-US" altLang="ko-KR" sz="1800" dirty="0"/>
              <a:t>Sailors S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 </a:t>
            </a:r>
            <a:r>
              <a:rPr lang="en-US" altLang="ko-KR" sz="1800" dirty="0" err="1"/>
              <a:t>S.rating</a:t>
            </a:r>
            <a:r>
              <a:rPr lang="en-US" altLang="ko-KR" sz="1800" dirty="0"/>
              <a:t> &gt;  </a:t>
            </a:r>
            <a:r>
              <a:rPr lang="en-US" altLang="ko-KR" sz="1800" dirty="0">
                <a:solidFill>
                  <a:srgbClr val="00B050"/>
                </a:solidFill>
              </a:rPr>
              <a:t>ANY</a:t>
            </a:r>
            <a:r>
              <a:rPr lang="en-US" altLang="ko-KR" sz="1800" dirty="0"/>
              <a:t>(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altLang="ko-KR" sz="1600" dirty="0"/>
              <a:t>S2.rating   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en-US" altLang="ko-KR" sz="1600" dirty="0"/>
              <a:t> Sailors S2   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altLang="ko-KR" sz="1600" dirty="0"/>
              <a:t> S2.sname = 'Horatio');</a:t>
            </a: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</p:txBody>
      </p:sp>
      <p:sp>
        <p:nvSpPr>
          <p:cNvPr id="5" name="직사각형 4"/>
          <p:cNvSpPr/>
          <p:nvPr/>
        </p:nvSpPr>
        <p:spPr>
          <a:xfrm>
            <a:off x="2339752" y="3140968"/>
            <a:ext cx="6408712" cy="360040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ANY, ALL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r>
              <a:rPr lang="en-US" altLang="ko-KR" dirty="0"/>
              <a:t>Ex)  </a:t>
            </a:r>
            <a:r>
              <a:rPr lang="en-US" altLang="ko-KR" sz="1800" dirty="0"/>
              <a:t>Horatio</a:t>
            </a:r>
            <a:r>
              <a:rPr lang="ko-KR" altLang="en-US" sz="1800" dirty="0"/>
              <a:t>라 불리는 어떤 뱃사람들보다 등급이 더 높은 뱃사람을 구하시오</a:t>
            </a:r>
            <a:endParaRPr lang="en-US" altLang="ko-KR" sz="1800" dirty="0"/>
          </a:p>
          <a:p>
            <a:pPr eaLnBrk="1" hangingPunct="1">
              <a:lnSpc>
                <a:spcPct val="150000"/>
              </a:lnSpc>
              <a:buNone/>
              <a:defRPr/>
            </a:pPr>
            <a:endParaRPr lang="en-US" altLang="ko-KR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</a:t>
            </a:r>
            <a:r>
              <a:rPr lang="en-US" altLang="ko-KR" sz="1800" dirty="0"/>
              <a:t>*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 </a:t>
            </a:r>
            <a:r>
              <a:rPr lang="en-US" altLang="ko-KR" sz="1800" dirty="0"/>
              <a:t>Sailors S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 </a:t>
            </a:r>
            <a:r>
              <a:rPr lang="en-US" altLang="ko-KR" sz="1800" dirty="0" err="1"/>
              <a:t>S.rating</a:t>
            </a:r>
            <a:r>
              <a:rPr lang="en-US" altLang="ko-KR" sz="1800" dirty="0"/>
              <a:t> &gt;  </a:t>
            </a:r>
            <a:r>
              <a:rPr lang="en-US" altLang="ko-KR" sz="1800" dirty="0">
                <a:solidFill>
                  <a:srgbClr val="00B050"/>
                </a:solidFill>
              </a:rPr>
              <a:t>ANY</a:t>
            </a:r>
            <a:r>
              <a:rPr lang="en-US" altLang="ko-KR" sz="1800" dirty="0"/>
              <a:t>(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altLang="ko-KR" sz="1600" dirty="0"/>
              <a:t>S2.rating   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en-US" altLang="ko-KR" sz="1600" dirty="0"/>
              <a:t> Sailors S2   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altLang="ko-KR" sz="1600" dirty="0"/>
              <a:t> S2.sname = 'Horatio');</a:t>
            </a: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83568" y="4221088"/>
          <a:ext cx="3096344" cy="182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Sid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Sname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Rating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Age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9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64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Horatio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7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99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71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 err="1"/>
                        <a:t>Zorba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10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16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99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74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Horatio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9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99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85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Art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8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25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99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95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Bob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63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83568" y="4509120"/>
            <a:ext cx="3096344" cy="2880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3568" y="5157192"/>
            <a:ext cx="3096344" cy="2880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076056" y="5555512"/>
          <a:ext cx="3096344" cy="60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Sid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Sname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Rating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Age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9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71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 err="1"/>
                        <a:t>Zorba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10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16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076056" y="5843544"/>
            <a:ext cx="3096344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076056" y="4149080"/>
          <a:ext cx="3096344" cy="1219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Sid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Sname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Rating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Age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9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71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 err="1"/>
                        <a:t>Zorba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10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16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99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74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Horatio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9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99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85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Art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8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25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076056" y="4437112"/>
            <a:ext cx="3096344" cy="9361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ANY, ALL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r>
              <a:rPr lang="en-US" altLang="ko-KR" dirty="0"/>
              <a:t>Ex)  </a:t>
            </a:r>
            <a:r>
              <a:rPr lang="en-US" altLang="ko-KR" sz="1800" dirty="0"/>
              <a:t>Horatio</a:t>
            </a:r>
            <a:r>
              <a:rPr lang="ko-KR" altLang="en-US" sz="1800" dirty="0"/>
              <a:t>라 불리는 어떤 뱃사람들보다 등급이 더 높은 뱃사람을 구하시오</a:t>
            </a:r>
            <a:endParaRPr lang="en-US" altLang="ko-KR" sz="1800" dirty="0"/>
          </a:p>
          <a:p>
            <a:pPr eaLnBrk="1" hangingPunct="1">
              <a:lnSpc>
                <a:spcPct val="150000"/>
              </a:lnSpc>
              <a:buNone/>
              <a:defRPr/>
            </a:pPr>
            <a:endParaRPr lang="en-US" altLang="ko-KR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</a:t>
            </a:r>
            <a:r>
              <a:rPr lang="en-US" altLang="ko-KR" sz="1800" dirty="0"/>
              <a:t>*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 </a:t>
            </a:r>
            <a:r>
              <a:rPr lang="en-US" altLang="ko-KR" sz="1800" dirty="0"/>
              <a:t>Sailors S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 </a:t>
            </a:r>
            <a:r>
              <a:rPr lang="en-US" altLang="ko-KR" sz="1800" dirty="0" err="1"/>
              <a:t>S.rating</a:t>
            </a:r>
            <a:r>
              <a:rPr lang="en-US" altLang="ko-KR" sz="1800" dirty="0"/>
              <a:t> &gt;  </a:t>
            </a:r>
            <a:r>
              <a:rPr lang="en-US" altLang="ko-KR" sz="1800" dirty="0">
                <a:solidFill>
                  <a:srgbClr val="00B050"/>
                </a:solidFill>
              </a:rPr>
              <a:t>ANY</a:t>
            </a:r>
            <a:r>
              <a:rPr lang="en-US" altLang="ko-KR" sz="1800" dirty="0"/>
              <a:t>(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altLang="ko-KR" sz="1600" dirty="0"/>
              <a:t>S2.rating   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en-US" altLang="ko-KR" sz="1600" dirty="0"/>
              <a:t> Sailors S2   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altLang="ko-KR" sz="1600" dirty="0"/>
              <a:t> S2.sname = 'Horatio');</a:t>
            </a: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15816" y="4369656"/>
          <a:ext cx="3096344" cy="1219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Sid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Sname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Rating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Age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9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71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 err="1"/>
                        <a:t>Zorba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10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16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99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74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Horatio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9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99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85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Art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8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25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3"/>
          </p:nvPr>
        </p:nvSpPr>
        <p:spPr>
          <a:xfrm>
            <a:off x="2643174" y="980728"/>
            <a:ext cx="6357982" cy="5544616"/>
          </a:xfrm>
        </p:spPr>
        <p:txBody>
          <a:bodyPr anchor="t">
            <a:noAutofit/>
          </a:bodyPr>
          <a:lstStyle/>
          <a:p>
            <a:pPr>
              <a:lnSpc>
                <a:spcPct val="160000"/>
              </a:lnSpc>
            </a:pPr>
            <a:r>
              <a:rPr lang="en-US" altLang="ko-KR" sz="1800" dirty="0"/>
              <a:t>  </a:t>
            </a:r>
            <a:r>
              <a:rPr lang="en-US" altLang="ko-KR" sz="2400" dirty="0"/>
              <a:t>Contents</a:t>
            </a:r>
            <a:endParaRPr lang="en-US" altLang="ko-KR" sz="1800" dirty="0"/>
          </a:p>
          <a:p>
            <a:pPr lvl="1">
              <a:lnSpc>
                <a:spcPct val="160000"/>
              </a:lnSpc>
            </a:pPr>
            <a:r>
              <a:rPr lang="ko-KR" altLang="en-US" b="1" dirty="0"/>
              <a:t>  기본 </a:t>
            </a:r>
            <a:r>
              <a:rPr lang="en-US" altLang="ko-KR" b="1" dirty="0"/>
              <a:t>SQL </a:t>
            </a:r>
            <a:r>
              <a:rPr lang="ko-KR" altLang="en-US" b="1" dirty="0"/>
              <a:t>질의</a:t>
            </a:r>
            <a:endParaRPr lang="en-US" altLang="ko-KR" b="1" dirty="0"/>
          </a:p>
          <a:p>
            <a:pPr lvl="1">
              <a:lnSpc>
                <a:spcPct val="160000"/>
              </a:lnSpc>
            </a:pPr>
            <a:r>
              <a:rPr lang="en-US" altLang="ko-KR" b="1" dirty="0"/>
              <a:t>  UNION,  INTERSECT,  EXCEPT</a:t>
            </a:r>
          </a:p>
          <a:p>
            <a:pPr lvl="1">
              <a:lnSpc>
                <a:spcPct val="160000"/>
              </a:lnSpc>
            </a:pPr>
            <a:r>
              <a:rPr lang="ko-KR" altLang="en-US" b="1" dirty="0"/>
              <a:t>  중첩 질의  </a:t>
            </a:r>
            <a:endParaRPr lang="en-US" altLang="ko-KR" b="1" dirty="0"/>
          </a:p>
          <a:p>
            <a:pPr lvl="1">
              <a:lnSpc>
                <a:spcPct val="160000"/>
              </a:lnSpc>
            </a:pPr>
            <a:r>
              <a:rPr lang="en-US" altLang="ko-KR" b="1" dirty="0"/>
              <a:t>  ANY,  ALL</a:t>
            </a:r>
          </a:p>
          <a:p>
            <a:pPr lvl="1">
              <a:lnSpc>
                <a:spcPct val="160000"/>
              </a:lnSpc>
            </a:pPr>
            <a:r>
              <a:rPr lang="en-US" altLang="ko-KR" b="1" dirty="0"/>
              <a:t>  </a:t>
            </a:r>
            <a:r>
              <a:rPr lang="ko-KR" altLang="en-US" b="1" dirty="0"/>
              <a:t>집단 연산자</a:t>
            </a:r>
            <a:endParaRPr lang="en-US" altLang="ko-KR" b="1" dirty="0"/>
          </a:p>
          <a:p>
            <a:pPr lvl="1">
              <a:lnSpc>
                <a:spcPct val="160000"/>
              </a:lnSpc>
            </a:pPr>
            <a:r>
              <a:rPr lang="en-US" altLang="ko-KR" b="1" dirty="0"/>
              <a:t>  GROUP BY,  HAVING</a:t>
            </a:r>
          </a:p>
          <a:p>
            <a:pPr lvl="1">
              <a:lnSpc>
                <a:spcPct val="160000"/>
              </a:lnSpc>
            </a:pPr>
            <a:r>
              <a:rPr lang="en-US" altLang="ko-KR" b="1" dirty="0"/>
              <a:t>  NULL</a:t>
            </a:r>
          </a:p>
          <a:p>
            <a:pPr lvl="1">
              <a:lnSpc>
                <a:spcPct val="160000"/>
              </a:lnSpc>
            </a:pPr>
            <a:r>
              <a:rPr lang="en-US" altLang="ko-KR" b="1" dirty="0"/>
              <a:t>  </a:t>
            </a:r>
            <a:r>
              <a:rPr lang="ko-KR" altLang="en-US" b="1" dirty="0"/>
              <a:t>외부 조인</a:t>
            </a:r>
            <a:endParaRPr lang="en-US" altLang="ko-KR" b="1" dirty="0"/>
          </a:p>
          <a:p>
            <a:pPr lvl="1">
              <a:lnSpc>
                <a:spcPct val="160000"/>
              </a:lnSpc>
            </a:pPr>
            <a:r>
              <a:rPr lang="en-US" altLang="ko-KR" b="1" dirty="0"/>
              <a:t>  CHECK,  DEFAULT,  ASSERTION</a:t>
            </a:r>
          </a:p>
          <a:p>
            <a:pPr lvl="1">
              <a:lnSpc>
                <a:spcPct val="160000"/>
              </a:lnSpc>
            </a:pPr>
            <a:r>
              <a:rPr lang="en-US" altLang="ko-KR" b="1" dirty="0"/>
              <a:t>  </a:t>
            </a:r>
            <a:r>
              <a:rPr lang="ko-KR" altLang="en-US" b="1" dirty="0"/>
              <a:t>트리거</a:t>
            </a:r>
            <a:endParaRPr lang="en-US" altLang="ko-KR" b="1" dirty="0"/>
          </a:p>
          <a:p>
            <a:pPr lvl="1">
              <a:lnSpc>
                <a:spcPct val="160000"/>
              </a:lnSpc>
            </a:pPr>
            <a:endParaRPr lang="en-US" altLang="ko-KR" b="1" dirty="0"/>
          </a:p>
          <a:p>
            <a:pPr lvl="1">
              <a:lnSpc>
                <a:spcPct val="160000"/>
              </a:lnSpc>
              <a:buNone/>
            </a:pPr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시스템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ANY, ALL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r>
              <a:rPr lang="en-US" altLang="ko-KR" dirty="0"/>
              <a:t>Ex)  </a:t>
            </a:r>
            <a:r>
              <a:rPr lang="en-US" altLang="ko-KR" sz="1800" dirty="0"/>
              <a:t>Horatio</a:t>
            </a:r>
            <a:r>
              <a:rPr lang="ko-KR" altLang="en-US" sz="1800" dirty="0"/>
              <a:t>라 불리는 모든 뱃사람들보다 등급이 더 높은 뱃사람을 구하시오</a:t>
            </a:r>
            <a:endParaRPr lang="en-US" altLang="ko-KR" sz="1800" dirty="0"/>
          </a:p>
          <a:p>
            <a:pPr eaLnBrk="1" hangingPunct="1">
              <a:lnSpc>
                <a:spcPct val="150000"/>
              </a:lnSpc>
              <a:buNone/>
              <a:defRPr/>
            </a:pPr>
            <a:endParaRPr lang="en-US" altLang="ko-KR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</a:t>
            </a:r>
            <a:r>
              <a:rPr lang="en-US" altLang="ko-KR" sz="1800" dirty="0"/>
              <a:t>*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 </a:t>
            </a:r>
            <a:r>
              <a:rPr lang="en-US" altLang="ko-KR" sz="1800" dirty="0"/>
              <a:t>Sailors S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 </a:t>
            </a:r>
            <a:r>
              <a:rPr lang="en-US" altLang="ko-KR" sz="1800" dirty="0" err="1"/>
              <a:t>S.rating</a:t>
            </a:r>
            <a:r>
              <a:rPr lang="en-US" altLang="ko-KR" sz="1800" dirty="0"/>
              <a:t> &gt;  </a:t>
            </a:r>
            <a:r>
              <a:rPr lang="en-US" altLang="ko-KR" sz="1800" dirty="0">
                <a:solidFill>
                  <a:srgbClr val="00B050"/>
                </a:solidFill>
              </a:rPr>
              <a:t>ALL</a:t>
            </a:r>
            <a:r>
              <a:rPr lang="en-US" altLang="ko-KR" sz="1800" dirty="0"/>
              <a:t>(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altLang="ko-KR" sz="1600" dirty="0"/>
              <a:t>S2.rating   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en-US" altLang="ko-KR" sz="1600" dirty="0"/>
              <a:t> Sailors S2   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altLang="ko-KR" sz="1600" dirty="0"/>
              <a:t> S2.sname = 'Horatio');</a:t>
            </a: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</p:txBody>
      </p:sp>
      <p:sp>
        <p:nvSpPr>
          <p:cNvPr id="5" name="직사각형 4"/>
          <p:cNvSpPr/>
          <p:nvPr/>
        </p:nvSpPr>
        <p:spPr>
          <a:xfrm>
            <a:off x="2339752" y="3140968"/>
            <a:ext cx="6408712" cy="360040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ANY, ALL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r>
              <a:rPr lang="en-US" altLang="ko-KR" dirty="0"/>
              <a:t>Ex)  </a:t>
            </a:r>
            <a:r>
              <a:rPr lang="en-US" altLang="ko-KR" sz="1800" dirty="0"/>
              <a:t>Horatio</a:t>
            </a:r>
            <a:r>
              <a:rPr lang="ko-KR" altLang="en-US" sz="1800" dirty="0"/>
              <a:t>라 불리는 어떤 뱃사람들보다 등급이 더 높은 뱃사람을 구하시오</a:t>
            </a:r>
            <a:endParaRPr lang="en-US" altLang="ko-KR" sz="1800" dirty="0"/>
          </a:p>
          <a:p>
            <a:pPr eaLnBrk="1" hangingPunct="1">
              <a:lnSpc>
                <a:spcPct val="150000"/>
              </a:lnSpc>
              <a:buNone/>
              <a:defRPr/>
            </a:pPr>
            <a:endParaRPr lang="en-US" altLang="ko-KR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</a:t>
            </a:r>
            <a:r>
              <a:rPr lang="en-US" altLang="ko-KR" sz="1800" dirty="0"/>
              <a:t>*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 </a:t>
            </a:r>
            <a:r>
              <a:rPr lang="en-US" altLang="ko-KR" sz="1800" dirty="0"/>
              <a:t>Sailors S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 </a:t>
            </a:r>
            <a:r>
              <a:rPr lang="en-US" altLang="ko-KR" sz="1800" dirty="0" err="1"/>
              <a:t>S.rating</a:t>
            </a:r>
            <a:r>
              <a:rPr lang="en-US" altLang="ko-KR" sz="1800" dirty="0"/>
              <a:t> &gt;  </a:t>
            </a:r>
            <a:r>
              <a:rPr lang="en-US" altLang="ko-KR" sz="1800" dirty="0">
                <a:solidFill>
                  <a:srgbClr val="00B050"/>
                </a:solidFill>
              </a:rPr>
              <a:t>ALL</a:t>
            </a:r>
            <a:r>
              <a:rPr lang="en-US" altLang="ko-KR" sz="1800" dirty="0"/>
              <a:t>(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altLang="ko-KR" sz="1600" dirty="0"/>
              <a:t>S2.rating   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en-US" altLang="ko-KR" sz="1600" dirty="0"/>
              <a:t> Sailors S2   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altLang="ko-KR" sz="1600" dirty="0"/>
              <a:t> S2.sname = 'Horatio');</a:t>
            </a: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83568" y="4221088"/>
          <a:ext cx="3096344" cy="182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Sid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Sname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Rating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Age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9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64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Horatio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7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99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71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 err="1"/>
                        <a:t>Zorba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10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16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99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74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Horatio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9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99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85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Art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8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25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99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95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Bob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63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83568" y="4509120"/>
            <a:ext cx="3096344" cy="2880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3568" y="5157192"/>
            <a:ext cx="3096344" cy="2880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076056" y="5555512"/>
          <a:ext cx="3096344" cy="60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Sid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Sname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Rating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Age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9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71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 err="1"/>
                        <a:t>Zorba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10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16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076056" y="5843544"/>
            <a:ext cx="3096344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076056" y="4149080"/>
          <a:ext cx="3096344" cy="1219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Sid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Sname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Rating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Age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9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71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 err="1"/>
                        <a:t>Zorba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10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16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99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74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Horatio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9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99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85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Art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8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25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076056" y="4437112"/>
            <a:ext cx="3096344" cy="9361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ANY, ALL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r>
              <a:rPr lang="en-US" altLang="ko-KR" dirty="0"/>
              <a:t>Ex)  </a:t>
            </a:r>
            <a:r>
              <a:rPr lang="en-US" altLang="ko-KR" sz="1800" dirty="0"/>
              <a:t>Horatio</a:t>
            </a:r>
            <a:r>
              <a:rPr lang="ko-KR" altLang="en-US" sz="1800" dirty="0"/>
              <a:t>라 불리는 어떤 뱃사람들보다 등급이 더 높은 뱃사람을 구하시오</a:t>
            </a:r>
            <a:endParaRPr lang="en-US" altLang="ko-KR" sz="1800" dirty="0"/>
          </a:p>
          <a:p>
            <a:pPr eaLnBrk="1" hangingPunct="1">
              <a:lnSpc>
                <a:spcPct val="150000"/>
              </a:lnSpc>
              <a:buNone/>
              <a:defRPr/>
            </a:pPr>
            <a:endParaRPr lang="en-US" altLang="ko-KR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</a:t>
            </a:r>
            <a:r>
              <a:rPr lang="en-US" altLang="ko-KR" sz="1800" dirty="0"/>
              <a:t>*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 </a:t>
            </a:r>
            <a:r>
              <a:rPr lang="en-US" altLang="ko-KR" sz="1800" dirty="0"/>
              <a:t>Sailors S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 </a:t>
            </a:r>
            <a:r>
              <a:rPr lang="en-US" altLang="ko-KR" sz="1800" dirty="0" err="1"/>
              <a:t>S.rating</a:t>
            </a:r>
            <a:r>
              <a:rPr lang="en-US" altLang="ko-KR" sz="1800" dirty="0"/>
              <a:t> &gt;  </a:t>
            </a:r>
            <a:r>
              <a:rPr lang="en-US" altLang="ko-KR" sz="1800" dirty="0">
                <a:solidFill>
                  <a:srgbClr val="00B050"/>
                </a:solidFill>
              </a:rPr>
              <a:t>ALL</a:t>
            </a:r>
            <a:r>
              <a:rPr lang="en-US" altLang="ko-KR" sz="1800" dirty="0"/>
              <a:t>(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altLang="ko-KR" sz="1600" dirty="0"/>
              <a:t>S2.rating   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en-US" altLang="ko-KR" sz="1600" dirty="0"/>
              <a:t> Sailors S2   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altLang="ko-KR" sz="1600" dirty="0"/>
              <a:t> S2.sname = 'Horatio');</a:t>
            </a: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987824" y="4797152"/>
          <a:ext cx="3096344" cy="60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Sid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Sname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Rating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Age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9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71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 err="1"/>
                        <a:t>Zorba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10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16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집단 연산자</a:t>
            </a: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r>
              <a:rPr lang="en-US" altLang="ko-KR" sz="1800" dirty="0"/>
              <a:t>      COUNT ([DISTINCT] A): A </a:t>
            </a:r>
            <a:r>
              <a:rPr lang="ko-KR" altLang="en-US" sz="1800" dirty="0"/>
              <a:t>열의 </a:t>
            </a:r>
            <a:r>
              <a:rPr lang="en-US" altLang="ko-KR" sz="1800" dirty="0"/>
              <a:t>(</a:t>
            </a:r>
            <a:r>
              <a:rPr lang="ko-KR" altLang="en-US" sz="1800" dirty="0"/>
              <a:t>유일한</a:t>
            </a:r>
            <a:r>
              <a:rPr lang="en-US" altLang="ko-KR" sz="1800" dirty="0"/>
              <a:t>) </a:t>
            </a:r>
            <a:r>
              <a:rPr lang="ko-KR" altLang="en-US" sz="1800" dirty="0"/>
              <a:t>값들의 수</a:t>
            </a: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r>
              <a:rPr lang="en-US" altLang="ko-KR" sz="1800" dirty="0"/>
              <a:t>      SUM ([DISTINCT] A): A </a:t>
            </a:r>
            <a:r>
              <a:rPr lang="ko-KR" altLang="en-US" sz="1800" dirty="0"/>
              <a:t>열의 모든</a:t>
            </a:r>
            <a:r>
              <a:rPr lang="en-US" altLang="ko-KR" sz="1800" dirty="0"/>
              <a:t> (</a:t>
            </a:r>
            <a:r>
              <a:rPr lang="ko-KR" altLang="en-US" sz="1800" dirty="0"/>
              <a:t>유일한</a:t>
            </a:r>
            <a:r>
              <a:rPr lang="en-US" altLang="ko-KR" sz="1800" dirty="0"/>
              <a:t>) </a:t>
            </a:r>
            <a:r>
              <a:rPr lang="ko-KR" altLang="en-US" sz="1800" dirty="0"/>
              <a:t>값들의 합</a:t>
            </a: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r>
              <a:rPr lang="en-US" altLang="ko-KR" sz="1800" dirty="0"/>
              <a:t>      AVG ([DISTINCT] A): A </a:t>
            </a:r>
            <a:r>
              <a:rPr lang="ko-KR" altLang="en-US" sz="1800" dirty="0"/>
              <a:t>열의 모든 </a:t>
            </a:r>
            <a:r>
              <a:rPr lang="en-US" altLang="ko-KR" sz="1800" dirty="0"/>
              <a:t>(</a:t>
            </a:r>
            <a:r>
              <a:rPr lang="ko-KR" altLang="en-US" sz="1800" dirty="0"/>
              <a:t>유일한</a:t>
            </a:r>
            <a:r>
              <a:rPr lang="en-US" altLang="ko-KR" sz="1800" dirty="0"/>
              <a:t>) </a:t>
            </a:r>
            <a:r>
              <a:rPr lang="ko-KR" altLang="en-US" sz="1800" dirty="0"/>
              <a:t>값들의 평균</a:t>
            </a: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r>
              <a:rPr lang="en-US" altLang="ko-KR" sz="1800" dirty="0"/>
              <a:t>      MAX (A): A</a:t>
            </a:r>
            <a:r>
              <a:rPr lang="ko-KR" altLang="en-US" sz="1800" dirty="0"/>
              <a:t>열의 최대값</a:t>
            </a: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r>
              <a:rPr lang="en-US" altLang="ko-KR" sz="1800" dirty="0"/>
              <a:t>      MIN (A): A</a:t>
            </a:r>
            <a:r>
              <a:rPr lang="ko-KR" altLang="en-US" sz="1800" dirty="0"/>
              <a:t>열의 최소값</a:t>
            </a: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r>
              <a:rPr lang="en-US" altLang="ko-KR" sz="1800" dirty="0"/>
              <a:t>Ex)  </a:t>
            </a:r>
            <a:r>
              <a:rPr lang="ko-KR" altLang="en-US" sz="1800" dirty="0"/>
              <a:t>가장 나이 많은 뱃사람의 이름과 나이를 구하시오</a:t>
            </a: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86916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SELECT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S.sname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, MAX (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S.age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FROM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  Sailors 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8024" y="4653136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SELECT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S.sname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S.age</a:t>
            </a:r>
            <a:endParaRPr lang="en-US" altLang="ko-KR" sz="2000" b="1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buNone/>
              <a:defRPr/>
            </a:pP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FROM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  Sailors S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WHERE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 (</a:t>
            </a: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SELECT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MAX(S2.age)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FROM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 Sailor S2) = 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S.age</a:t>
            </a:r>
            <a:endParaRPr lang="en-US" altLang="ko-KR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5696" y="5949280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sz="2800" b="1" dirty="0">
                <a:latin typeface="Calibri" pitchFamily="34" charset="0"/>
                <a:cs typeface="Calibri" pitchFamily="34" charset="0"/>
              </a:rPr>
              <a:t>(X)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4208" y="594928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sz="2800" b="1" dirty="0">
                <a:latin typeface="Calibri" pitchFamily="34" charset="0"/>
                <a:cs typeface="Calibri" pitchFamily="34" charset="0"/>
              </a:rPr>
              <a:t>(O)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GROUP BY &amp;</a:t>
            </a:r>
            <a:r>
              <a:rPr lang="ko-KR" altLang="en-US" dirty="0">
                <a:latin typeface="나눔고딕 ExtraBold" pitchFamily="50" charset="-127"/>
              </a:rPr>
              <a:t> </a:t>
            </a:r>
            <a:r>
              <a:rPr lang="en-US" altLang="ko-KR" dirty="0">
                <a:latin typeface="나눔고딕 ExtraBold" pitchFamily="50" charset="-127"/>
              </a:rPr>
              <a:t>HAVING 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r>
              <a:rPr lang="en-US" altLang="ko-KR" sz="1800" dirty="0"/>
              <a:t>Ex)  </a:t>
            </a:r>
            <a:r>
              <a:rPr lang="ko-KR" altLang="en-US" sz="1800" dirty="0"/>
              <a:t>각  </a:t>
            </a:r>
            <a:r>
              <a:rPr lang="en-US" altLang="ko-KR" sz="1800" dirty="0"/>
              <a:t>rating</a:t>
            </a:r>
            <a:r>
              <a:rPr lang="ko-KR" altLang="en-US" sz="1800" dirty="0"/>
              <a:t>별 가장 어린 뱃사람의 나이를 구하시오</a:t>
            </a: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772816"/>
            <a:ext cx="338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SELECT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 MIN (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S.age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FROM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Sailors S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WHERE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S.rating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= 1, 2, 3, 4,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3781489"/>
            <a:ext cx="338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SELECT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S.rating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,  MIN (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S.age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FROM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Sailors S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GROUP BY 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S.rating</a:t>
            </a:r>
            <a:endParaRPr lang="en-US" altLang="ko-KR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4437112"/>
            <a:ext cx="1152128" cy="36004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GROUP BY &amp;</a:t>
            </a:r>
            <a:r>
              <a:rPr lang="ko-KR" altLang="en-US" dirty="0">
                <a:latin typeface="나눔고딕 ExtraBold" pitchFamily="50" charset="-127"/>
              </a:rPr>
              <a:t> </a:t>
            </a:r>
            <a:r>
              <a:rPr lang="en-US" altLang="ko-KR" dirty="0">
                <a:latin typeface="나눔고딕 ExtraBold" pitchFamily="50" charset="-127"/>
              </a:rPr>
              <a:t>HAVING 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r>
              <a:rPr lang="en-US" altLang="ko-KR" sz="1800" dirty="0"/>
              <a:t>Ex)  </a:t>
            </a:r>
            <a:r>
              <a:rPr lang="ko-KR" altLang="en-US" sz="1800" dirty="0"/>
              <a:t>두 명 이상의 뱃사람을 가지는 등급에 대해 각 등급별 </a:t>
            </a:r>
            <a:r>
              <a:rPr lang="en-US" altLang="ko-KR" sz="1800" dirty="0"/>
              <a:t>18</a:t>
            </a:r>
            <a:r>
              <a:rPr lang="ko-KR" altLang="en-US" sz="1800" dirty="0"/>
              <a:t>세 이상인 사람 중 </a:t>
            </a:r>
            <a:endParaRPr lang="en-US" altLang="ko-KR" sz="1800" dirty="0"/>
          </a:p>
          <a:p>
            <a:pPr eaLnBrk="1" hangingPunct="1">
              <a:buNone/>
              <a:defRPr/>
            </a:pPr>
            <a:r>
              <a:rPr lang="en-US" altLang="ko-KR" sz="1800" dirty="0"/>
              <a:t>	    </a:t>
            </a:r>
            <a:r>
              <a:rPr lang="ko-KR" altLang="en-US" sz="1800" dirty="0"/>
              <a:t>가장 어린 뱃사람의 나이를 구하시오</a:t>
            </a: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413337"/>
            <a:ext cx="5760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SELECT</a:t>
            </a:r>
            <a:r>
              <a:rPr lang="en-US" altLang="ko-KR" sz="24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altLang="ko-KR" sz="2400" b="1" dirty="0" err="1">
                <a:latin typeface="Calibri" pitchFamily="34" charset="0"/>
                <a:cs typeface="Calibri" pitchFamily="34" charset="0"/>
              </a:rPr>
              <a:t>S.rating</a:t>
            </a:r>
            <a:r>
              <a:rPr lang="en-US" altLang="ko-KR" sz="2400" b="1" dirty="0">
                <a:latin typeface="Calibri" pitchFamily="34" charset="0"/>
                <a:cs typeface="Calibri" pitchFamily="34" charset="0"/>
              </a:rPr>
              <a:t>, MIN (</a:t>
            </a:r>
            <a:r>
              <a:rPr lang="en-US" altLang="ko-KR" sz="2400" b="1" dirty="0" err="1">
                <a:latin typeface="Calibri" pitchFamily="34" charset="0"/>
                <a:cs typeface="Calibri" pitchFamily="34" charset="0"/>
              </a:rPr>
              <a:t>S.age</a:t>
            </a:r>
            <a:r>
              <a:rPr lang="en-US" altLang="ko-KR" sz="2400" b="1" dirty="0">
                <a:latin typeface="Calibri" pitchFamily="34" charset="0"/>
                <a:cs typeface="Calibri" pitchFamily="34" charset="0"/>
              </a:rPr>
              <a:t>) AS </a:t>
            </a:r>
            <a:r>
              <a:rPr lang="en-US" altLang="ko-KR" sz="2400" b="1" dirty="0" err="1">
                <a:latin typeface="Calibri" pitchFamily="34" charset="0"/>
                <a:cs typeface="Calibri" pitchFamily="34" charset="0"/>
              </a:rPr>
              <a:t>minage</a:t>
            </a:r>
            <a:endParaRPr lang="en-US" altLang="ko-KR" sz="2400" b="1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buNone/>
              <a:defRPr/>
            </a:pPr>
            <a:r>
              <a:rPr lang="en-US" altLang="ko-KR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FROM </a:t>
            </a:r>
            <a:r>
              <a:rPr lang="en-US" altLang="ko-KR" sz="2400" b="1" dirty="0">
                <a:latin typeface="Calibri" pitchFamily="34" charset="0"/>
                <a:cs typeface="Calibri" pitchFamily="34" charset="0"/>
              </a:rPr>
              <a:t> Sailors S</a:t>
            </a:r>
          </a:p>
          <a:p>
            <a:pPr eaLnBrk="1" hangingPunct="1">
              <a:buNone/>
              <a:defRPr/>
            </a:pPr>
            <a:r>
              <a:rPr lang="en-US" altLang="ko-KR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WHERE </a:t>
            </a:r>
            <a:r>
              <a:rPr lang="en-US" altLang="ko-KR" sz="2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400" b="1" dirty="0" err="1">
                <a:latin typeface="Calibri" pitchFamily="34" charset="0"/>
                <a:cs typeface="Calibri" pitchFamily="34" charset="0"/>
              </a:rPr>
              <a:t>S.age</a:t>
            </a:r>
            <a:r>
              <a:rPr lang="en-US" altLang="ko-KR" sz="2400" b="1" dirty="0">
                <a:latin typeface="Calibri" pitchFamily="34" charset="0"/>
                <a:cs typeface="Calibri" pitchFamily="34" charset="0"/>
              </a:rPr>
              <a:t> &gt;= 18</a:t>
            </a:r>
          </a:p>
          <a:p>
            <a:pPr eaLnBrk="1" hangingPunct="1">
              <a:buNone/>
              <a:defRPr/>
            </a:pPr>
            <a:r>
              <a:rPr lang="en-US" altLang="ko-KR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GROUP BY  </a:t>
            </a:r>
            <a:r>
              <a:rPr lang="en-US" altLang="ko-KR" sz="2400" b="1" dirty="0" err="1">
                <a:latin typeface="Calibri" pitchFamily="34" charset="0"/>
                <a:cs typeface="Calibri" pitchFamily="34" charset="0"/>
              </a:rPr>
              <a:t>S.rating</a:t>
            </a:r>
            <a:endParaRPr lang="en-US" altLang="ko-KR" sz="2400" b="1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buNone/>
              <a:defRPr/>
            </a:pPr>
            <a:r>
              <a:rPr lang="en-US" altLang="ko-KR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HAVING</a:t>
            </a:r>
            <a:r>
              <a:rPr lang="en-US" altLang="ko-KR" sz="2400" b="1" dirty="0">
                <a:latin typeface="Calibri" pitchFamily="34" charset="0"/>
                <a:cs typeface="Calibri" pitchFamily="34" charset="0"/>
              </a:rPr>
              <a:t>  COUNT (*) &gt; 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7544" y="3573016"/>
            <a:ext cx="3096344" cy="720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NULL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3356992"/>
            <a:ext cx="3816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/>
              <a:t>Null  and  Null =  unknown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True  and  Null = unknown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False  and  Null =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124744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lt"/>
              </a:rPr>
              <a:t>논리 접속사 </a:t>
            </a:r>
            <a:r>
              <a:rPr lang="en-US" altLang="ko-KR" sz="2000" b="1" dirty="0">
                <a:latin typeface="+mn-lt"/>
              </a:rPr>
              <a:t>and, or</a:t>
            </a:r>
            <a:r>
              <a:rPr lang="ko-KR" altLang="en-US" sz="2000" b="1" dirty="0">
                <a:latin typeface="+mn-lt"/>
              </a:rPr>
              <a:t>이 </a:t>
            </a:r>
            <a:r>
              <a:rPr lang="en-US" altLang="ko-KR" sz="2000" b="1" dirty="0">
                <a:latin typeface="+mn-lt"/>
              </a:rPr>
              <a:t>null </a:t>
            </a:r>
            <a:r>
              <a:rPr lang="ko-KR" altLang="en-US" sz="2000" b="1" dirty="0">
                <a:latin typeface="+mn-lt"/>
              </a:rPr>
              <a:t>값에 대해서 적용되었을 때는 </a:t>
            </a:r>
            <a:r>
              <a:rPr lang="en-US" altLang="ko-KR" sz="2000" b="1" dirty="0">
                <a:latin typeface="+mn-lt"/>
              </a:rPr>
              <a:t>unknown</a:t>
            </a:r>
            <a:r>
              <a:rPr lang="ko-KR" altLang="en-US" sz="2000" b="1" dirty="0">
                <a:latin typeface="+mn-lt"/>
              </a:rPr>
              <a:t>이라는 것이 추가됩니다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6056" y="3356992"/>
            <a:ext cx="3888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/>
              <a:t>Null  or  Null = unknown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True  or  Null = True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False  or  Null = unknown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외부 조인</a:t>
            </a: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r>
              <a:rPr lang="en-US" altLang="ko-KR" sz="1800" dirty="0"/>
              <a:t>:  </a:t>
            </a:r>
            <a:r>
              <a:rPr lang="ko-KR" altLang="en-US" sz="1800" dirty="0"/>
              <a:t>두 릴레이션을 조인할 때 조인 조건에 맞지 않는 행들도 반환하는 조인 방식</a:t>
            </a:r>
            <a:endParaRPr lang="en-US" altLang="ko-KR" sz="18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3B64DF2-6D09-4DFA-9BFE-1AA0421ED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137685"/>
              </p:ext>
            </p:extLst>
          </p:nvPr>
        </p:nvGraphicFramePr>
        <p:xfrm>
          <a:off x="539552" y="1700808"/>
          <a:ext cx="3096344" cy="1219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Sid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Sname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Rating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Age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9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22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Dustin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7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45</a:t>
                      </a:r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99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31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Lubber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8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55</a:t>
                      </a:r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322614021"/>
                  </a:ext>
                </a:extLst>
              </a:tr>
              <a:tr h="27899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58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Rusty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10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35</a:t>
                      </a:r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61786856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0F39266-9961-4F8E-A4F9-3642BFFA9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301771"/>
              </p:ext>
            </p:extLst>
          </p:nvPr>
        </p:nvGraphicFramePr>
        <p:xfrm>
          <a:off x="3923928" y="2005704"/>
          <a:ext cx="2160240" cy="91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Sid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Bid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Day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9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22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101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10/10/96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99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58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103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11/12/96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32261402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EBAAB70-49B4-4D3E-A5FF-26BF916D75C3}"/>
              </a:ext>
            </a:extLst>
          </p:cNvPr>
          <p:cNvSpPr txBox="1"/>
          <p:nvPr/>
        </p:nvSpPr>
        <p:spPr>
          <a:xfrm>
            <a:off x="1547664" y="30596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Sailors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30DDA-E166-4261-A422-AC5382188F54}"/>
              </a:ext>
            </a:extLst>
          </p:cNvPr>
          <p:cNvSpPr txBox="1"/>
          <p:nvPr/>
        </p:nvSpPr>
        <p:spPr>
          <a:xfrm>
            <a:off x="4427984" y="303627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Reserves</a:t>
            </a:r>
            <a:endParaRPr lang="ko-KR" altLang="en-US" b="1" dirty="0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DF576254-5286-40A2-881F-728F4A803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20752"/>
              </p:ext>
            </p:extLst>
          </p:nvPr>
        </p:nvGraphicFramePr>
        <p:xfrm>
          <a:off x="7140624" y="1721368"/>
          <a:ext cx="15358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916">
                  <a:extLst>
                    <a:ext uri="{9D8B030D-6E8A-4147-A177-3AD203B41FA5}">
                      <a16:colId xmlns:a16="http://schemas.microsoft.com/office/drawing/2014/main" val="542795331"/>
                    </a:ext>
                  </a:extLst>
                </a:gridCol>
                <a:gridCol w="767916">
                  <a:extLst>
                    <a:ext uri="{9D8B030D-6E8A-4147-A177-3AD203B41FA5}">
                      <a16:colId xmlns:a16="http://schemas.microsoft.com/office/drawing/2014/main" val="158941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Sid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Bid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0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4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Null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6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08854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0FE835E-39D1-4A69-8A1A-B30E0B5481E6}"/>
              </a:ext>
            </a:extLst>
          </p:cNvPr>
          <p:cNvSpPr txBox="1"/>
          <p:nvPr/>
        </p:nvSpPr>
        <p:spPr>
          <a:xfrm>
            <a:off x="6412687" y="2348880"/>
            <a:ext cx="46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</a:t>
            </a:r>
            <a:endParaRPr lang="ko-KR" altLang="en-US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24B97D1-35B5-4A68-8F93-1CB604F872CC}"/>
              </a:ext>
            </a:extLst>
          </p:cNvPr>
          <p:cNvGrpSpPr/>
          <p:nvPr/>
        </p:nvGrpSpPr>
        <p:grpSpPr>
          <a:xfrm>
            <a:off x="3059832" y="3919247"/>
            <a:ext cx="3024336" cy="1872208"/>
            <a:chOff x="899592" y="3933056"/>
            <a:chExt cx="3024336" cy="1872208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9191EF1-0515-4FF3-A082-66CD628384A2}"/>
                </a:ext>
              </a:extLst>
            </p:cNvPr>
            <p:cNvSpPr/>
            <p:nvPr/>
          </p:nvSpPr>
          <p:spPr>
            <a:xfrm>
              <a:off x="899592" y="3933056"/>
              <a:ext cx="1872208" cy="18722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3E4424B-E55F-4F76-9F65-762655F6F34B}"/>
                </a:ext>
              </a:extLst>
            </p:cNvPr>
            <p:cNvSpPr/>
            <p:nvPr/>
          </p:nvSpPr>
          <p:spPr>
            <a:xfrm>
              <a:off x="2051720" y="3933056"/>
              <a:ext cx="1872208" cy="18722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1F53257-5E4B-4126-92A1-1CA74FA50872}"/>
              </a:ext>
            </a:extLst>
          </p:cNvPr>
          <p:cNvSpPr txBox="1"/>
          <p:nvPr/>
        </p:nvSpPr>
        <p:spPr>
          <a:xfrm>
            <a:off x="3419872" y="58052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Sailors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87FBC-55D9-43C5-9297-88C2BB36E8C7}"/>
              </a:ext>
            </a:extLst>
          </p:cNvPr>
          <p:cNvSpPr txBox="1"/>
          <p:nvPr/>
        </p:nvSpPr>
        <p:spPr>
          <a:xfrm>
            <a:off x="4644008" y="58052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Reserves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F53257-5E4B-4126-92A1-1CA74FA50872}"/>
              </a:ext>
            </a:extLst>
          </p:cNvPr>
          <p:cNvSpPr txBox="1"/>
          <p:nvPr/>
        </p:nvSpPr>
        <p:spPr>
          <a:xfrm>
            <a:off x="3707904" y="616530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좌측 외부 조인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외부 조인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24B97D1-35B5-4A68-8F93-1CB604F872CC}"/>
              </a:ext>
            </a:extLst>
          </p:cNvPr>
          <p:cNvGrpSpPr/>
          <p:nvPr/>
        </p:nvGrpSpPr>
        <p:grpSpPr>
          <a:xfrm>
            <a:off x="3059832" y="1052736"/>
            <a:ext cx="3024336" cy="1872208"/>
            <a:chOff x="899592" y="3933056"/>
            <a:chExt cx="3024336" cy="187220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3E4424B-E55F-4F76-9F65-762655F6F34B}"/>
                </a:ext>
              </a:extLst>
            </p:cNvPr>
            <p:cNvSpPr/>
            <p:nvPr/>
          </p:nvSpPr>
          <p:spPr>
            <a:xfrm>
              <a:off x="2051720" y="3933056"/>
              <a:ext cx="1872208" cy="18722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9191EF1-0515-4FF3-A082-66CD628384A2}"/>
                </a:ext>
              </a:extLst>
            </p:cNvPr>
            <p:cNvSpPr/>
            <p:nvPr/>
          </p:nvSpPr>
          <p:spPr>
            <a:xfrm>
              <a:off x="899592" y="3933056"/>
              <a:ext cx="1872208" cy="18722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1F53257-5E4B-4126-92A1-1CA74FA50872}"/>
              </a:ext>
            </a:extLst>
          </p:cNvPr>
          <p:cNvSpPr txBox="1"/>
          <p:nvPr/>
        </p:nvSpPr>
        <p:spPr>
          <a:xfrm>
            <a:off x="3763583" y="29516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우측 외부 조인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87FBC-55D9-43C5-9297-88C2BB36E8C7}"/>
              </a:ext>
            </a:extLst>
          </p:cNvPr>
          <p:cNvSpPr txBox="1"/>
          <p:nvPr/>
        </p:nvSpPr>
        <p:spPr>
          <a:xfrm>
            <a:off x="3743907" y="5939988"/>
            <a:ext cx="181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ea"/>
                <a:ea typeface="+mj-ea"/>
              </a:rPr>
              <a:t>전체 외부 조인</a:t>
            </a:r>
            <a:endParaRPr lang="ko-KR" altLang="en-US" b="1" dirty="0">
              <a:latin typeface="+mj-ea"/>
              <a:ea typeface="+mj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6A2DF7F-F5F6-4062-BA4A-76C6BA04BB64}"/>
              </a:ext>
            </a:extLst>
          </p:cNvPr>
          <p:cNvGrpSpPr/>
          <p:nvPr/>
        </p:nvGrpSpPr>
        <p:grpSpPr>
          <a:xfrm>
            <a:off x="3059832" y="3933056"/>
            <a:ext cx="3024336" cy="1872208"/>
            <a:chOff x="899592" y="3933056"/>
            <a:chExt cx="3024336" cy="187220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8E09B05-E726-4CE1-913F-65A0152C0071}"/>
                </a:ext>
              </a:extLst>
            </p:cNvPr>
            <p:cNvSpPr/>
            <p:nvPr/>
          </p:nvSpPr>
          <p:spPr>
            <a:xfrm>
              <a:off x="899592" y="3933056"/>
              <a:ext cx="1872208" cy="187220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1B2DDF4-A3C6-4AEF-8A4C-95F78EEC1F42}"/>
                </a:ext>
              </a:extLst>
            </p:cNvPr>
            <p:cNvSpPr/>
            <p:nvPr/>
          </p:nvSpPr>
          <p:spPr>
            <a:xfrm>
              <a:off x="2051720" y="3933056"/>
              <a:ext cx="1872208" cy="187220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5916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CHECK, DEFAULT, ASSERTION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0787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기본 </a:t>
            </a:r>
            <a:r>
              <a:rPr lang="en-US" altLang="ko-KR" dirty="0">
                <a:latin typeface="나눔고딕 ExtraBold" pitchFamily="50" charset="-127"/>
              </a:rPr>
              <a:t>SQL </a:t>
            </a:r>
            <a:r>
              <a:rPr lang="ko-KR" altLang="en-US" dirty="0">
                <a:latin typeface="나눔고딕 ExtraBold" pitchFamily="50" charset="-127"/>
              </a:rPr>
              <a:t>질의 형태</a:t>
            </a:r>
          </a:p>
        </p:txBody>
      </p:sp>
      <p:sp>
        <p:nvSpPr>
          <p:cNvPr id="8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SELECT</a:t>
            </a:r>
            <a:r>
              <a:rPr lang="en-US" altLang="ko-KR" dirty="0">
                <a:latin typeface="+mn-lt"/>
              </a:rPr>
              <a:t>  [DISTINCT]  select-list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FROM</a:t>
            </a:r>
            <a:r>
              <a:rPr lang="en-US" altLang="ko-KR" dirty="0">
                <a:latin typeface="+mn-lt"/>
              </a:rPr>
              <a:t>  </a:t>
            </a:r>
            <a:r>
              <a:rPr lang="en-US" altLang="ko-KR" dirty="0" err="1">
                <a:latin typeface="+mn-lt"/>
              </a:rPr>
              <a:t>from</a:t>
            </a:r>
            <a:r>
              <a:rPr lang="en-US" altLang="ko-KR" dirty="0">
                <a:latin typeface="+mn-lt"/>
              </a:rPr>
              <a:t>-list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WHERE</a:t>
            </a:r>
            <a:r>
              <a:rPr lang="en-US" altLang="ko-KR" dirty="0">
                <a:latin typeface="+mn-lt"/>
              </a:rPr>
              <a:t>  qualification</a:t>
            </a:r>
          </a:p>
          <a:p>
            <a:pPr eaLnBrk="1" hangingPunct="1">
              <a:lnSpc>
                <a:spcPct val="150000"/>
              </a:lnSpc>
              <a:buNone/>
              <a:defRPr/>
            </a:pPr>
            <a:endParaRPr lang="en-US" altLang="ko-KR" dirty="0">
              <a:latin typeface="+mn-lt"/>
            </a:endParaRPr>
          </a:p>
          <a:p>
            <a:pPr eaLnBrk="1" hangingPunct="1">
              <a:buNone/>
              <a:defRPr/>
            </a:pPr>
            <a:r>
              <a:rPr lang="en-US" altLang="ko-KR" sz="2400" dirty="0">
                <a:latin typeface="+mj-ea"/>
                <a:ea typeface="+mj-ea"/>
              </a:rPr>
              <a:t>Ex1)  </a:t>
            </a:r>
            <a:r>
              <a:rPr lang="ko-KR" altLang="en-US" sz="1800" dirty="0"/>
              <a:t>배 번호 </a:t>
            </a:r>
            <a:r>
              <a:rPr lang="en-US" altLang="ko-KR" sz="1800" dirty="0"/>
              <a:t>103</a:t>
            </a:r>
            <a:r>
              <a:rPr lang="ko-KR" altLang="en-US" sz="1800" dirty="0"/>
              <a:t>을 예약한 적이 있는 뱃사람의 이름을 구하시오</a:t>
            </a: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</a:t>
            </a:r>
            <a:r>
              <a:rPr lang="en-US" altLang="ko-KR" dirty="0" err="1"/>
              <a:t>S.Sname</a:t>
            </a:r>
            <a:endParaRPr lang="en-US" altLang="ko-KR" dirty="0"/>
          </a:p>
          <a:p>
            <a:pPr eaLnBrk="1" hangingPunct="1"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 </a:t>
            </a:r>
            <a:r>
              <a:rPr lang="en-US" altLang="ko-KR" dirty="0"/>
              <a:t>Sailors S, Reserves R</a:t>
            </a:r>
          </a:p>
          <a:p>
            <a:pPr eaLnBrk="1" hangingPunct="1"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 </a:t>
            </a:r>
            <a:r>
              <a:rPr lang="en-US" altLang="ko-KR" dirty="0"/>
              <a:t>S.sid = R.sid AND R.bid=103</a:t>
            </a:r>
          </a:p>
          <a:p>
            <a:pPr eaLnBrk="1" hangingPunct="1"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endParaRPr lang="en-US" altLang="ko-KR" dirty="0"/>
          </a:p>
          <a:p>
            <a:pPr eaLnBrk="1" hangingPunct="1">
              <a:lnSpc>
                <a:spcPct val="150000"/>
              </a:lnSpc>
              <a:buNone/>
              <a:defRPr/>
            </a:pPr>
            <a:endParaRPr lang="ko-KR" altLang="en-US" dirty="0">
              <a:latin typeface="+mn-lt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331640" y="5085184"/>
          <a:ext cx="3096344" cy="1219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Sid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Sname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Rating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Age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22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Dustin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/>
                        <a:t>7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/>
                        <a:t>45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31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Lubber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8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55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58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Rusty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10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220072" y="5322694"/>
          <a:ext cx="23762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Sid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Bid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Day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10/10/96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58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11/12/96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39752" y="630932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Sailors(S)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24128" y="633080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Reserves(R)</a:t>
            </a:r>
            <a:endParaRPr lang="ko-KR" altLang="en-US" sz="16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CHECK, DEFAULT, ASSERTION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27FEF-0B85-4FD0-8C52-34DD035E56F8}"/>
              </a:ext>
            </a:extLst>
          </p:cNvPr>
          <p:cNvSpPr txBox="1"/>
          <p:nvPr/>
        </p:nvSpPr>
        <p:spPr>
          <a:xfrm>
            <a:off x="395536" y="1124744"/>
            <a:ext cx="6840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CREATE TABLE 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Sailors ( Sid INTEGER,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          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Sname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CHAR(10),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		           Rating INTEGER,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		           PRIMARY KEY (Sid),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		           </a:t>
            </a:r>
            <a:r>
              <a:rPr lang="en-US" altLang="ko-KR" sz="20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CHECK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(Rating &gt;= 1 AND rating &lt;= 10)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B763CB-190A-4E45-B3FA-68ED05100F9C}"/>
              </a:ext>
            </a:extLst>
          </p:cNvPr>
          <p:cNvSpPr/>
          <p:nvPr/>
        </p:nvSpPr>
        <p:spPr>
          <a:xfrm>
            <a:off x="2915816" y="2420888"/>
            <a:ext cx="4032448" cy="28803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091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CHECK, DEFAULT, ASSERTION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27FEF-0B85-4FD0-8C52-34DD035E56F8}"/>
              </a:ext>
            </a:extLst>
          </p:cNvPr>
          <p:cNvSpPr txBox="1"/>
          <p:nvPr/>
        </p:nvSpPr>
        <p:spPr>
          <a:xfrm>
            <a:off x="395536" y="1124744"/>
            <a:ext cx="6840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CREATE TABLE 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Sailors ( Sid INTEGER,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          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Sname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CHAR(10),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		           Rating INTEGER,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		           PRIMARY KEY (Sid),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		           CHECK (Rating &gt;= 1 AND rating &lt;= 10)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B763CB-190A-4E45-B3FA-68ED05100F9C}"/>
              </a:ext>
            </a:extLst>
          </p:cNvPr>
          <p:cNvSpPr/>
          <p:nvPr/>
        </p:nvSpPr>
        <p:spPr>
          <a:xfrm>
            <a:off x="1547664" y="3550870"/>
            <a:ext cx="4032448" cy="28803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23E4D-2A73-4980-AD59-153D0FC4EAE7}"/>
              </a:ext>
            </a:extLst>
          </p:cNvPr>
          <p:cNvSpPr txBox="1"/>
          <p:nvPr/>
        </p:nvSpPr>
        <p:spPr>
          <a:xfrm>
            <a:off x="403578" y="3189456"/>
            <a:ext cx="6840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CREATE DOMAIN 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Ratingvalue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 INTEGER  </a:t>
            </a:r>
            <a:r>
              <a:rPr lang="en-US" altLang="ko-KR" sz="20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DEFAULT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1		           	   </a:t>
            </a:r>
            <a:r>
              <a:rPr lang="en-US" altLang="ko-KR" sz="20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CHECK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(VALUE &gt;= 1 AND VALUE &lt;= 10)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E96979-36ED-4C6A-BB57-F54EEFB198B3}"/>
              </a:ext>
            </a:extLst>
          </p:cNvPr>
          <p:cNvSpPr/>
          <p:nvPr/>
        </p:nvSpPr>
        <p:spPr>
          <a:xfrm>
            <a:off x="4707974" y="3253680"/>
            <a:ext cx="1232178" cy="29719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938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CHECK, DEFAULT, ASSERTION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27FEF-0B85-4FD0-8C52-34DD035E56F8}"/>
              </a:ext>
            </a:extLst>
          </p:cNvPr>
          <p:cNvSpPr txBox="1"/>
          <p:nvPr/>
        </p:nvSpPr>
        <p:spPr>
          <a:xfrm>
            <a:off x="395536" y="1124744"/>
            <a:ext cx="6840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CREATE TABLE 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Sailors ( Sid INTEGER,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          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Sname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CHAR(10),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		           Rating INTEGER,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		           PRIMARY KEY (Sid),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		           CHECK (Rating &gt;= 1 AND rating &lt;= 10)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B763CB-190A-4E45-B3FA-68ED05100F9C}"/>
              </a:ext>
            </a:extLst>
          </p:cNvPr>
          <p:cNvSpPr/>
          <p:nvPr/>
        </p:nvSpPr>
        <p:spPr>
          <a:xfrm>
            <a:off x="1799692" y="5232974"/>
            <a:ext cx="5652628" cy="572289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23E4D-2A73-4980-AD59-153D0FC4EAE7}"/>
              </a:ext>
            </a:extLst>
          </p:cNvPr>
          <p:cNvSpPr txBox="1"/>
          <p:nvPr/>
        </p:nvSpPr>
        <p:spPr>
          <a:xfrm>
            <a:off x="403578" y="3189456"/>
            <a:ext cx="6840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CREATE DOMAIN 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Ratingvalue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 INTEGER  DEFAULT 1		           	   CHECK (VALUE &gt;= 1 AND VALUE &lt;= 10)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C116A-E030-4E9E-91CC-C38EDFFEDD34}"/>
              </a:ext>
            </a:extLst>
          </p:cNvPr>
          <p:cNvSpPr txBox="1"/>
          <p:nvPr/>
        </p:nvSpPr>
        <p:spPr>
          <a:xfrm>
            <a:off x="457200" y="4869160"/>
            <a:ext cx="7067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CREATE ASSERTION 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Sailorclub</a:t>
            </a: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	      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0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CHECK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((SELECT COUNT(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S.sid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) FROM Sailors S) 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	                  + (SELECT COUNT(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B.bid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) FROM Boats B)  &lt; 100</a:t>
            </a:r>
          </a:p>
        </p:txBody>
      </p:sp>
    </p:spTree>
    <p:extLst>
      <p:ext uri="{BB962C8B-B14F-4D97-AF65-F5344CB8AC3E}">
        <p14:creationId xmlns:p14="http://schemas.microsoft.com/office/powerpoint/2010/main" val="2648063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트리거 </a:t>
            </a:r>
            <a:r>
              <a:rPr lang="en-US" altLang="ko-KR" dirty="0">
                <a:latin typeface="나눔고딕 ExtraBold" pitchFamily="50" charset="-127"/>
              </a:rPr>
              <a:t>(Trigger)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30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r>
              <a:rPr lang="en-US" altLang="ko-KR" sz="1800" dirty="0"/>
              <a:t>: </a:t>
            </a:r>
            <a:r>
              <a:rPr lang="ko-KR" altLang="en-US" sz="1600" dirty="0">
                <a:latin typeface="+mj-lt"/>
              </a:rPr>
              <a:t>데이터베이스에서 어떤 변경이 있을 때</a:t>
            </a:r>
            <a:r>
              <a:rPr lang="en-US" altLang="ko-KR" sz="1600" dirty="0">
                <a:latin typeface="+mj-lt"/>
              </a:rPr>
              <a:t>, DBMS</a:t>
            </a:r>
            <a:r>
              <a:rPr lang="ko-KR" altLang="en-US" sz="1600" dirty="0">
                <a:latin typeface="+mj-lt"/>
              </a:rPr>
              <a:t>에 의해 자동적으로 실행되는 프로시저</a:t>
            </a:r>
            <a:endParaRPr lang="en-US" altLang="ko-KR" sz="18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C3E3D-5B6F-43BD-AB41-21148075F841}"/>
              </a:ext>
            </a:extLst>
          </p:cNvPr>
          <p:cNvSpPr txBox="1"/>
          <p:nvPr/>
        </p:nvSpPr>
        <p:spPr>
          <a:xfrm>
            <a:off x="683568" y="1916832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n-ea"/>
                <a:ea typeface="+mn-ea"/>
              </a:rPr>
              <a:t>이벤트</a:t>
            </a:r>
            <a:r>
              <a:rPr lang="en-US" altLang="ko-KR" b="1" dirty="0">
                <a:latin typeface="+mn-ea"/>
                <a:ea typeface="+mn-ea"/>
              </a:rPr>
              <a:t>:  </a:t>
            </a:r>
            <a:r>
              <a:rPr lang="ko-KR" altLang="en-US" b="1" dirty="0">
                <a:latin typeface="+mn-ea"/>
                <a:ea typeface="+mn-ea"/>
              </a:rPr>
              <a:t>트리거를 구동 시키는 데이터베이스에 대한 변경 사항</a:t>
            </a: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n-ea"/>
                <a:ea typeface="+mn-ea"/>
              </a:rPr>
              <a:t>조건</a:t>
            </a:r>
            <a:r>
              <a:rPr lang="en-US" altLang="ko-KR" b="1" dirty="0">
                <a:latin typeface="+mn-ea"/>
                <a:ea typeface="+mn-ea"/>
              </a:rPr>
              <a:t>:  </a:t>
            </a:r>
            <a:r>
              <a:rPr lang="ko-KR" altLang="en-US" b="1" dirty="0">
                <a:latin typeface="+mn-ea"/>
                <a:ea typeface="+mn-ea"/>
              </a:rPr>
              <a:t>트리거가 구동될 때 수행되는 질의 또는 검사</a:t>
            </a: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n-ea"/>
                <a:ea typeface="+mn-ea"/>
              </a:rPr>
              <a:t>동작</a:t>
            </a:r>
            <a:r>
              <a:rPr lang="en-US" altLang="ko-KR" b="1" dirty="0">
                <a:latin typeface="+mn-ea"/>
                <a:ea typeface="+mn-ea"/>
              </a:rPr>
              <a:t>:  </a:t>
            </a:r>
            <a:r>
              <a:rPr lang="ko-KR" altLang="en-US" b="1" dirty="0">
                <a:latin typeface="+mn-ea"/>
                <a:ea typeface="+mn-ea"/>
              </a:rPr>
              <a:t>트리거가 구동되고 해당 조건이 참일 때 수행되는 프로시저 </a:t>
            </a:r>
          </a:p>
        </p:txBody>
      </p:sp>
    </p:spTree>
    <p:extLst>
      <p:ext uri="{BB962C8B-B14F-4D97-AF65-F5344CB8AC3E}">
        <p14:creationId xmlns:p14="http://schemas.microsoft.com/office/powerpoint/2010/main" val="2781636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트리거 </a:t>
            </a:r>
            <a:r>
              <a:rPr lang="en-US" altLang="ko-KR" dirty="0">
                <a:latin typeface="나눔고딕 ExtraBold" pitchFamily="50" charset="-127"/>
              </a:rPr>
              <a:t>(Trigger)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27FEF-0B85-4FD0-8C52-34DD035E56F8}"/>
              </a:ext>
            </a:extLst>
          </p:cNvPr>
          <p:cNvSpPr txBox="1"/>
          <p:nvPr/>
        </p:nvSpPr>
        <p:spPr>
          <a:xfrm>
            <a:off x="827584" y="1196752"/>
            <a:ext cx="68407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CREATE TRIGGER 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init_count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0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BEFORE INSERT ON 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Students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altLang="ko-KR" sz="20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DECLARE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		count INTEGER;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altLang="ko-KR" sz="20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BEGIN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		count := 0;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altLang="ko-KR" sz="20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END</a:t>
            </a:r>
          </a:p>
          <a:p>
            <a:pPr eaLnBrk="1" hangingPunct="1">
              <a:buNone/>
              <a:defRPr/>
            </a:pPr>
            <a:endParaRPr lang="en-US" altLang="ko-KR" sz="2000" b="1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buNone/>
              <a:defRPr/>
            </a:pP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CREATE TRIGGER 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incr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count </a:t>
            </a:r>
            <a:r>
              <a:rPr lang="en-US" altLang="ko-KR" sz="20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AFTER INSERT ON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Students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altLang="ko-KR" sz="20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WHEN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(</a:t>
            </a:r>
            <a:r>
              <a:rPr lang="en-US" altLang="ko-KR" sz="2000" b="1" dirty="0" err="1">
                <a:latin typeface="Calibri" pitchFamily="34" charset="0"/>
                <a:cs typeface="Calibri" pitchFamily="34" charset="0"/>
              </a:rPr>
              <a:t>new.age</a:t>
            </a: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 &lt; 18)</a:t>
            </a:r>
          </a:p>
          <a:p>
            <a:pPr eaLnBrk="1" hangingPunct="1">
              <a:buNone/>
              <a:defRPr/>
            </a:pPr>
            <a:endParaRPr lang="en-US" altLang="ko-KR" sz="2000" b="1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buNone/>
              <a:defRPr/>
            </a:pP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altLang="ko-KR" sz="20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FOR EACH ROW</a:t>
            </a:r>
          </a:p>
          <a:p>
            <a:pPr eaLnBrk="1" hangingPunct="1">
              <a:buNone/>
              <a:defRPr/>
            </a:pPr>
            <a:endParaRPr lang="en-US" altLang="ko-KR" sz="2000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None/>
              <a:defRPr/>
            </a:pP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altLang="ko-KR" sz="20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BEGIN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		count := count + 1;</a:t>
            </a:r>
          </a:p>
          <a:p>
            <a:pPr eaLnBrk="1" hangingPunct="1">
              <a:buNone/>
              <a:defRPr/>
            </a:pPr>
            <a:r>
              <a:rPr lang="en-US" altLang="ko-KR" sz="2000" b="1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altLang="ko-KR" sz="20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728484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9B2DEC-CA04-4EA5-916B-F199A19AA4BA}"/>
              </a:ext>
            </a:extLst>
          </p:cNvPr>
          <p:cNvSpPr txBox="1"/>
          <p:nvPr/>
        </p:nvSpPr>
        <p:spPr>
          <a:xfrm>
            <a:off x="251520" y="908720"/>
            <a:ext cx="936104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  <a:ea typeface="+mn-ea"/>
              </a:rPr>
              <a:t>모든 </a:t>
            </a:r>
            <a:r>
              <a:rPr lang="en-US" altLang="ko-KR" sz="1600" b="1" dirty="0">
                <a:latin typeface="+mn-ea"/>
                <a:ea typeface="+mn-ea"/>
              </a:rPr>
              <a:t>SQL </a:t>
            </a:r>
            <a:r>
              <a:rPr lang="ko-KR" altLang="en-US" sz="1600" b="1" dirty="0">
                <a:latin typeface="+mn-ea"/>
                <a:ea typeface="+mn-ea"/>
              </a:rPr>
              <a:t>질의는 결과에 유지되는 열들을 표시하는 </a:t>
            </a:r>
            <a:r>
              <a:rPr lang="en-US" altLang="ko-KR" sz="1600" b="1" dirty="0">
                <a:latin typeface="+mn-ea"/>
                <a:ea typeface="+mn-ea"/>
              </a:rPr>
              <a:t>SELECT, </a:t>
            </a:r>
          </a:p>
          <a:p>
            <a:r>
              <a:rPr lang="en-US" altLang="ko-KR" sz="1600" b="1" dirty="0">
                <a:latin typeface="+mn-ea"/>
                <a:ea typeface="+mn-ea"/>
              </a:rPr>
              <a:t>    </a:t>
            </a:r>
            <a:r>
              <a:rPr lang="ko-KR" altLang="en-US" sz="1600" b="1" dirty="0">
                <a:latin typeface="+mn-ea"/>
                <a:ea typeface="+mn-ea"/>
              </a:rPr>
              <a:t>테이블의 크로스 </a:t>
            </a:r>
            <a:r>
              <a:rPr lang="ko-KR" altLang="en-US" sz="1600" b="1" dirty="0" err="1">
                <a:latin typeface="+mn-ea"/>
                <a:ea typeface="+mn-ea"/>
              </a:rPr>
              <a:t>프로덕트를</a:t>
            </a:r>
            <a:r>
              <a:rPr lang="ko-KR" altLang="en-US" sz="1600" b="1" dirty="0">
                <a:latin typeface="+mn-ea"/>
                <a:ea typeface="+mn-ea"/>
              </a:rPr>
              <a:t> 표시하는 </a:t>
            </a:r>
            <a:r>
              <a:rPr lang="en-US" altLang="ko-KR" sz="1600" b="1" dirty="0">
                <a:latin typeface="+mn-ea"/>
                <a:ea typeface="+mn-ea"/>
              </a:rPr>
              <a:t>FROM </a:t>
            </a:r>
            <a:r>
              <a:rPr lang="ko-KR" altLang="en-US" sz="1600" b="1" dirty="0">
                <a:latin typeface="+mn-ea"/>
                <a:ea typeface="+mn-ea"/>
              </a:rPr>
              <a:t>절</a:t>
            </a:r>
            <a:r>
              <a:rPr lang="en-US" altLang="ko-KR" sz="1600" b="1" dirty="0">
                <a:latin typeface="+mn-ea"/>
                <a:ea typeface="+mn-ea"/>
              </a:rPr>
              <a:t>,</a:t>
            </a:r>
          </a:p>
          <a:p>
            <a:r>
              <a:rPr lang="ko-KR" altLang="en-US" sz="1600" b="1" dirty="0">
                <a:latin typeface="+mn-ea"/>
                <a:ea typeface="+mn-ea"/>
              </a:rPr>
              <a:t>    크로스 </a:t>
            </a:r>
            <a:r>
              <a:rPr lang="ko-KR" altLang="en-US" sz="1600" b="1" dirty="0" err="1">
                <a:latin typeface="+mn-ea"/>
                <a:ea typeface="+mn-ea"/>
              </a:rPr>
              <a:t>프로덕트에서</a:t>
            </a:r>
            <a:r>
              <a:rPr lang="ko-KR" altLang="en-US" sz="1600" b="1" dirty="0">
                <a:latin typeface="+mn-ea"/>
                <a:ea typeface="+mn-ea"/>
              </a:rPr>
              <a:t> 어떤 열들을 선택할지 선택 조건을 나타내는 </a:t>
            </a:r>
            <a:r>
              <a:rPr lang="en-US" altLang="ko-KR" sz="1600" b="1" dirty="0">
                <a:latin typeface="+mn-ea"/>
                <a:ea typeface="+mn-ea"/>
              </a:rPr>
              <a:t>WHERE </a:t>
            </a:r>
            <a:r>
              <a:rPr lang="ko-KR" altLang="en-US" sz="1600" b="1" dirty="0">
                <a:latin typeface="+mn-ea"/>
                <a:ea typeface="+mn-ea"/>
              </a:rPr>
              <a:t>절</a:t>
            </a:r>
            <a:endParaRPr lang="en-US" altLang="ko-KR" sz="1600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  <a:ea typeface="+mn-ea"/>
              </a:rPr>
              <a:t>LIKE</a:t>
            </a:r>
            <a:r>
              <a:rPr lang="ko-KR" altLang="en-US" sz="1600" b="1" dirty="0">
                <a:latin typeface="+mn-ea"/>
                <a:ea typeface="+mn-ea"/>
              </a:rPr>
              <a:t>와  </a:t>
            </a:r>
            <a:r>
              <a:rPr lang="en-US" altLang="ko-KR" sz="1600" b="1" dirty="0">
                <a:latin typeface="+mn-ea"/>
                <a:ea typeface="+mn-ea"/>
              </a:rPr>
              <a:t>_ % </a:t>
            </a:r>
            <a:r>
              <a:rPr lang="ko-KR" altLang="en-US" sz="1600" b="1" dirty="0">
                <a:latin typeface="+mn-ea"/>
                <a:ea typeface="+mn-ea"/>
              </a:rPr>
              <a:t>를 사용해 문자열을 표현 가능</a:t>
            </a:r>
            <a:endParaRPr lang="en-US" altLang="ko-KR" sz="1600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  <a:ea typeface="+mn-ea"/>
              </a:rPr>
              <a:t>UNION, INTERSECT, EXCEPT</a:t>
            </a:r>
            <a:r>
              <a:rPr lang="ko-KR" altLang="en-US" sz="1600" b="1" dirty="0">
                <a:latin typeface="+mn-ea"/>
                <a:ea typeface="+mn-ea"/>
              </a:rPr>
              <a:t>를 사용해 릴레이션간 합집합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교집합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 err="1">
                <a:latin typeface="+mn-ea"/>
                <a:ea typeface="+mn-ea"/>
              </a:rPr>
              <a:t>차집합</a:t>
            </a:r>
            <a:r>
              <a:rPr lang="ko-KR" altLang="en-US" sz="1600" b="1" dirty="0">
                <a:latin typeface="+mn-ea"/>
                <a:ea typeface="+mn-ea"/>
              </a:rPr>
              <a:t> 표현 가능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  <a:ea typeface="+mn-ea"/>
              </a:rPr>
              <a:t>질의 안에 또 다른 질의를 가질 수 있고 이를 중첩 질의라고 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  <a:ea typeface="+mn-ea"/>
              </a:rPr>
              <a:t>집단 연산자는 </a:t>
            </a:r>
            <a:r>
              <a:rPr lang="en-US" altLang="ko-KR" sz="1600" b="1" dirty="0">
                <a:latin typeface="+mn-ea"/>
                <a:ea typeface="+mn-ea"/>
              </a:rPr>
              <a:t>count, sum, avg, max, min </a:t>
            </a:r>
            <a:r>
              <a:rPr lang="ko-KR" altLang="en-US" sz="1600" b="1" dirty="0">
                <a:latin typeface="+mn-ea"/>
                <a:ea typeface="+mn-ea"/>
              </a:rPr>
              <a:t>이 있음</a:t>
            </a:r>
            <a:endParaRPr lang="en-US" altLang="ko-KR" sz="1600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  <a:ea typeface="+mn-ea"/>
              </a:rPr>
              <a:t>Group by</a:t>
            </a:r>
            <a:r>
              <a:rPr lang="ko-KR" altLang="en-US" sz="1600" b="1" dirty="0">
                <a:latin typeface="+mn-ea"/>
                <a:ea typeface="+mn-ea"/>
              </a:rPr>
              <a:t>와 </a:t>
            </a:r>
            <a:r>
              <a:rPr lang="en-US" altLang="ko-KR" sz="1600" b="1" dirty="0">
                <a:latin typeface="+mn-ea"/>
                <a:ea typeface="+mn-ea"/>
              </a:rPr>
              <a:t>Having</a:t>
            </a:r>
            <a:r>
              <a:rPr lang="ko-KR" altLang="en-US" sz="1600" b="1" dirty="0">
                <a:latin typeface="+mn-ea"/>
                <a:ea typeface="+mn-ea"/>
              </a:rPr>
              <a:t>을 사용해 원하는 그룹별 데이터를 얻을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  <a:ea typeface="+mn-ea"/>
              </a:rPr>
              <a:t>외부 조인은 조인 조건에 맞지 않는 행들도 반환하는 조인 방식이고</a:t>
            </a:r>
            <a:r>
              <a:rPr lang="en-US" altLang="ko-KR" sz="1600" b="1" dirty="0">
                <a:latin typeface="+mn-ea"/>
                <a:ea typeface="+mn-ea"/>
              </a:rPr>
              <a:t>,</a:t>
            </a:r>
          </a:p>
          <a:p>
            <a:r>
              <a:rPr lang="en-US" altLang="ko-KR" sz="1600" b="1" dirty="0">
                <a:latin typeface="+mn-ea"/>
                <a:ea typeface="+mn-ea"/>
              </a:rPr>
              <a:t>    </a:t>
            </a:r>
            <a:r>
              <a:rPr lang="ko-KR" altLang="en-US" sz="1600" b="1" dirty="0">
                <a:latin typeface="+mn-ea"/>
                <a:ea typeface="+mn-ea"/>
              </a:rPr>
              <a:t>좌측</a:t>
            </a:r>
            <a:r>
              <a:rPr lang="en-US" altLang="ko-KR" sz="1600" b="1" dirty="0">
                <a:latin typeface="+mn-ea"/>
                <a:ea typeface="+mn-ea"/>
              </a:rPr>
              <a:t>,</a:t>
            </a:r>
            <a:r>
              <a:rPr lang="ko-KR" altLang="en-US" sz="1600" b="1" dirty="0">
                <a:latin typeface="+mn-ea"/>
                <a:ea typeface="+mn-ea"/>
              </a:rPr>
              <a:t> 우측</a:t>
            </a:r>
            <a:r>
              <a:rPr lang="en-US" altLang="ko-KR" sz="1600" b="1" dirty="0">
                <a:latin typeface="+mn-ea"/>
                <a:ea typeface="+mn-ea"/>
              </a:rPr>
              <a:t>,</a:t>
            </a:r>
            <a:r>
              <a:rPr lang="ko-KR" altLang="en-US" sz="1600" b="1" dirty="0">
                <a:latin typeface="+mn-ea"/>
                <a:ea typeface="+mn-ea"/>
              </a:rPr>
              <a:t> 전체 외부조인이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  <a:ea typeface="+mn-ea"/>
              </a:rPr>
              <a:t>Check</a:t>
            </a:r>
            <a:r>
              <a:rPr lang="ko-KR" altLang="en-US" sz="1600" b="1" dirty="0">
                <a:latin typeface="+mn-ea"/>
                <a:ea typeface="+mn-ea"/>
              </a:rPr>
              <a:t>와 </a:t>
            </a:r>
            <a:r>
              <a:rPr lang="en-US" altLang="ko-KR" sz="1600" b="1" dirty="0">
                <a:latin typeface="+mn-ea"/>
                <a:ea typeface="+mn-ea"/>
              </a:rPr>
              <a:t>Default</a:t>
            </a:r>
            <a:r>
              <a:rPr lang="ko-KR" altLang="en-US" sz="1600" b="1" dirty="0">
                <a:latin typeface="+mn-ea"/>
                <a:ea typeface="+mn-ea"/>
              </a:rPr>
              <a:t>로 입력될 데이터 조건과 기본값을 설정 가능하고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</a:p>
          <a:p>
            <a:r>
              <a:rPr lang="en-US" altLang="ko-KR" sz="1600" b="1" dirty="0">
                <a:latin typeface="+mn-ea"/>
                <a:ea typeface="+mn-ea"/>
              </a:rPr>
              <a:t>    Assertion</a:t>
            </a:r>
            <a:r>
              <a:rPr lang="ko-KR" altLang="en-US" sz="1600" b="1" dirty="0">
                <a:latin typeface="+mn-ea"/>
                <a:ea typeface="+mn-ea"/>
              </a:rPr>
              <a:t>으로 여러 테이블에 대해 제약 조건 설정 가능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  <a:ea typeface="+mn-ea"/>
              </a:rPr>
              <a:t>트리거를 사용해 </a:t>
            </a:r>
            <a:r>
              <a:rPr lang="en-US" altLang="ko-KR" sz="1600" b="1" dirty="0">
                <a:latin typeface="+mn-ea"/>
                <a:ea typeface="+mn-ea"/>
              </a:rPr>
              <a:t>DB</a:t>
            </a:r>
            <a:r>
              <a:rPr lang="ko-KR" altLang="en-US" sz="1600" b="1" dirty="0">
                <a:latin typeface="+mn-ea"/>
                <a:ea typeface="+mn-ea"/>
              </a:rPr>
              <a:t>에 삽입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삭제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변경 등이 있을 때 동작이 되어 </a:t>
            </a:r>
            <a:r>
              <a:rPr lang="en-US" altLang="ko-KR" sz="1600" b="1" dirty="0">
                <a:latin typeface="+mn-ea"/>
                <a:ea typeface="+mn-ea"/>
              </a:rPr>
              <a:t>DB</a:t>
            </a:r>
            <a:r>
              <a:rPr lang="ko-KR" altLang="en-US" sz="1600" b="1" dirty="0">
                <a:latin typeface="+mn-ea"/>
                <a:ea typeface="+mn-ea"/>
              </a:rPr>
              <a:t>의 무결성을 유지하고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</a:p>
          <a:p>
            <a:r>
              <a:rPr lang="ko-KR" altLang="en-US" sz="1600" b="1" dirty="0">
                <a:latin typeface="+mn-ea"/>
                <a:ea typeface="+mn-ea"/>
              </a:rPr>
              <a:t>    제약 조건을 더 쉽게 이해하도록 하며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더욱 많은 정보를 쉽게 얻을 수 있습니다</a:t>
            </a:r>
            <a:endParaRPr lang="en-US" altLang="ko-KR" sz="1600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802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2400300"/>
            <a:ext cx="4211637" cy="1016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6000" b="1" dirty="0">
                <a:latin typeface="Eurostile LT Std" pitchFamily="34" charset="0"/>
                <a:ea typeface="나눔고딕 ExtraBold" pitchFamily="50" charset="-127"/>
                <a:cs typeface="+mj-cs"/>
              </a:rPr>
              <a:t>Thank you!</a:t>
            </a:r>
            <a:endParaRPr kumimoji="0" lang="ko-KR" altLang="en-US" sz="6000" b="1" dirty="0">
              <a:latin typeface="Eurostile LT Std" pitchFamily="34" charset="0"/>
              <a:ea typeface="나눔고딕 ExtraBold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ko-KR" altLang="en-US" dirty="0">
                <a:latin typeface="나눔고딕 ExtraBold" pitchFamily="50" charset="-127"/>
              </a:rPr>
              <a:t>기본 </a:t>
            </a:r>
            <a:r>
              <a:rPr lang="en-US" altLang="ko-KR" dirty="0">
                <a:latin typeface="나눔고딕 ExtraBold" pitchFamily="50" charset="-127"/>
              </a:rPr>
              <a:t>SQL </a:t>
            </a:r>
            <a:r>
              <a:rPr lang="ko-KR" altLang="en-US" dirty="0">
                <a:latin typeface="나눔고딕 ExtraBold" pitchFamily="50" charset="-127"/>
              </a:rPr>
              <a:t>질의 형태</a:t>
            </a:r>
            <a:endParaRPr lang="en-US" altLang="ko-KR" dirty="0"/>
          </a:p>
        </p:txBody>
      </p:sp>
      <p:sp>
        <p:nvSpPr>
          <p:cNvPr id="6" name="내용 개체 틀 55"/>
          <p:cNvSpPr>
            <a:spLocks noGrp="1"/>
          </p:cNvSpPr>
          <p:nvPr>
            <p:ph idx="13"/>
          </p:nvPr>
        </p:nvSpPr>
        <p:spPr>
          <a:xfrm>
            <a:off x="395536" y="917575"/>
            <a:ext cx="8291264" cy="5248275"/>
          </a:xfrm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 </a:t>
            </a:r>
            <a:r>
              <a:rPr lang="en-US" altLang="ko-KR" dirty="0"/>
              <a:t>Sailors S, Reserves R</a:t>
            </a:r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  <a:buNone/>
              <a:defRPr/>
            </a:pP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4427820"/>
            <a:ext cx="514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WHERE 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S.sid = R.sid AND R.bid=103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ko-KR" altLang="en-US" dirty="0">
                <a:latin typeface="나눔고딕 ExtraBold" pitchFamily="50" charset="-127"/>
              </a:rPr>
              <a:t>기본 </a:t>
            </a:r>
            <a:r>
              <a:rPr lang="en-US" altLang="ko-KR" dirty="0">
                <a:latin typeface="나눔고딕 ExtraBold" pitchFamily="50" charset="-127"/>
              </a:rPr>
              <a:t>SQL </a:t>
            </a:r>
            <a:r>
              <a:rPr lang="ko-KR" altLang="en-US" dirty="0">
                <a:latin typeface="나눔고딕 ExtraBold" pitchFamily="50" charset="-127"/>
              </a:rPr>
              <a:t>질의 형태</a:t>
            </a:r>
            <a:endParaRPr lang="en-US" altLang="ko-KR" dirty="0"/>
          </a:p>
        </p:txBody>
      </p:sp>
      <p:sp>
        <p:nvSpPr>
          <p:cNvPr id="6" name="내용 개체 틀 55"/>
          <p:cNvSpPr>
            <a:spLocks noGrp="1"/>
          </p:cNvSpPr>
          <p:nvPr>
            <p:ph idx="13"/>
          </p:nvPr>
        </p:nvSpPr>
        <p:spPr>
          <a:xfrm>
            <a:off x="395536" y="917575"/>
            <a:ext cx="8291264" cy="5248275"/>
          </a:xfrm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 </a:t>
            </a:r>
            <a:r>
              <a:rPr lang="en-US" altLang="ko-KR" dirty="0"/>
              <a:t>Sailors S, Reserves R</a:t>
            </a:r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buNone/>
              <a:defRPr/>
            </a:pP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buNone/>
              <a:defRPr/>
            </a:pP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buNone/>
              <a:defRPr/>
            </a:pP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buNone/>
              <a:defRPr/>
            </a:pP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buNone/>
              <a:defRPr/>
            </a:pP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buNone/>
              <a:defRPr/>
            </a:pP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buNone/>
              <a:defRPr/>
            </a:pP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403648" y="1442080"/>
          <a:ext cx="633670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2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Sid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Sname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Rating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Age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Sid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Bid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Day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22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Dustin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/>
                        <a:t>7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/>
                        <a:t>45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10/10/96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22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Dustin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/>
                        <a:t>7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/>
                        <a:t>45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58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11/12/96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31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Lubber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8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55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10/10/96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31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Lubber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8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55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58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11/12/96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58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Rusty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10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10/10/96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58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Rusty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10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58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11/12/96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39952" y="383143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 X R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5536" y="4427820"/>
            <a:ext cx="514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WHERE 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S.sid = R.sid AND R.bid=103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ko-KR" altLang="en-US" dirty="0">
                <a:latin typeface="나눔고딕 ExtraBold" pitchFamily="50" charset="-127"/>
              </a:rPr>
              <a:t>기본 </a:t>
            </a:r>
            <a:r>
              <a:rPr lang="en-US" altLang="ko-KR" dirty="0">
                <a:latin typeface="나눔고딕 ExtraBold" pitchFamily="50" charset="-127"/>
              </a:rPr>
              <a:t>SQL </a:t>
            </a:r>
            <a:r>
              <a:rPr lang="ko-KR" altLang="en-US" dirty="0">
                <a:latin typeface="나눔고딕 ExtraBold" pitchFamily="50" charset="-127"/>
              </a:rPr>
              <a:t>질의 형태</a:t>
            </a:r>
            <a:endParaRPr lang="en-US" altLang="ko-KR" dirty="0"/>
          </a:p>
        </p:txBody>
      </p:sp>
      <p:sp>
        <p:nvSpPr>
          <p:cNvPr id="6" name="내용 개체 틀 55"/>
          <p:cNvSpPr>
            <a:spLocks noGrp="1"/>
          </p:cNvSpPr>
          <p:nvPr>
            <p:ph idx="13"/>
          </p:nvPr>
        </p:nvSpPr>
        <p:spPr>
          <a:xfrm>
            <a:off x="395536" y="908720"/>
            <a:ext cx="8291264" cy="5248275"/>
          </a:xfrm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 </a:t>
            </a:r>
            <a:r>
              <a:rPr lang="en-US" altLang="ko-KR" dirty="0"/>
              <a:t>Sailors S, Reserves R</a:t>
            </a:r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buNone/>
              <a:defRPr/>
            </a:pP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403648" y="1442080"/>
          <a:ext cx="633670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2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Sid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Sname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Rating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Age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Sid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Bid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Day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22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Dustin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/>
                        <a:t>7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/>
                        <a:t>45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10/10/96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22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Dustin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/>
                        <a:t>7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/>
                        <a:t>45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58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11/12/96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31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Lubber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8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55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10/10/96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31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Lubber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8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55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58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11/12/96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58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Rusty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10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10/10/96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58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Rusty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10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58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11/12/96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39952" y="383143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 X R</a:t>
            </a:r>
            <a:endParaRPr lang="ko-KR" altLang="en-US" sz="2400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403648" y="5085184"/>
          <a:ext cx="633670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2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Sid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Sname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Rating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Age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Sid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Bid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Day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22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Dustin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/>
                        <a:t>7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/>
                        <a:t>45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10/10/96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58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Rusty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10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58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11/12/96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259632" y="4365104"/>
            <a:ext cx="1224136" cy="432048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03648" y="5085184"/>
            <a:ext cx="6336704" cy="1008112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5536" y="4427820"/>
            <a:ext cx="514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WHERE 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S.sid = R.sid AND R.bid=103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ko-KR" altLang="en-US" dirty="0">
                <a:latin typeface="나눔고딕 ExtraBold" pitchFamily="50" charset="-127"/>
              </a:rPr>
              <a:t>기본 </a:t>
            </a:r>
            <a:r>
              <a:rPr lang="en-US" altLang="ko-KR" dirty="0">
                <a:latin typeface="나눔고딕 ExtraBold" pitchFamily="50" charset="-127"/>
              </a:rPr>
              <a:t>SQL </a:t>
            </a:r>
            <a:r>
              <a:rPr lang="ko-KR" altLang="en-US" dirty="0">
                <a:latin typeface="나눔고딕 ExtraBold" pitchFamily="50" charset="-127"/>
              </a:rPr>
              <a:t>질의 형태</a:t>
            </a:r>
            <a:endParaRPr lang="en-US" altLang="ko-KR" dirty="0"/>
          </a:p>
        </p:txBody>
      </p:sp>
      <p:sp>
        <p:nvSpPr>
          <p:cNvPr id="6" name="내용 개체 틀 55"/>
          <p:cNvSpPr>
            <a:spLocks noGrp="1"/>
          </p:cNvSpPr>
          <p:nvPr>
            <p:ph idx="13"/>
          </p:nvPr>
        </p:nvSpPr>
        <p:spPr>
          <a:xfrm>
            <a:off x="395536" y="917575"/>
            <a:ext cx="8291264" cy="5248275"/>
          </a:xfrm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 </a:t>
            </a:r>
            <a:r>
              <a:rPr lang="en-US" altLang="ko-KR" dirty="0"/>
              <a:t>Sailors S, Reserves R</a:t>
            </a:r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buNone/>
              <a:defRPr/>
            </a:pP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buNone/>
              <a:defRPr/>
            </a:pP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403648" y="1442080"/>
          <a:ext cx="633670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2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Sid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Sname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Rating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Age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Sid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Bid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Day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22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Dustin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/>
                        <a:t>7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/>
                        <a:t>45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10/10/96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22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Dustin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/>
                        <a:t>7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/>
                        <a:t>45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58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11/12/96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31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Lubber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8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55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10/10/96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31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Lubber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8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55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58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11/12/96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58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Rusty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10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10/10/96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58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Rusty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10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58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11/12/96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39952" y="383143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 X R</a:t>
            </a:r>
            <a:endParaRPr lang="ko-KR" altLang="en-US" sz="2400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403648" y="5085184"/>
          <a:ext cx="633670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2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Sid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Sname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Rating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Age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Sid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Bid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Day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22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Dustin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/>
                        <a:t>7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/>
                        <a:t>45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10/10/96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58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Rusty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10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58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11/12/96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259632" y="4365104"/>
            <a:ext cx="1224136" cy="432048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03648" y="5085184"/>
            <a:ext cx="6336704" cy="1008112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4365104"/>
            <a:ext cx="1080120" cy="432048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3648" y="5733256"/>
            <a:ext cx="6336704" cy="360040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5536" y="4427820"/>
            <a:ext cx="514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WHERE  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S.sid = R.sid AND R.bid=103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기본 </a:t>
            </a:r>
            <a:r>
              <a:rPr lang="en-US" altLang="ko-KR" dirty="0">
                <a:latin typeface="나눔고딕 ExtraBold" pitchFamily="50" charset="-127"/>
              </a:rPr>
              <a:t>SQL </a:t>
            </a:r>
            <a:r>
              <a:rPr lang="ko-KR" altLang="en-US" dirty="0">
                <a:latin typeface="나눔고딕 ExtraBold" pitchFamily="50" charset="-127"/>
              </a:rPr>
              <a:t>질의 형태</a:t>
            </a:r>
          </a:p>
        </p:txBody>
      </p:sp>
      <p:sp>
        <p:nvSpPr>
          <p:cNvPr id="26" name="내용 개체 틀 55"/>
          <p:cNvSpPr>
            <a:spLocks noGrp="1"/>
          </p:cNvSpPr>
          <p:nvPr>
            <p:ph idx="13"/>
          </p:nvPr>
        </p:nvSpPr>
        <p:spPr>
          <a:xfrm>
            <a:off x="395536" y="917575"/>
            <a:ext cx="8291264" cy="5248275"/>
          </a:xfrm>
        </p:spPr>
        <p:txBody>
          <a:bodyPr>
            <a:normAutofit/>
          </a:bodyPr>
          <a:lstStyle/>
          <a:p>
            <a:pPr eaLnBrk="1" hangingPunct="1"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</a:t>
            </a:r>
            <a:r>
              <a:rPr lang="en-US" altLang="ko-KR" dirty="0" err="1"/>
              <a:t>S.Sname</a:t>
            </a: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r>
              <a:rPr lang="en-US" altLang="ko-KR" dirty="0">
                <a:latin typeface="+mn-lt"/>
              </a:rPr>
              <a:t>Ex2)</a:t>
            </a:r>
            <a:r>
              <a:rPr lang="en-US" altLang="ko-KR" sz="2400" dirty="0">
                <a:latin typeface="+mn-lt"/>
              </a:rPr>
              <a:t> </a:t>
            </a:r>
            <a:r>
              <a:rPr lang="ko-KR" altLang="en-US" sz="1800" dirty="0"/>
              <a:t>이름이 </a:t>
            </a:r>
            <a:r>
              <a:rPr lang="en-US" altLang="ko-KR" sz="1800" dirty="0"/>
              <a:t>B</a:t>
            </a:r>
            <a:r>
              <a:rPr lang="ko-KR" altLang="en-US" sz="1800" dirty="0"/>
              <a:t>로 시작해서 </a:t>
            </a:r>
            <a:r>
              <a:rPr lang="en-US" altLang="ko-KR" sz="1800" dirty="0"/>
              <a:t>B</a:t>
            </a:r>
            <a:r>
              <a:rPr lang="ko-KR" altLang="en-US" sz="1800" dirty="0"/>
              <a:t>로 끝나고 세 자 이상인 뱃사람의 나이를 구하시오</a:t>
            </a:r>
            <a:endParaRPr lang="en-US" altLang="ko-KR" sz="1800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 </a:t>
            </a:r>
            <a:r>
              <a:rPr lang="en-US" altLang="ko-KR" dirty="0" err="1"/>
              <a:t>S.age</a:t>
            </a:r>
            <a:endParaRPr lang="en-US" altLang="ko-KR" dirty="0"/>
          </a:p>
          <a:p>
            <a:pPr eaLnBrk="1" hangingPunct="1"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 </a:t>
            </a:r>
            <a:r>
              <a:rPr lang="en-US" altLang="ko-KR" dirty="0"/>
              <a:t>Sailors S</a:t>
            </a:r>
          </a:p>
          <a:p>
            <a:pPr eaLnBrk="1" hangingPunct="1">
              <a:buNone/>
              <a:defRPr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  </a:t>
            </a:r>
            <a:r>
              <a:rPr lang="en-US" altLang="ko-KR" dirty="0"/>
              <a:t>S.name LIKE ‘B_%B’</a:t>
            </a:r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buNone/>
              <a:defRPr/>
            </a:pPr>
            <a:endParaRPr lang="en-US" altLang="ko-KR" dirty="0"/>
          </a:p>
          <a:p>
            <a:pPr eaLnBrk="1" hangingPunct="1">
              <a:lnSpc>
                <a:spcPct val="150000"/>
              </a:lnSpc>
              <a:buNone/>
              <a:defRPr/>
            </a:pP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403648" y="1487056"/>
          <a:ext cx="633670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2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Sid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Sname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Rating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Age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Sid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Bid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Day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58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Rusty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10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58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11/12/96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123728" y="1484784"/>
            <a:ext cx="936104" cy="648072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331640" y="5085184"/>
            <a:ext cx="2160240" cy="288032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6876256" y="2348880"/>
          <a:ext cx="8640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Sname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Rusty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95536" y="1844824"/>
          <a:ext cx="3096344" cy="335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Sid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Sname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Rating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Age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22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Dustin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/>
                        <a:t>7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/>
                        <a:t>45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29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Brutus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33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31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Lubber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8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55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32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Andy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8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25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58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Rusty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10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64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Horatio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7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71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 err="1"/>
                        <a:t>Zorba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10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16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74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Horatio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9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85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Art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25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186"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95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Bob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3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Font typeface="+mj-lt"/>
                        <a:buNone/>
                      </a:pPr>
                      <a:r>
                        <a:rPr lang="en-US" altLang="ko-KR" sz="1600" b="1" dirty="0"/>
                        <a:t>63</a:t>
                      </a:r>
                      <a:endParaRPr lang="ko-KR" altLang="en-US" sz="1600" b="1" dirty="0"/>
                    </a:p>
                  </a:txBody>
                  <a:tcPr marL="61055" marR="61055" marT="30528" marB="3052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779912" y="1556792"/>
          <a:ext cx="2376264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Sid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Bid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Day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10/10/98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10/10/98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10/8/98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10/7/98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11/10/98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11/6/98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11/12/98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64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9/5/98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64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9/8/98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74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9/8/98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444208" y="3356992"/>
          <a:ext cx="25202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Bid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Bname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Color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Interlake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Blue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Interlake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Red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Clipper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Green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104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Marine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Red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03648" y="5373216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Sailors(S)</a:t>
            </a:r>
            <a:endParaRPr lang="ko-KR" alt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537321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Reserves(R)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36296" y="537321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Boats(B)</a:t>
            </a:r>
            <a:endParaRPr lang="ko-KR" altLang="en-US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팀_교재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101036</TotalTime>
  <Words>2457</Words>
  <Application>Microsoft Office PowerPoint</Application>
  <PresentationFormat>화면 슬라이드 쇼(4:3)</PresentationFormat>
  <Paragraphs>863</Paragraphs>
  <Slides>36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Eurostile LT Std</vt:lpstr>
      <vt:lpstr>Helvetica65-Medium</vt:lpstr>
      <vt:lpstr>나눔고딕 ExtraBold</vt:lpstr>
      <vt:lpstr>Malgun Gothic</vt:lpstr>
      <vt:lpstr>Malgun Gothic</vt:lpstr>
      <vt:lpstr>Arial</vt:lpstr>
      <vt:lpstr>Calibri</vt:lpstr>
      <vt:lpstr>Courier New</vt:lpstr>
      <vt:lpstr>Wingdings</vt:lpstr>
      <vt:lpstr>EC팀_교재템플릿</vt:lpstr>
      <vt:lpstr>데이터베이스 시스템 (Chapter 5 SQL: 질의, 제약조건, 트리거)</vt:lpstr>
      <vt:lpstr>데이터베이스 시스템</vt:lpstr>
      <vt:lpstr>기본 SQL 질의 형태</vt:lpstr>
      <vt:lpstr>기본 SQL 질의 형태</vt:lpstr>
      <vt:lpstr>기본 SQL 질의 형태</vt:lpstr>
      <vt:lpstr>기본 SQL 질의 형태</vt:lpstr>
      <vt:lpstr>기본 SQL 질의 형태</vt:lpstr>
      <vt:lpstr>기본 SQL 질의 형태</vt:lpstr>
      <vt:lpstr>PowerPoint 프레젠테이션</vt:lpstr>
      <vt:lpstr>UNION, INTERSECT, EXCEPT</vt:lpstr>
      <vt:lpstr>UNION, INTERSECT, EXCEPT</vt:lpstr>
      <vt:lpstr>UNION, INTERSECT, EXCEPT</vt:lpstr>
      <vt:lpstr>UNION, INTERSECT, EXCEPT</vt:lpstr>
      <vt:lpstr>중첩 질의(Nested query)</vt:lpstr>
      <vt:lpstr>중첩 질의(Nested query)</vt:lpstr>
      <vt:lpstr>중첩 질의(Nested query)</vt:lpstr>
      <vt:lpstr>ANY, ALL</vt:lpstr>
      <vt:lpstr>ANY, ALL</vt:lpstr>
      <vt:lpstr>ANY, ALL</vt:lpstr>
      <vt:lpstr>ANY, ALL</vt:lpstr>
      <vt:lpstr>ANY, ALL</vt:lpstr>
      <vt:lpstr>ANY, ALL</vt:lpstr>
      <vt:lpstr>집단 연산자</vt:lpstr>
      <vt:lpstr>GROUP BY &amp; HAVING </vt:lpstr>
      <vt:lpstr>GROUP BY &amp; HAVING </vt:lpstr>
      <vt:lpstr>NULL</vt:lpstr>
      <vt:lpstr>외부 조인</vt:lpstr>
      <vt:lpstr>외부 조인</vt:lpstr>
      <vt:lpstr>CHECK, DEFAULT, ASSERTION</vt:lpstr>
      <vt:lpstr>CHECK, DEFAULT, ASSERTION</vt:lpstr>
      <vt:lpstr>CHECK, DEFAULT, ASSERTION</vt:lpstr>
      <vt:lpstr>CHECK, DEFAULT, ASSERTION</vt:lpstr>
      <vt:lpstr>트리거 (Trigger)</vt:lpstr>
      <vt:lpstr>트리거 (Trigger)</vt:lpstr>
      <vt:lpstr>요약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박재현</dc:creator>
  <cp:lastModifiedBy>JK</cp:lastModifiedBy>
  <cp:revision>3905</cp:revision>
  <dcterms:created xsi:type="dcterms:W3CDTF">2011-02-24T00:55:11Z</dcterms:created>
  <dcterms:modified xsi:type="dcterms:W3CDTF">2020-07-02T10:16:52Z</dcterms:modified>
</cp:coreProperties>
</file>