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912" r:id="rId1"/>
  </p:sldMasterIdLst>
  <p:notesMasterIdLst>
    <p:notesMasterId r:id="rId34"/>
  </p:notesMasterIdLst>
  <p:sldIdLst>
    <p:sldId id="2155" r:id="rId2"/>
    <p:sldId id="2440" r:id="rId3"/>
    <p:sldId id="2156" r:id="rId4"/>
    <p:sldId id="2423" r:id="rId5"/>
    <p:sldId id="2422" r:id="rId6"/>
    <p:sldId id="2223" r:id="rId7"/>
    <p:sldId id="2424" r:id="rId8"/>
    <p:sldId id="2391" r:id="rId9"/>
    <p:sldId id="2441" r:id="rId10"/>
    <p:sldId id="2425" r:id="rId11"/>
    <p:sldId id="2426" r:id="rId12"/>
    <p:sldId id="2427" r:id="rId13"/>
    <p:sldId id="2428" r:id="rId14"/>
    <p:sldId id="2429" r:id="rId15"/>
    <p:sldId id="2430" r:id="rId16"/>
    <p:sldId id="2432" r:id="rId17"/>
    <p:sldId id="2431" r:id="rId18"/>
    <p:sldId id="2433" r:id="rId19"/>
    <p:sldId id="2434" r:id="rId20"/>
    <p:sldId id="2435" r:id="rId21"/>
    <p:sldId id="2437" r:id="rId22"/>
    <p:sldId id="2436" r:id="rId23"/>
    <p:sldId id="2438" r:id="rId24"/>
    <p:sldId id="2360" r:id="rId25"/>
    <p:sldId id="2439" r:id="rId26"/>
    <p:sldId id="2418" r:id="rId27"/>
    <p:sldId id="2419" r:id="rId28"/>
    <p:sldId id="2389" r:id="rId29"/>
    <p:sldId id="2420" r:id="rId30"/>
    <p:sldId id="2421" r:id="rId31"/>
    <p:sldId id="2417" r:id="rId32"/>
    <p:sldId id="1860" r:id="rId33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2F0"/>
    <a:srgbClr val="043666"/>
    <a:srgbClr val="FFFFCC"/>
    <a:srgbClr val="FFCC00"/>
    <a:srgbClr val="607D99"/>
    <a:srgbClr val="093768"/>
    <a:srgbClr val="363636"/>
    <a:srgbClr val="D1E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5" autoAdjust="0"/>
    <p:restoredTop sz="99337" autoAdjust="0"/>
  </p:normalViewPr>
  <p:slideViewPr>
    <p:cSldViewPr>
      <p:cViewPr varScale="1">
        <p:scale>
          <a:sx n="70" d="100"/>
          <a:sy n="70" d="100"/>
        </p:scale>
        <p:origin x="114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32"/>
    </p:cViewPr>
  </p:sorterViewPr>
  <p:notesViewPr>
    <p:cSldViewPr>
      <p:cViewPr>
        <p:scale>
          <a:sx n="93" d="100"/>
          <a:sy n="93" d="100"/>
        </p:scale>
        <p:origin x="-362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C05E6EB6-C90C-41B7-9314-F1F6CBBF2F9A}" type="datetimeFigureOut">
              <a:rPr lang="ko-KR" altLang="en-US"/>
              <a:pPr>
                <a:defRPr/>
              </a:pPr>
              <a:t>2020-07-02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685800"/>
            <a:ext cx="5429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 dirty="0"/>
              <a:t> 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FBB7BC27-BDAA-442D-A8E9-075953C849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38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buFont typeface="Wingdings" pitchFamily="2" charset="2"/>
      <a:buChar char="Ø"/>
      <a:defRPr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358775" indent="107950" algn="l" rtl="0" eaLnBrk="0" fontAlgn="base" latinLnBrk="1" hangingPunct="0">
      <a:spcBef>
        <a:spcPts val="300"/>
      </a:spcBef>
      <a:spcAft>
        <a:spcPct val="0"/>
      </a:spcAft>
      <a:buFont typeface="Arial" pitchFamily="34" charset="0"/>
      <a:buChar char="•"/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719138" indent="107950" algn="l" rtl="0" eaLnBrk="0" fontAlgn="base" latinLnBrk="1" hangingPunct="0">
      <a:spcBef>
        <a:spcPts val="300"/>
      </a:spcBef>
      <a:spcAft>
        <a:spcPct val="0"/>
      </a:spcAft>
      <a:buFont typeface="맑은 고딕" pitchFamily="50" charset="-127"/>
      <a:buChar char="–"/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079500" algn="l" rtl="0" eaLnBrk="0" fontAlgn="base" latinLnBrk="1" hangingPunct="0">
      <a:spcBef>
        <a:spcPts val="300"/>
      </a:spcBef>
      <a:spcAft>
        <a:spcPct val="0"/>
      </a:spcAft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439863" algn="l" rtl="0" eaLnBrk="0" fontAlgn="base" latinLnBrk="1" hangingPunct="0">
      <a:spcBef>
        <a:spcPts val="300"/>
      </a:spcBef>
      <a:spcAft>
        <a:spcPct val="0"/>
      </a:spcAft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59029" indent="106976">
              <a:spcBef>
                <a:spcPts val="300"/>
              </a:spcBef>
              <a:buNone/>
            </a:pPr>
            <a:endParaRPr lang="en-US" altLang="ko-KR" sz="700" b="0" dirty="0"/>
          </a:p>
          <a:p>
            <a:pPr marL="359029" indent="106976">
              <a:spcBef>
                <a:spcPts val="300"/>
              </a:spcBef>
              <a:buNone/>
            </a:pPr>
            <a:endParaRPr lang="en-US" altLang="ko-KR" sz="700" b="0" dirty="0"/>
          </a:p>
          <a:p>
            <a:pPr marL="359029" indent="106976">
              <a:spcBef>
                <a:spcPts val="300"/>
              </a:spcBef>
              <a:buNone/>
            </a:pPr>
            <a:endParaRPr lang="en-US" altLang="ko-KR" sz="700" b="0" dirty="0"/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1700" dirty="0"/>
              <a:t>             </a:t>
            </a:r>
          </a:p>
          <a:p>
            <a:pPr marL="359029" indent="106976">
              <a:spcBef>
                <a:spcPts val="300"/>
              </a:spcBef>
              <a:buNone/>
            </a:pPr>
            <a:endParaRPr lang="en-US" altLang="ko-KR" dirty="0"/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dirty="0"/>
              <a:t>1. BACKUP &amp; RECOVERY ----------------------- 51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altLang="ko-KR" sz="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CHECKPOINT -------------------------------- 52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2. BACKUP -----------------------------------  55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3. RECOVERY  --------------------------------  67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dirty="0"/>
              <a:t>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dirty="0"/>
              <a:t>2. UTILITIES ------------------------------------- 76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1. ILOADER ----------------------------------  77        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2. AEXPORT ----------------------------------  94 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3. ALTIPASSWD ------------------------------- 102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4. ALTIPROFILE ------------------------------ 104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5. DUMP ------------------------------------- 111   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6. ALTIERR ---------------------------------- 127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7. ORANGE for ALTIBASE ---------------------- 129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8. MIGRATION CENTER ------------------------- 152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dirty="0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dirty="0"/>
              <a:t>3. </a:t>
            </a:r>
            <a:r>
              <a:rPr lang="ko-KR" altLang="en-US" dirty="0"/>
              <a:t>실습교재 </a:t>
            </a:r>
            <a:r>
              <a:rPr lang="en-US" altLang="ko-KR" dirty="0"/>
              <a:t>II ----------------------------------- 174 </a:t>
            </a:r>
            <a:endParaRPr lang="en-US" altLang="ko-KR" sz="700" b="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393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6504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baseline="0"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827058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Eurostile LT St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159794" y="4077072"/>
            <a:ext cx="4824413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Eurostile LT Std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3850" y="812800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" name="Picture 2" descr="F:\2월\14／미국지사에서 보내온 의문의 파일들\CI_ver2_nav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0" y="6656388"/>
            <a:ext cx="1168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3850" y="812800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457200" y="917346"/>
            <a:ext cx="8229600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accent1"/>
              </a:buClr>
              <a:buFont typeface="Wingdings" pitchFamily="2" charset="2"/>
              <a:buChar char="v"/>
              <a:defRPr sz="2000" b="1" baseline="0">
                <a:effectLst/>
                <a:latin typeface="Calibri" pitchFamily="34" charset="0"/>
                <a:ea typeface="+mn-ea"/>
              </a:defRPr>
            </a:lvl1pPr>
            <a:lvl2pPr marL="540000" indent="-270000">
              <a:buClr>
                <a:schemeClr val="accent1"/>
              </a:buClr>
              <a:buFont typeface="Wingdings" pitchFamily="2" charset="2"/>
              <a:buChar char="Ø"/>
              <a:defRPr sz="1800" b="0" baseline="0">
                <a:effectLst/>
                <a:latin typeface="Calibri" pitchFamily="34" charset="0"/>
                <a:ea typeface="+mn-ea"/>
              </a:defRPr>
            </a:lvl2pPr>
            <a:lvl3pPr marL="720000" indent="-180000">
              <a:buClr>
                <a:schemeClr val="accent1"/>
              </a:buClr>
              <a:buFont typeface="Wingdings" pitchFamily="2" charset="2"/>
              <a:buChar char="§"/>
              <a:defRPr sz="1600" b="0">
                <a:latin typeface="Calibri" pitchFamily="34" charset="0"/>
                <a:ea typeface="+mn-ea"/>
              </a:defRPr>
            </a:lvl3pPr>
            <a:lvl4pPr marL="900000" indent="-180000">
              <a:buClr>
                <a:schemeClr val="accent1"/>
              </a:buClr>
              <a:buFont typeface="Wingdings" pitchFamily="2" charset="2"/>
              <a:buChar char="w"/>
              <a:defRPr sz="1400" b="0">
                <a:latin typeface="Calibri" pitchFamily="34" charset="0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850" y="917575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8" name="Picture 2" descr="F:\2월\14／미국지사에서 보내온 의문의 파일들\CI_ver2_nav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0" y="6656388"/>
            <a:ext cx="1168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 userDrawn="1"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3850" y="917575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457200" y="1061362"/>
            <a:ext cx="8229600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lang="en-US" altLang="ko-KR" sz="20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49263" indent="-268288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lang="en-US" altLang="ko-KR" sz="18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2pPr>
            <a:lvl3pPr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en-US" altLang="ko-KR" sz="16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3pPr>
            <a:lvl4pPr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w"/>
              <a:defRPr lang="ko-KR" altLang="en-US" sz="14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30528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3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541089" y="603461"/>
            <a:ext cx="8154337" cy="287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Eurostile LT Std" pitchFamily="34" charset="0"/>
                <a:ea typeface="나눔고딕 ExtraBold" pitchFamily="50" charset="-127"/>
                <a:cs typeface="+mj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28231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Eurostile LT St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159794" y="4364335"/>
            <a:ext cx="4824413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Eurostile LT Std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2571736" cy="6858000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561690" y="812800"/>
            <a:ext cx="6508838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3"/>
          </p:nvPr>
        </p:nvSpPr>
        <p:spPr>
          <a:xfrm>
            <a:off x="2643174" y="917346"/>
            <a:ext cx="6357982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accent1"/>
              </a:buClr>
              <a:buFont typeface="Wingdings" pitchFamily="2" charset="2"/>
              <a:buChar char="v"/>
              <a:defRPr sz="2000" b="1" baseline="0">
                <a:effectLst/>
                <a:latin typeface="Calibri" pitchFamily="34" charset="0"/>
                <a:ea typeface="+mn-ea"/>
              </a:defRPr>
            </a:lvl1pPr>
            <a:lvl2pPr marL="540000" indent="-270000">
              <a:buClr>
                <a:schemeClr val="accent1"/>
              </a:buClr>
              <a:buFont typeface="Wingdings" pitchFamily="2" charset="2"/>
              <a:buChar char="Ø"/>
              <a:defRPr sz="1800" b="0" baseline="0">
                <a:effectLst/>
                <a:latin typeface="Calibri" pitchFamily="34" charset="0"/>
                <a:ea typeface="+mn-ea"/>
              </a:defRPr>
            </a:lvl2pPr>
            <a:lvl3pPr marL="720000" indent="-180000">
              <a:buClr>
                <a:schemeClr val="accent1"/>
              </a:buClr>
              <a:buFont typeface="Wingdings" pitchFamily="2" charset="2"/>
              <a:buChar char="§"/>
              <a:defRPr sz="1600" b="0">
                <a:latin typeface="Calibri" pitchFamily="34" charset="0"/>
                <a:ea typeface="+mn-ea"/>
              </a:defRPr>
            </a:lvl3pPr>
            <a:lvl4pPr marL="900000" indent="-180000">
              <a:buClr>
                <a:schemeClr val="accent1"/>
              </a:buClr>
              <a:buFont typeface="Wingdings" pitchFamily="2" charset="2"/>
              <a:buChar char="w"/>
              <a:defRPr sz="1400" b="0">
                <a:latin typeface="Calibri" pitchFamily="34" charset="0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643174" y="274639"/>
            <a:ext cx="6357982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985" r:id="rId1"/>
    <p:sldLayoutId id="2147484986" r:id="rId2"/>
    <p:sldLayoutId id="2147484987" r:id="rId3"/>
    <p:sldLayoutId id="2147484988" r:id="rId4"/>
    <p:sldLayoutId id="2147484989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3"/>
          <p:cNvSpPr>
            <a:spLocks noGrp="1"/>
          </p:cNvSpPr>
          <p:nvPr>
            <p:ph type="ctrTitle"/>
          </p:nvPr>
        </p:nvSpPr>
        <p:spPr bwMode="auto">
          <a:xfrm>
            <a:off x="685800" y="2636838"/>
            <a:ext cx="7772400" cy="65087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0">
              <a:lnSpc>
                <a:spcPct val="108749"/>
              </a:lnSpc>
            </a:pPr>
            <a:r>
              <a:rPr lang="ko-KR" altLang="en-US" sz="3600" dirty="0">
                <a:solidFill>
                  <a:srgbClr val="000000"/>
                </a:solidFill>
                <a:latin typeface="Malgun Gothic"/>
                <a:ea typeface="Malgun Gothic"/>
              </a:rPr>
              <a:t>데이터베이스 시스템</a:t>
            </a:r>
            <a:br>
              <a:rPr lang="ko-KR" altLang="en-US" sz="3600" dirty="0"/>
            </a:br>
            <a:r>
              <a:rPr lang="en-US" altLang="ko-KR" sz="3600" dirty="0">
                <a:solidFill>
                  <a:srgbClr val="000000"/>
                </a:solidFill>
                <a:latin typeface="Malgun Gothic"/>
                <a:ea typeface="Malgun Gothic"/>
              </a:rPr>
              <a:t>(Chapter 6 </a:t>
            </a:r>
            <a:r>
              <a:rPr lang="ko-KR" altLang="en-US" sz="3600" dirty="0">
                <a:solidFill>
                  <a:srgbClr val="000000"/>
                </a:solidFill>
                <a:latin typeface="Malgun Gothic"/>
                <a:ea typeface="Malgun Gothic"/>
              </a:rPr>
              <a:t>데이터베이스 응용 개발</a:t>
            </a:r>
            <a:r>
              <a:rPr lang="en-US" altLang="ko-KR" sz="3600" dirty="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lang="ko-KR" altLang="en-US" sz="360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4" name="텍스트 개체 틀 9"/>
          <p:cNvSpPr>
            <a:spLocks noGrp="1"/>
          </p:cNvSpPr>
          <p:nvPr/>
        </p:nvSpPr>
        <p:spPr>
          <a:xfrm>
            <a:off x="2159794" y="4293096"/>
            <a:ext cx="4824413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Helvetica65-Medium" pitchFamily="34" charset="0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10/10/19</a:t>
            </a:r>
          </a:p>
          <a:p>
            <a:r>
              <a:rPr lang="ko-KR" altLang="en-US" sz="1600" dirty="0"/>
              <a:t>최용규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ko-KR" dirty="0"/>
              <a:t>JDBC</a:t>
            </a:r>
          </a:p>
        </p:txBody>
      </p:sp>
      <p:grpSp>
        <p:nvGrpSpPr>
          <p:cNvPr id="2" name="그룹 14"/>
          <p:cNvGrpSpPr/>
          <p:nvPr/>
        </p:nvGrpSpPr>
        <p:grpSpPr>
          <a:xfrm>
            <a:off x="107504" y="2339588"/>
            <a:ext cx="2088232" cy="3096344"/>
            <a:chOff x="3419872" y="2060848"/>
            <a:chExt cx="2088232" cy="3096344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419872" y="2060848"/>
              <a:ext cx="2088232" cy="3096344"/>
            </a:xfrm>
            <a:prstGeom prst="round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10"/>
            <p:cNvGrpSpPr/>
            <p:nvPr/>
          </p:nvGrpSpPr>
          <p:grpSpPr>
            <a:xfrm>
              <a:off x="3707904" y="2204864"/>
              <a:ext cx="1523244" cy="2808312"/>
              <a:chOff x="3563888" y="2060848"/>
              <a:chExt cx="1523244" cy="2808312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3563888" y="2060848"/>
                <a:ext cx="1523244" cy="79208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/>
                  <a:t>Java Application</a:t>
                </a:r>
                <a:endParaRPr lang="ko-KR" altLang="en-US" sz="1600" b="1" dirty="0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3563888" y="3068960"/>
                <a:ext cx="1523244" cy="79208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/>
                  <a:t>JDBC Driver</a:t>
                </a:r>
                <a:endParaRPr lang="ko-KR" altLang="en-US" sz="1600" b="1" dirty="0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3563888" y="4077072"/>
                <a:ext cx="1523244" cy="79208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/>
                  <a:t>JDBC Driver </a:t>
                </a:r>
              </a:p>
              <a:p>
                <a:pPr algn="ctr"/>
                <a:r>
                  <a:rPr lang="en-US" altLang="ko-KR" sz="1600" b="1" dirty="0"/>
                  <a:t>Manager</a:t>
                </a:r>
                <a:endParaRPr lang="ko-KR" altLang="en-US" sz="1600" b="1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755576" y="5363924"/>
            <a:ext cx="8640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JDBC</a:t>
            </a:r>
            <a:endParaRPr lang="ko-KR" altLang="en-US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59832" y="1196752"/>
            <a:ext cx="1523244" cy="792088"/>
          </a:xfrm>
          <a:prstGeom prst="roundRect">
            <a:avLst/>
          </a:prstGeom>
          <a:solidFill>
            <a:srgbClr val="043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ODBC Driver </a:t>
            </a:r>
          </a:p>
          <a:p>
            <a:pPr algn="ctr"/>
            <a:r>
              <a:rPr lang="en-US" altLang="ko-KR" sz="1600" b="1" dirty="0"/>
              <a:t>Manager</a:t>
            </a:r>
            <a:endParaRPr lang="ko-KR" altLang="en-US" sz="16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848956" y="1196752"/>
            <a:ext cx="1523244" cy="792088"/>
          </a:xfrm>
          <a:prstGeom prst="roundRect">
            <a:avLst/>
          </a:prstGeom>
          <a:solidFill>
            <a:srgbClr val="043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DataDirect</a:t>
            </a:r>
            <a:r>
              <a:rPr lang="en-US" altLang="ko-KR" sz="1600" b="1" dirty="0"/>
              <a:t> ODBC Driver</a:t>
            </a:r>
            <a:endParaRPr lang="ko-KR" altLang="en-US" sz="16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915816" y="1124744"/>
            <a:ext cx="3600400" cy="9361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51920" y="2041103"/>
            <a:ext cx="187220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JDBC-ODBC Bridge</a:t>
            </a:r>
            <a:endParaRPr lang="ko-KR" altLang="en-US" sz="1400" b="1" dirty="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04856" y="3068960"/>
            <a:ext cx="1331640" cy="132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" name="그룹 25"/>
          <p:cNvGrpSpPr/>
          <p:nvPr/>
        </p:nvGrpSpPr>
        <p:grpSpPr>
          <a:xfrm>
            <a:off x="6789846" y="3501008"/>
            <a:ext cx="734482" cy="524630"/>
            <a:chOff x="6804248" y="3429000"/>
            <a:chExt cx="792088" cy="720080"/>
          </a:xfrm>
        </p:grpSpPr>
        <p:sp>
          <p:nvSpPr>
            <p:cNvPr id="30" name="오른쪽 화살표 29"/>
            <p:cNvSpPr/>
            <p:nvPr/>
          </p:nvSpPr>
          <p:spPr>
            <a:xfrm>
              <a:off x="6876256" y="3789040"/>
              <a:ext cx="720080" cy="36004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오른쪽 화살표 30"/>
            <p:cNvSpPr/>
            <p:nvPr/>
          </p:nvSpPr>
          <p:spPr>
            <a:xfrm rot="10800000">
              <a:off x="6804248" y="3429000"/>
              <a:ext cx="720080" cy="36004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ko-KR" dirty="0"/>
              <a:t>JDBC</a:t>
            </a:r>
          </a:p>
        </p:txBody>
      </p:sp>
      <p:grpSp>
        <p:nvGrpSpPr>
          <p:cNvPr id="2" name="그룹 14"/>
          <p:cNvGrpSpPr/>
          <p:nvPr/>
        </p:nvGrpSpPr>
        <p:grpSpPr>
          <a:xfrm>
            <a:off x="107504" y="2339588"/>
            <a:ext cx="2088232" cy="3096344"/>
            <a:chOff x="3419872" y="2060848"/>
            <a:chExt cx="2088232" cy="3096344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419872" y="2060848"/>
              <a:ext cx="2088232" cy="3096344"/>
            </a:xfrm>
            <a:prstGeom prst="round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10"/>
            <p:cNvGrpSpPr/>
            <p:nvPr/>
          </p:nvGrpSpPr>
          <p:grpSpPr>
            <a:xfrm>
              <a:off x="3707904" y="2204864"/>
              <a:ext cx="1523244" cy="2808312"/>
              <a:chOff x="3563888" y="2060848"/>
              <a:chExt cx="1523244" cy="2808312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3563888" y="2060848"/>
                <a:ext cx="1523244" cy="79208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/>
                  <a:t>Java Application</a:t>
                </a:r>
                <a:endParaRPr lang="ko-KR" altLang="en-US" sz="1600" b="1" dirty="0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3563888" y="3068960"/>
                <a:ext cx="1523244" cy="79208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/>
                  <a:t>JDBC Driver</a:t>
                </a:r>
                <a:endParaRPr lang="ko-KR" altLang="en-US" sz="1600" b="1" dirty="0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3563888" y="4077072"/>
                <a:ext cx="1523244" cy="79208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/>
                  <a:t>JDBC Driver </a:t>
                </a:r>
              </a:p>
              <a:p>
                <a:pPr algn="ctr"/>
                <a:r>
                  <a:rPr lang="en-US" altLang="ko-KR" sz="1600" b="1" dirty="0"/>
                  <a:t>Manager</a:t>
                </a:r>
                <a:endParaRPr lang="ko-KR" altLang="en-US" sz="1600" b="1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755576" y="5363924"/>
            <a:ext cx="8640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JDBC</a:t>
            </a:r>
            <a:endParaRPr lang="ko-KR" altLang="en-US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59832" y="1196752"/>
            <a:ext cx="1523244" cy="792088"/>
          </a:xfrm>
          <a:prstGeom prst="roundRect">
            <a:avLst/>
          </a:prstGeom>
          <a:solidFill>
            <a:srgbClr val="043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ODBC Driver </a:t>
            </a:r>
          </a:p>
          <a:p>
            <a:pPr algn="ctr"/>
            <a:r>
              <a:rPr lang="en-US" altLang="ko-KR" sz="1600" b="1" dirty="0"/>
              <a:t>Manager</a:t>
            </a:r>
            <a:endParaRPr lang="ko-KR" altLang="en-US" sz="16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848956" y="1196752"/>
            <a:ext cx="1523244" cy="792088"/>
          </a:xfrm>
          <a:prstGeom prst="roundRect">
            <a:avLst/>
          </a:prstGeom>
          <a:solidFill>
            <a:srgbClr val="043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DataDirect</a:t>
            </a:r>
            <a:r>
              <a:rPr lang="en-US" altLang="ko-KR" sz="1600" b="1" dirty="0"/>
              <a:t> ODBC Driver</a:t>
            </a:r>
            <a:endParaRPr lang="ko-KR" altLang="en-US" sz="16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915816" y="1124744"/>
            <a:ext cx="3600400" cy="9361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51920" y="2041103"/>
            <a:ext cx="187220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JDBC-ODBC Bridge</a:t>
            </a:r>
            <a:endParaRPr lang="ko-KR" altLang="en-US" sz="14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59832" y="2564904"/>
            <a:ext cx="1523244" cy="792088"/>
          </a:xfrm>
          <a:prstGeom prst="roundRect">
            <a:avLst/>
          </a:prstGeom>
          <a:solidFill>
            <a:srgbClr val="043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Native Database Interface</a:t>
            </a:r>
            <a:endParaRPr lang="ko-KR" altLang="en-US" sz="16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48956" y="2564904"/>
            <a:ext cx="1523244" cy="792088"/>
          </a:xfrm>
          <a:prstGeom prst="roundRect">
            <a:avLst/>
          </a:prstGeom>
          <a:solidFill>
            <a:srgbClr val="043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Native Database Library</a:t>
            </a:r>
            <a:endParaRPr lang="ko-KR" altLang="en-US" sz="16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915816" y="2492896"/>
            <a:ext cx="3600400" cy="9361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79912" y="3409255"/>
            <a:ext cx="187220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Native-API Driver</a:t>
            </a:r>
            <a:endParaRPr lang="ko-KR" altLang="en-US" sz="1400" b="1" dirty="0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04856" y="3068960"/>
            <a:ext cx="1331640" cy="132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그룹 25"/>
          <p:cNvGrpSpPr/>
          <p:nvPr/>
        </p:nvGrpSpPr>
        <p:grpSpPr>
          <a:xfrm>
            <a:off x="6789846" y="3501008"/>
            <a:ext cx="734482" cy="524630"/>
            <a:chOff x="6804248" y="3429000"/>
            <a:chExt cx="792088" cy="720080"/>
          </a:xfrm>
        </p:grpSpPr>
        <p:sp>
          <p:nvSpPr>
            <p:cNvPr id="29" name="오른쪽 화살표 28"/>
            <p:cNvSpPr/>
            <p:nvPr/>
          </p:nvSpPr>
          <p:spPr>
            <a:xfrm>
              <a:off x="6876256" y="3789040"/>
              <a:ext cx="720080" cy="36004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오른쪽 화살표 29"/>
            <p:cNvSpPr/>
            <p:nvPr/>
          </p:nvSpPr>
          <p:spPr>
            <a:xfrm rot="10800000">
              <a:off x="6804248" y="3429000"/>
              <a:ext cx="720080" cy="36004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ko-KR" dirty="0"/>
              <a:t>JDBC</a:t>
            </a:r>
          </a:p>
        </p:txBody>
      </p:sp>
      <p:grpSp>
        <p:nvGrpSpPr>
          <p:cNvPr id="2" name="그룹 14"/>
          <p:cNvGrpSpPr/>
          <p:nvPr/>
        </p:nvGrpSpPr>
        <p:grpSpPr>
          <a:xfrm>
            <a:off x="107504" y="2339588"/>
            <a:ext cx="2088232" cy="3096344"/>
            <a:chOff x="3419872" y="2060848"/>
            <a:chExt cx="2088232" cy="3096344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419872" y="2060848"/>
              <a:ext cx="2088232" cy="3096344"/>
            </a:xfrm>
            <a:prstGeom prst="round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10"/>
            <p:cNvGrpSpPr/>
            <p:nvPr/>
          </p:nvGrpSpPr>
          <p:grpSpPr>
            <a:xfrm>
              <a:off x="3707904" y="2204864"/>
              <a:ext cx="1523244" cy="2808312"/>
              <a:chOff x="3563888" y="2060848"/>
              <a:chExt cx="1523244" cy="2808312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3563888" y="2060848"/>
                <a:ext cx="1523244" cy="79208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/>
                  <a:t>Java Application</a:t>
                </a:r>
                <a:endParaRPr lang="ko-KR" altLang="en-US" sz="1600" b="1" dirty="0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3563888" y="3068960"/>
                <a:ext cx="1523244" cy="79208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/>
                  <a:t>JDBC Driver</a:t>
                </a:r>
                <a:endParaRPr lang="ko-KR" altLang="en-US" sz="1600" b="1" dirty="0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3563888" y="4077072"/>
                <a:ext cx="1523244" cy="79208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/>
                  <a:t>JDBC Driver </a:t>
                </a:r>
              </a:p>
              <a:p>
                <a:pPr algn="ctr"/>
                <a:r>
                  <a:rPr lang="en-US" altLang="ko-KR" sz="1600" b="1" dirty="0"/>
                  <a:t>Manager</a:t>
                </a:r>
                <a:endParaRPr lang="ko-KR" altLang="en-US" sz="1600" b="1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755576" y="5363924"/>
            <a:ext cx="8640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JDBC</a:t>
            </a:r>
            <a:endParaRPr lang="ko-KR" altLang="en-US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59832" y="1196752"/>
            <a:ext cx="1523244" cy="792088"/>
          </a:xfrm>
          <a:prstGeom prst="roundRect">
            <a:avLst/>
          </a:prstGeom>
          <a:solidFill>
            <a:srgbClr val="043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ODBC Driver </a:t>
            </a:r>
          </a:p>
          <a:p>
            <a:pPr algn="ctr"/>
            <a:r>
              <a:rPr lang="en-US" altLang="ko-KR" sz="1600" b="1" dirty="0"/>
              <a:t>Manager</a:t>
            </a:r>
            <a:endParaRPr lang="ko-KR" altLang="en-US" sz="16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848956" y="1196752"/>
            <a:ext cx="1523244" cy="792088"/>
          </a:xfrm>
          <a:prstGeom prst="roundRect">
            <a:avLst/>
          </a:prstGeom>
          <a:solidFill>
            <a:srgbClr val="043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DataDirect</a:t>
            </a:r>
            <a:r>
              <a:rPr lang="en-US" altLang="ko-KR" sz="1600" b="1" dirty="0"/>
              <a:t> ODBC Driver</a:t>
            </a:r>
            <a:endParaRPr lang="ko-KR" altLang="en-US" sz="16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915816" y="1124744"/>
            <a:ext cx="3600400" cy="9361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51920" y="2041103"/>
            <a:ext cx="187220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JDBC-ODBC Bridge</a:t>
            </a:r>
            <a:endParaRPr lang="ko-KR" altLang="en-US" sz="14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59832" y="2564904"/>
            <a:ext cx="1523244" cy="792088"/>
          </a:xfrm>
          <a:prstGeom prst="roundRect">
            <a:avLst/>
          </a:prstGeom>
          <a:solidFill>
            <a:srgbClr val="043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Native Database Interface</a:t>
            </a:r>
            <a:endParaRPr lang="ko-KR" altLang="en-US" sz="16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48956" y="2564904"/>
            <a:ext cx="1523244" cy="792088"/>
          </a:xfrm>
          <a:prstGeom prst="roundRect">
            <a:avLst/>
          </a:prstGeom>
          <a:solidFill>
            <a:srgbClr val="043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Native Database Library</a:t>
            </a:r>
            <a:endParaRPr lang="ko-KR" altLang="en-US" sz="16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915816" y="2492896"/>
            <a:ext cx="3600400" cy="9361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79912" y="3409255"/>
            <a:ext cx="187220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Native-API Driver</a:t>
            </a:r>
            <a:endParaRPr lang="ko-KR" altLang="en-US" sz="14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059832" y="3952801"/>
            <a:ext cx="1523244" cy="792088"/>
          </a:xfrm>
          <a:prstGeom prst="roundRect">
            <a:avLst/>
          </a:prstGeom>
          <a:solidFill>
            <a:srgbClr val="043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 Middleware</a:t>
            </a:r>
          </a:p>
          <a:p>
            <a:pPr algn="ctr"/>
            <a:r>
              <a:rPr lang="en-US" altLang="ko-KR" sz="1600" b="1" dirty="0"/>
              <a:t>Server</a:t>
            </a:r>
            <a:endParaRPr lang="ko-KR" altLang="en-US" sz="16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848956" y="3952801"/>
            <a:ext cx="1523244" cy="792088"/>
          </a:xfrm>
          <a:prstGeom prst="roundRect">
            <a:avLst/>
          </a:prstGeom>
          <a:solidFill>
            <a:srgbClr val="043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Switching protocol for DB</a:t>
            </a:r>
            <a:endParaRPr lang="ko-KR" altLang="en-US" sz="1600" b="1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15816" y="3880793"/>
            <a:ext cx="3600400" cy="9361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79912" y="4797152"/>
            <a:ext cx="187220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Net </a:t>
            </a:r>
            <a:r>
              <a:rPr lang="en-US" altLang="ko-KR" sz="1400" b="1" dirty="0" err="1"/>
              <a:t>ProtocoI</a:t>
            </a:r>
            <a:r>
              <a:rPr lang="en-US" altLang="ko-KR" sz="1400" b="1" dirty="0"/>
              <a:t> Driver</a:t>
            </a:r>
            <a:endParaRPr lang="ko-KR" altLang="en-US" sz="1400" b="1" dirty="0"/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04856" y="3068960"/>
            <a:ext cx="1331640" cy="132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" name="그룹 25"/>
          <p:cNvGrpSpPr/>
          <p:nvPr/>
        </p:nvGrpSpPr>
        <p:grpSpPr>
          <a:xfrm>
            <a:off x="6789846" y="3501008"/>
            <a:ext cx="734482" cy="524630"/>
            <a:chOff x="6804248" y="3429000"/>
            <a:chExt cx="792088" cy="720080"/>
          </a:xfrm>
        </p:grpSpPr>
        <p:sp>
          <p:nvSpPr>
            <p:cNvPr id="34" name="오른쪽 화살표 33"/>
            <p:cNvSpPr/>
            <p:nvPr/>
          </p:nvSpPr>
          <p:spPr>
            <a:xfrm>
              <a:off x="6876256" y="3789040"/>
              <a:ext cx="720080" cy="36004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오른쪽 화살표 34"/>
            <p:cNvSpPr/>
            <p:nvPr/>
          </p:nvSpPr>
          <p:spPr>
            <a:xfrm rot="10800000">
              <a:off x="6804248" y="3429000"/>
              <a:ext cx="720080" cy="36004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ko-KR" dirty="0"/>
              <a:t>JDBC</a:t>
            </a:r>
          </a:p>
        </p:txBody>
      </p:sp>
      <p:grpSp>
        <p:nvGrpSpPr>
          <p:cNvPr id="2" name="그룹 14"/>
          <p:cNvGrpSpPr/>
          <p:nvPr/>
        </p:nvGrpSpPr>
        <p:grpSpPr>
          <a:xfrm>
            <a:off x="107504" y="2339588"/>
            <a:ext cx="2088232" cy="3096344"/>
            <a:chOff x="3419872" y="2060848"/>
            <a:chExt cx="2088232" cy="3096344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419872" y="2060848"/>
              <a:ext cx="2088232" cy="3096344"/>
            </a:xfrm>
            <a:prstGeom prst="round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10"/>
            <p:cNvGrpSpPr/>
            <p:nvPr/>
          </p:nvGrpSpPr>
          <p:grpSpPr>
            <a:xfrm>
              <a:off x="3707904" y="2204864"/>
              <a:ext cx="1523244" cy="2808312"/>
              <a:chOff x="3563888" y="2060848"/>
              <a:chExt cx="1523244" cy="2808312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3563888" y="2060848"/>
                <a:ext cx="1523244" cy="79208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/>
                  <a:t>Java Application</a:t>
                </a:r>
                <a:endParaRPr lang="ko-KR" altLang="en-US" sz="1600" b="1" dirty="0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3563888" y="3068960"/>
                <a:ext cx="1523244" cy="79208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/>
                  <a:t>JDBC Driver</a:t>
                </a:r>
                <a:endParaRPr lang="ko-KR" altLang="en-US" sz="1600" b="1" dirty="0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3563888" y="4077072"/>
                <a:ext cx="1523244" cy="79208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/>
                  <a:t>JDBC Driver </a:t>
                </a:r>
              </a:p>
              <a:p>
                <a:pPr algn="ctr"/>
                <a:r>
                  <a:rPr lang="en-US" altLang="ko-KR" sz="1600" b="1" dirty="0"/>
                  <a:t>Manager</a:t>
                </a:r>
                <a:endParaRPr lang="ko-KR" altLang="en-US" sz="1600" b="1" dirty="0"/>
              </a:p>
            </p:txBody>
          </p:sp>
        </p:grp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04856" y="3068960"/>
            <a:ext cx="1331640" cy="132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55576" y="5363924"/>
            <a:ext cx="8640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JDBC</a:t>
            </a:r>
            <a:endParaRPr lang="ko-KR" altLang="en-US" b="1" dirty="0"/>
          </a:p>
        </p:txBody>
      </p:sp>
      <p:grpSp>
        <p:nvGrpSpPr>
          <p:cNvPr id="4" name="그룹 25"/>
          <p:cNvGrpSpPr/>
          <p:nvPr/>
        </p:nvGrpSpPr>
        <p:grpSpPr>
          <a:xfrm>
            <a:off x="6789846" y="3501008"/>
            <a:ext cx="734482" cy="524630"/>
            <a:chOff x="6804248" y="3429000"/>
            <a:chExt cx="792088" cy="720080"/>
          </a:xfrm>
        </p:grpSpPr>
        <p:sp>
          <p:nvSpPr>
            <p:cNvPr id="16" name="오른쪽 화살표 15"/>
            <p:cNvSpPr/>
            <p:nvPr/>
          </p:nvSpPr>
          <p:spPr>
            <a:xfrm>
              <a:off x="6876256" y="3789040"/>
              <a:ext cx="720080" cy="36004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오른쪽 화살표 18"/>
            <p:cNvSpPr/>
            <p:nvPr/>
          </p:nvSpPr>
          <p:spPr>
            <a:xfrm rot="10800000">
              <a:off x="6804248" y="3429000"/>
              <a:ext cx="720080" cy="36004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3059832" y="1196752"/>
            <a:ext cx="1523244" cy="792088"/>
          </a:xfrm>
          <a:prstGeom prst="roundRect">
            <a:avLst/>
          </a:prstGeom>
          <a:solidFill>
            <a:srgbClr val="043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ODBC Driver </a:t>
            </a:r>
          </a:p>
          <a:p>
            <a:pPr algn="ctr"/>
            <a:r>
              <a:rPr lang="en-US" altLang="ko-KR" sz="1600" b="1" dirty="0"/>
              <a:t>Manager</a:t>
            </a:r>
            <a:endParaRPr lang="ko-KR" altLang="en-US" sz="16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848956" y="1196752"/>
            <a:ext cx="1523244" cy="792088"/>
          </a:xfrm>
          <a:prstGeom prst="roundRect">
            <a:avLst/>
          </a:prstGeom>
          <a:solidFill>
            <a:srgbClr val="043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DataDirect</a:t>
            </a:r>
            <a:r>
              <a:rPr lang="en-US" altLang="ko-KR" sz="1600" b="1" dirty="0"/>
              <a:t> ODBC Driver</a:t>
            </a:r>
            <a:endParaRPr lang="ko-KR" altLang="en-US" sz="16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915816" y="1124744"/>
            <a:ext cx="3600400" cy="9361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51920" y="2041103"/>
            <a:ext cx="187220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JDBC-ODBC Bridge</a:t>
            </a:r>
            <a:endParaRPr lang="ko-KR" altLang="en-US" sz="14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59832" y="2564904"/>
            <a:ext cx="1523244" cy="792088"/>
          </a:xfrm>
          <a:prstGeom prst="roundRect">
            <a:avLst/>
          </a:prstGeom>
          <a:solidFill>
            <a:srgbClr val="043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Native Database Interface</a:t>
            </a:r>
            <a:endParaRPr lang="ko-KR" altLang="en-US" sz="16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48956" y="2564904"/>
            <a:ext cx="1523244" cy="792088"/>
          </a:xfrm>
          <a:prstGeom prst="roundRect">
            <a:avLst/>
          </a:prstGeom>
          <a:solidFill>
            <a:srgbClr val="043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Native Database Library</a:t>
            </a:r>
            <a:endParaRPr lang="ko-KR" altLang="en-US" sz="16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915816" y="2492896"/>
            <a:ext cx="3600400" cy="9361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79912" y="3409255"/>
            <a:ext cx="187220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Native-API Driver</a:t>
            </a:r>
            <a:endParaRPr lang="ko-KR" altLang="en-US" sz="14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059832" y="3952801"/>
            <a:ext cx="1523244" cy="792088"/>
          </a:xfrm>
          <a:prstGeom prst="roundRect">
            <a:avLst/>
          </a:prstGeom>
          <a:solidFill>
            <a:srgbClr val="043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 Middleware</a:t>
            </a:r>
          </a:p>
          <a:p>
            <a:pPr algn="ctr"/>
            <a:r>
              <a:rPr lang="en-US" altLang="ko-KR" sz="1600" b="1" dirty="0"/>
              <a:t>Server</a:t>
            </a:r>
            <a:endParaRPr lang="ko-KR" altLang="en-US" sz="16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848956" y="3952801"/>
            <a:ext cx="1523244" cy="792088"/>
          </a:xfrm>
          <a:prstGeom prst="roundRect">
            <a:avLst/>
          </a:prstGeom>
          <a:solidFill>
            <a:srgbClr val="043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Switching protocol for DB</a:t>
            </a:r>
            <a:endParaRPr lang="ko-KR" altLang="en-US" sz="1600" b="1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15816" y="3880793"/>
            <a:ext cx="3600400" cy="9361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79912" y="4797152"/>
            <a:ext cx="187220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Net </a:t>
            </a:r>
            <a:r>
              <a:rPr lang="en-US" altLang="ko-KR" sz="1400" b="1" dirty="0" err="1"/>
              <a:t>ProtocoI</a:t>
            </a:r>
            <a:r>
              <a:rPr lang="en-US" altLang="ko-KR" sz="1400" b="1" dirty="0"/>
              <a:t> Driver</a:t>
            </a:r>
            <a:endParaRPr lang="ko-KR" altLang="en-US" sz="14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23928" y="5320953"/>
            <a:ext cx="1523244" cy="792088"/>
          </a:xfrm>
          <a:prstGeom prst="roundRect">
            <a:avLst/>
          </a:prstGeom>
          <a:solidFill>
            <a:srgbClr val="043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DataDirect</a:t>
            </a:r>
            <a:r>
              <a:rPr lang="en-US" altLang="ko-KR" sz="1600" b="1" dirty="0"/>
              <a:t> JDBC Driver</a:t>
            </a:r>
            <a:endParaRPr lang="ko-KR" altLang="en-US" sz="1600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79912" y="5248945"/>
            <a:ext cx="1800200" cy="9361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635896" y="6217567"/>
            <a:ext cx="216024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Native </a:t>
            </a:r>
            <a:r>
              <a:rPr lang="en-US" altLang="ko-KR" sz="1400" b="1" dirty="0" err="1"/>
              <a:t>ProtocoI</a:t>
            </a:r>
            <a:r>
              <a:rPr lang="en-US" altLang="ko-KR" sz="1400" b="1" dirty="0"/>
              <a:t> Driver</a:t>
            </a:r>
            <a:endParaRPr lang="ko-KR" altLang="en-US" sz="1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ko-KR" dirty="0"/>
              <a:t>JDBC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3501008"/>
            <a:ext cx="8532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String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url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= "jdbc:oracle:www.bookstore.com:3083"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Connection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connection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try {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Connection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connection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=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DriverManager.getConnection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url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userId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, password);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}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catch(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SQLException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excpt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) {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System.out.println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excpt.getMessage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());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return;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7584" y="98072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  <a:ea typeface="+mj-ea"/>
              </a:rPr>
              <a:t>  import java.sql.*</a:t>
            </a:r>
            <a:endParaRPr lang="en-US" altLang="ko-KR" b="1" dirty="0">
              <a:latin typeface="+mj-ea"/>
              <a:ea typeface="+mj-ea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84482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  <a:ea typeface="+mj-ea"/>
              </a:rPr>
              <a:t>  </a:t>
            </a:r>
            <a:r>
              <a:rPr lang="en-US" altLang="ko-KR" b="1" dirty="0" err="1">
                <a:latin typeface="+mj-ea"/>
              </a:rPr>
              <a:t>jdbc</a:t>
            </a:r>
            <a:r>
              <a:rPr lang="en-US" altLang="ko-KR" b="1" dirty="0">
                <a:latin typeface="+mj-ea"/>
              </a:rPr>
              <a:t>:&lt;</a:t>
            </a:r>
            <a:r>
              <a:rPr lang="en-US" altLang="ko-KR" b="1" dirty="0" err="1">
                <a:latin typeface="+mj-ea"/>
              </a:rPr>
              <a:t>subprotocol</a:t>
            </a:r>
            <a:r>
              <a:rPr lang="en-US" altLang="ko-KR" b="1" dirty="0">
                <a:latin typeface="+mj-ea"/>
              </a:rPr>
              <a:t>&gt;:&lt;</a:t>
            </a:r>
            <a:r>
              <a:rPr lang="en-US" altLang="ko-KR" b="1" dirty="0" err="1">
                <a:latin typeface="+mj-ea"/>
              </a:rPr>
              <a:t>otherParameters</a:t>
            </a:r>
            <a:r>
              <a:rPr lang="en-US" altLang="ko-KR" b="1" dirty="0">
                <a:latin typeface="+mj-ea"/>
              </a:rPr>
              <a:t>&gt;</a:t>
            </a:r>
            <a:endParaRPr lang="en-US" altLang="ko-KR" b="1" dirty="0">
              <a:latin typeface="+mj-ea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9969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altLang="ko-KR" b="1" dirty="0">
                <a:latin typeface="+mj-ea"/>
                <a:ea typeface="+mj-ea"/>
                <a:cs typeface="Calibri" pitchFamily="34" charset="0"/>
              </a:rPr>
              <a:t>&lt;JDBC </a:t>
            </a:r>
            <a:r>
              <a:rPr lang="ko-KR" altLang="en-US" b="1" dirty="0">
                <a:latin typeface="+mj-ea"/>
                <a:ea typeface="+mj-ea"/>
                <a:cs typeface="Calibri" pitchFamily="34" charset="0"/>
              </a:rPr>
              <a:t>연결</a:t>
            </a:r>
            <a:r>
              <a:rPr lang="en-US" altLang="ko-KR" b="1" dirty="0">
                <a:latin typeface="+mj-ea"/>
                <a:ea typeface="+mj-ea"/>
                <a:cs typeface="Calibri" pitchFamily="34" charset="0"/>
              </a:rPr>
              <a:t>&gt;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3429000"/>
            <a:ext cx="8712968" cy="280831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3789040"/>
            <a:ext cx="4968552" cy="158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ko-KR" dirty="0"/>
              <a:t>JDBC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3501008"/>
            <a:ext cx="8532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String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url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= "jdbc:oracle:www.bookstore.com:3083"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Connection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connection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try {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Connection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connection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=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DriverManager.getConnection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url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userId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, password);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}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catch(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SQLException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excpt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) {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System.out.println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excpt.getMessage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());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return;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7584" y="98072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  <a:ea typeface="+mj-ea"/>
              </a:rPr>
              <a:t>  import java.sql.*</a:t>
            </a:r>
            <a:endParaRPr lang="en-US" altLang="ko-KR" b="1" dirty="0">
              <a:latin typeface="+mj-ea"/>
              <a:ea typeface="+mj-ea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84482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  <a:ea typeface="+mj-ea"/>
              </a:rPr>
              <a:t>  </a:t>
            </a:r>
            <a:r>
              <a:rPr lang="en-US" altLang="ko-KR" b="1" dirty="0" err="1">
                <a:latin typeface="+mj-ea"/>
              </a:rPr>
              <a:t>jdbc</a:t>
            </a:r>
            <a:r>
              <a:rPr lang="en-US" altLang="ko-KR" b="1" dirty="0">
                <a:latin typeface="+mj-ea"/>
              </a:rPr>
              <a:t>:&lt;</a:t>
            </a:r>
            <a:r>
              <a:rPr lang="en-US" altLang="ko-KR" b="1" dirty="0" err="1">
                <a:latin typeface="+mj-ea"/>
              </a:rPr>
              <a:t>subprotocol</a:t>
            </a:r>
            <a:r>
              <a:rPr lang="en-US" altLang="ko-KR" b="1" dirty="0">
                <a:latin typeface="+mj-ea"/>
              </a:rPr>
              <a:t>&gt;:&lt;</a:t>
            </a:r>
            <a:r>
              <a:rPr lang="en-US" altLang="ko-KR" b="1" dirty="0" err="1">
                <a:latin typeface="+mj-ea"/>
              </a:rPr>
              <a:t>otherParameters</a:t>
            </a:r>
            <a:r>
              <a:rPr lang="en-US" altLang="ko-KR" b="1" dirty="0">
                <a:latin typeface="+mj-ea"/>
              </a:rPr>
              <a:t>&gt;</a:t>
            </a:r>
            <a:endParaRPr lang="en-US" altLang="ko-KR" b="1" dirty="0">
              <a:latin typeface="+mj-ea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9969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altLang="ko-KR" b="1" dirty="0">
                <a:latin typeface="+mj-ea"/>
                <a:ea typeface="+mj-ea"/>
                <a:cs typeface="Calibri" pitchFamily="34" charset="0"/>
              </a:rPr>
              <a:t>&lt;JDBC </a:t>
            </a:r>
            <a:r>
              <a:rPr lang="ko-KR" altLang="en-US" b="1" dirty="0">
                <a:latin typeface="+mj-ea"/>
                <a:ea typeface="+mj-ea"/>
                <a:cs typeface="Calibri" pitchFamily="34" charset="0"/>
              </a:rPr>
              <a:t>연결</a:t>
            </a:r>
            <a:r>
              <a:rPr lang="en-US" altLang="ko-KR" b="1" dirty="0">
                <a:latin typeface="+mj-ea"/>
                <a:ea typeface="+mj-ea"/>
                <a:cs typeface="Calibri" pitchFamily="34" charset="0"/>
              </a:rPr>
              <a:t>&gt;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3429000"/>
            <a:ext cx="8712968" cy="280831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403648" y="4653136"/>
            <a:ext cx="7416824" cy="237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ko-KR" dirty="0"/>
              <a:t>JDBC SQL</a:t>
            </a:r>
            <a:r>
              <a:rPr lang="ko-KR" altLang="en-US" dirty="0"/>
              <a:t>문 실행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827584" y="98072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  <a:ea typeface="+mj-ea"/>
              </a:rPr>
              <a:t>  Statement</a:t>
            </a:r>
            <a:endParaRPr lang="en-US" altLang="ko-KR" b="1" dirty="0">
              <a:latin typeface="+mj-ea"/>
              <a:ea typeface="+mj-ea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55679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  <a:cs typeface="Calibri" pitchFamily="34" charset="0"/>
              </a:rPr>
              <a:t>  </a:t>
            </a:r>
            <a:r>
              <a:rPr lang="en-US" altLang="ko-KR" b="1" dirty="0" err="1">
                <a:latin typeface="+mj-ea"/>
                <a:cs typeface="Calibri" pitchFamily="34" charset="0"/>
              </a:rPr>
              <a:t>PreparedStatement</a:t>
            </a:r>
            <a:endParaRPr lang="en-US" altLang="ko-KR" b="1" dirty="0">
              <a:latin typeface="+mj-ea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20486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  <a:cs typeface="Calibri" pitchFamily="34" charset="0"/>
              </a:rPr>
              <a:t>  </a:t>
            </a:r>
            <a:r>
              <a:rPr lang="en-US" altLang="ko-KR" b="1" dirty="0" err="1">
                <a:latin typeface="+mj-ea"/>
                <a:cs typeface="Calibri" pitchFamily="34" charset="0"/>
              </a:rPr>
              <a:t>CallableStatement</a:t>
            </a:r>
            <a:endParaRPr lang="en-US" altLang="ko-KR" b="1" dirty="0">
              <a:latin typeface="+mj-ea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ko-KR" dirty="0"/>
              <a:t>JDBC SQL</a:t>
            </a:r>
            <a:r>
              <a:rPr lang="ko-KR" altLang="en-US" dirty="0"/>
              <a:t>문 실행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827584" y="98072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  <a:ea typeface="+mj-ea"/>
              </a:rPr>
              <a:t>  Statement</a:t>
            </a:r>
            <a:endParaRPr lang="en-US" altLang="ko-KR" b="1" dirty="0">
              <a:latin typeface="+mj-ea"/>
              <a:ea typeface="+mj-ea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55679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  <a:cs typeface="Calibri" pitchFamily="34" charset="0"/>
              </a:rPr>
              <a:t>  </a:t>
            </a:r>
            <a:r>
              <a:rPr lang="en-US" altLang="ko-KR" b="1" dirty="0" err="1">
                <a:latin typeface="+mj-ea"/>
                <a:cs typeface="Calibri" pitchFamily="34" charset="0"/>
              </a:rPr>
              <a:t>PreparedStatement</a:t>
            </a:r>
            <a:endParaRPr lang="en-US" altLang="ko-KR" b="1" dirty="0">
              <a:latin typeface="+mj-ea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20486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  <a:cs typeface="Calibri" pitchFamily="34" charset="0"/>
              </a:rPr>
              <a:t>  </a:t>
            </a:r>
            <a:r>
              <a:rPr lang="en-US" altLang="ko-KR" b="1" dirty="0" err="1">
                <a:latin typeface="+mj-ea"/>
                <a:cs typeface="Calibri" pitchFamily="34" charset="0"/>
              </a:rPr>
              <a:t>CallableStatement</a:t>
            </a:r>
            <a:endParaRPr lang="en-US" altLang="ko-KR" b="1" dirty="0">
              <a:latin typeface="+mj-ea"/>
              <a:cs typeface="Calibri" pitchFamily="34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051720" y="3645024"/>
            <a:ext cx="4320480" cy="1381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4096" y="3356992"/>
            <a:ext cx="8532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String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sql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= "INSERT INTO Books VALUES(?, ?, ?, 0, ?, ?)";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PreparedStatement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pstmt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=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con.prepareStatement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sql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);</a:t>
            </a:r>
          </a:p>
          <a:p>
            <a:pPr eaLnBrk="1" hangingPunct="1">
              <a:buNone/>
              <a:defRPr/>
            </a:pPr>
            <a:endParaRPr lang="en-US" altLang="ko-KR" b="1" dirty="0">
              <a:latin typeface="Calibri" pitchFamily="34" charset="0"/>
              <a:ea typeface="+mn-ea"/>
              <a:cs typeface="Calibri" pitchFamily="34" charset="0"/>
            </a:endParaRP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pstmt.clearParameters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();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pstmt.setString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(1,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isbn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);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pstmt.setString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(2, title);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pstmt.setString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(3, author);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pstmt.setFloat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(5, price);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pstmt.setInt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(56, year);</a:t>
            </a:r>
          </a:p>
          <a:p>
            <a:pPr eaLnBrk="1" hangingPunct="1">
              <a:buNone/>
              <a:defRPr/>
            </a:pPr>
            <a:endParaRPr lang="en-US" altLang="ko-KR" b="1" dirty="0">
              <a:latin typeface="Calibri" pitchFamily="34" charset="0"/>
              <a:ea typeface="+mn-ea"/>
              <a:cs typeface="Calibri" pitchFamily="34" charset="0"/>
            </a:endParaRP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int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numRows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=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pstmt.executeUpdate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();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3568" y="27809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altLang="ko-KR" b="1" dirty="0">
                <a:latin typeface="+mj-ea"/>
                <a:ea typeface="+mj-ea"/>
                <a:cs typeface="Calibri" pitchFamily="34" charset="0"/>
              </a:rPr>
              <a:t>&lt;</a:t>
            </a:r>
            <a:r>
              <a:rPr lang="en-US" altLang="ko-KR" b="1" dirty="0" err="1">
                <a:latin typeface="+mj-ea"/>
                <a:ea typeface="+mj-ea"/>
                <a:cs typeface="Calibri" pitchFamily="34" charset="0"/>
              </a:rPr>
              <a:t>PreparedStatement</a:t>
            </a:r>
            <a:r>
              <a:rPr lang="en-US" altLang="ko-KR" b="1" dirty="0">
                <a:latin typeface="+mj-ea"/>
                <a:ea typeface="+mj-ea"/>
                <a:cs typeface="Calibri" pitchFamily="34" charset="0"/>
              </a:rPr>
              <a:t>&gt;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11560" y="3212976"/>
            <a:ext cx="7920880" cy="33123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176464" y="6165304"/>
            <a:ext cx="2376264" cy="2880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ko-KR" dirty="0"/>
              <a:t>JDBC SQL</a:t>
            </a:r>
            <a:r>
              <a:rPr lang="ko-KR" altLang="en-US" dirty="0"/>
              <a:t>문 실행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827584" y="98072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  <a:ea typeface="+mj-ea"/>
              </a:rPr>
              <a:t>  Statement</a:t>
            </a:r>
            <a:endParaRPr lang="en-US" altLang="ko-KR" b="1" dirty="0">
              <a:latin typeface="+mj-ea"/>
              <a:ea typeface="+mj-ea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55679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  <a:cs typeface="Calibri" pitchFamily="34" charset="0"/>
              </a:rPr>
              <a:t>  </a:t>
            </a:r>
            <a:r>
              <a:rPr lang="en-US" altLang="ko-KR" b="1" dirty="0" err="1">
                <a:latin typeface="+mj-ea"/>
                <a:cs typeface="Calibri" pitchFamily="34" charset="0"/>
              </a:rPr>
              <a:t>PreparedStatement</a:t>
            </a:r>
            <a:endParaRPr lang="en-US" altLang="ko-KR" b="1" dirty="0">
              <a:latin typeface="+mj-ea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20486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  <a:cs typeface="Calibri" pitchFamily="34" charset="0"/>
              </a:rPr>
              <a:t>  </a:t>
            </a:r>
            <a:r>
              <a:rPr lang="en-US" altLang="ko-KR" b="1" dirty="0" err="1">
                <a:latin typeface="+mj-ea"/>
                <a:cs typeface="Calibri" pitchFamily="34" charset="0"/>
              </a:rPr>
              <a:t>CallableStatement</a:t>
            </a:r>
            <a:endParaRPr lang="en-US" altLang="ko-KR" b="1" dirty="0">
              <a:latin typeface="+mj-ea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4096" y="3356992"/>
            <a:ext cx="8532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String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sql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= "INSERT INTO Books VALUES(?, ?, ?, 0, ?, ?)";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PreparedStatement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pstmt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=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con.prepareStatement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sql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);</a:t>
            </a:r>
          </a:p>
          <a:p>
            <a:pPr eaLnBrk="1" hangingPunct="1">
              <a:buNone/>
              <a:defRPr/>
            </a:pPr>
            <a:endParaRPr lang="en-US" altLang="ko-KR" b="1" dirty="0">
              <a:latin typeface="Calibri" pitchFamily="34" charset="0"/>
              <a:ea typeface="+mn-ea"/>
              <a:cs typeface="Calibri" pitchFamily="34" charset="0"/>
            </a:endParaRP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pstmt.clearParameters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();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pstmt.setString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(1,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isbn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);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pstmt.setString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(2, title);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pstmt.setString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(3, author);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pstmt.setFloat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(5, price);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pstmt.setInt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(56, year);</a:t>
            </a:r>
          </a:p>
          <a:p>
            <a:pPr eaLnBrk="1" hangingPunct="1">
              <a:buNone/>
              <a:defRPr/>
            </a:pPr>
            <a:endParaRPr lang="en-US" altLang="ko-KR" b="1" dirty="0">
              <a:latin typeface="Calibri" pitchFamily="34" charset="0"/>
              <a:ea typeface="+mn-ea"/>
              <a:cs typeface="Calibri" pitchFamily="34" charset="0"/>
            </a:endParaRP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int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numRows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=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pstmt.executeUpdate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();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3568" y="27809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altLang="ko-KR" b="1" dirty="0">
                <a:latin typeface="+mj-ea"/>
                <a:ea typeface="+mj-ea"/>
                <a:cs typeface="Calibri" pitchFamily="34" charset="0"/>
              </a:rPr>
              <a:t>&lt;</a:t>
            </a:r>
            <a:r>
              <a:rPr lang="en-US" altLang="ko-KR" b="1" dirty="0" err="1">
                <a:latin typeface="+mj-ea"/>
                <a:ea typeface="+mj-ea"/>
                <a:cs typeface="Calibri" pitchFamily="34" charset="0"/>
              </a:rPr>
              <a:t>PreparedStatement</a:t>
            </a:r>
            <a:r>
              <a:rPr lang="en-US" altLang="ko-KR" b="1" dirty="0">
                <a:latin typeface="+mj-ea"/>
                <a:ea typeface="+mj-ea"/>
                <a:cs typeface="Calibri" pitchFamily="34" charset="0"/>
              </a:rPr>
              <a:t>&gt;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11560" y="3212976"/>
            <a:ext cx="7920880" cy="33123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627784" y="4221088"/>
            <a:ext cx="2736304" cy="172819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ko-KR" dirty="0"/>
              <a:t>JDBC SQL</a:t>
            </a:r>
            <a:r>
              <a:rPr lang="ko-KR" altLang="en-US" dirty="0"/>
              <a:t>문 실행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827584" y="98072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  <a:ea typeface="+mj-ea"/>
              </a:rPr>
              <a:t>  Statement</a:t>
            </a:r>
            <a:endParaRPr lang="en-US" altLang="ko-KR" b="1" dirty="0">
              <a:latin typeface="+mj-ea"/>
              <a:ea typeface="+mj-ea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55679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  <a:cs typeface="Calibri" pitchFamily="34" charset="0"/>
              </a:rPr>
              <a:t>  </a:t>
            </a:r>
            <a:r>
              <a:rPr lang="en-US" altLang="ko-KR" b="1" dirty="0" err="1">
                <a:latin typeface="+mj-ea"/>
                <a:cs typeface="Calibri" pitchFamily="34" charset="0"/>
              </a:rPr>
              <a:t>PreparedStatement</a:t>
            </a:r>
            <a:endParaRPr lang="en-US" altLang="ko-KR" b="1" dirty="0">
              <a:latin typeface="+mj-ea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20486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  <a:cs typeface="Calibri" pitchFamily="34" charset="0"/>
              </a:rPr>
              <a:t>  </a:t>
            </a:r>
            <a:r>
              <a:rPr lang="en-US" altLang="ko-KR" b="1" dirty="0" err="1">
                <a:latin typeface="+mj-ea"/>
                <a:cs typeface="Calibri" pitchFamily="34" charset="0"/>
              </a:rPr>
              <a:t>CallableStatement</a:t>
            </a:r>
            <a:endParaRPr lang="en-US" altLang="ko-KR" b="1" dirty="0">
              <a:latin typeface="+mj-ea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96" y="3356992"/>
            <a:ext cx="8532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String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sql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= "INSERT INTO Books VALUES(?, ?, ?, 0, ?, ?)";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PreparedStatement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pstmt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=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con.prepareStatement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sql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);</a:t>
            </a:r>
          </a:p>
          <a:p>
            <a:pPr eaLnBrk="1" hangingPunct="1">
              <a:buNone/>
              <a:defRPr/>
            </a:pPr>
            <a:endParaRPr lang="en-US" altLang="ko-KR" b="1" dirty="0">
              <a:latin typeface="Calibri" pitchFamily="34" charset="0"/>
              <a:ea typeface="+mn-ea"/>
              <a:cs typeface="Calibri" pitchFamily="34" charset="0"/>
            </a:endParaRP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pstmt.clearParameters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();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pstmt.setString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(1,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isbn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);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pstmt.setString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(2, title);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pstmt.setString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(3, author);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pstmt.setFloat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(5, price);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pstmt.setInt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(56, year);</a:t>
            </a:r>
          </a:p>
          <a:p>
            <a:pPr eaLnBrk="1" hangingPunct="1">
              <a:buNone/>
              <a:defRPr/>
            </a:pPr>
            <a:endParaRPr lang="en-US" altLang="ko-KR" b="1" dirty="0">
              <a:latin typeface="Calibri" pitchFamily="34" charset="0"/>
              <a:ea typeface="+mn-ea"/>
              <a:cs typeface="Calibri" pitchFamily="34" charset="0"/>
            </a:endParaRP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int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numRows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=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pstmt.executeUpdate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568" y="27809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altLang="ko-KR" b="1" dirty="0">
                <a:latin typeface="+mj-ea"/>
                <a:ea typeface="+mj-ea"/>
                <a:cs typeface="Calibri" pitchFamily="34" charset="0"/>
              </a:rPr>
              <a:t>&lt;</a:t>
            </a:r>
            <a:r>
              <a:rPr lang="en-US" altLang="ko-KR" b="1" dirty="0" err="1">
                <a:latin typeface="+mj-ea"/>
                <a:ea typeface="+mj-ea"/>
                <a:cs typeface="Calibri" pitchFamily="34" charset="0"/>
              </a:rPr>
              <a:t>PreparedStatement</a:t>
            </a:r>
            <a:r>
              <a:rPr lang="en-US" altLang="ko-KR" b="1" dirty="0">
                <a:latin typeface="+mj-ea"/>
                <a:ea typeface="+mj-ea"/>
                <a:cs typeface="Calibri" pitchFamily="34" charset="0"/>
              </a:rPr>
              <a:t>&gt;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1560" y="3212976"/>
            <a:ext cx="7920880" cy="33123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11960" y="6165304"/>
            <a:ext cx="2340768" cy="2880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43608" y="1556792"/>
          <a:ext cx="71287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조건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dirty="0">
                          <a:latin typeface="맑은 고딕"/>
                        </a:rPr>
                        <a:t>BETWEEN </a:t>
                      </a:r>
                      <a:r>
                        <a:rPr lang="ko-KR" altLang="en-US" sz="1100" b="1" i="0" dirty="0">
                          <a:latin typeface="맑은 고딕"/>
                        </a:rPr>
                        <a:t>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dirty="0">
                          <a:latin typeface="맑은 고딕"/>
                        </a:rPr>
                        <a:t>비교 조건의 일종으로 어떤 값이 일정 범위 내에 속하는지 검사</a:t>
                      </a:r>
                      <a:endParaRPr lang="en-US" altLang="ko-KR" sz="1100" b="1" i="0" dirty="0"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dirty="0">
                          <a:latin typeface="맑은 고딕"/>
                        </a:rPr>
                        <a:t>INLIST </a:t>
                      </a:r>
                      <a:r>
                        <a:rPr lang="ko-KR" altLang="en-US" sz="1100" b="1" i="0" dirty="0">
                          <a:latin typeface="맑은 고딕"/>
                        </a:rPr>
                        <a:t>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dirty="0">
                          <a:latin typeface="맑은 고딕"/>
                        </a:rPr>
                        <a:t>어떤 값이 주어진 목록 안에 있는지 검사</a:t>
                      </a:r>
                      <a:endParaRPr lang="en-US" altLang="ko-KR" sz="1100" b="1" i="0" dirty="0"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dirty="0">
                          <a:latin typeface="맑은 고딕"/>
                        </a:rPr>
                        <a:t>REGEXP_LIKE </a:t>
                      </a:r>
                      <a:r>
                        <a:rPr lang="ko-KR" altLang="en-US" sz="1100" b="1" i="0" dirty="0">
                          <a:latin typeface="맑은 고딕"/>
                        </a:rPr>
                        <a:t>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dirty="0">
                          <a:latin typeface="맑은 고딕"/>
                        </a:rPr>
                        <a:t>문자열이 주어진 정규 </a:t>
                      </a:r>
                      <a:r>
                        <a:rPr lang="ko-KR" altLang="en-US" sz="1100" b="1" i="0" dirty="0" err="1">
                          <a:latin typeface="맑은 고딕"/>
                        </a:rPr>
                        <a:t>표현식을</a:t>
                      </a:r>
                      <a:r>
                        <a:rPr lang="ko-KR" altLang="en-US" sz="1100" b="1" i="0" dirty="0">
                          <a:latin typeface="맑은 고딕"/>
                        </a:rPr>
                        <a:t> 포함하는지 검사</a:t>
                      </a:r>
                      <a:endParaRPr lang="en-US" altLang="ko-KR" sz="1100" b="1" i="0" dirty="0"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 bwMode="auto">
          <a:xfrm>
            <a:off x="395536" y="1052736"/>
            <a:ext cx="8229600" cy="5270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dirty="0">
                <a:solidFill>
                  <a:srgbClr val="002F65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1.  LIKE, _, % </a:t>
            </a:r>
            <a:r>
              <a:rPr kumimoji="0" lang="ko-KR" altLang="en-US" b="1" dirty="0">
                <a:solidFill>
                  <a:srgbClr val="002F65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외에 </a:t>
            </a:r>
            <a:r>
              <a:rPr kumimoji="0" lang="ko-KR" altLang="en-US" b="1" dirty="0" err="1">
                <a:solidFill>
                  <a:srgbClr val="002F65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알티베이스에</a:t>
            </a:r>
            <a:r>
              <a:rPr kumimoji="0" lang="ko-KR" altLang="en-US" b="1" dirty="0">
                <a:solidFill>
                  <a:srgbClr val="002F65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kumimoji="0" lang="ko-KR" altLang="en-US" b="1" dirty="0" err="1">
                <a:solidFill>
                  <a:srgbClr val="002F65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다른것</a:t>
            </a:r>
            <a:r>
              <a:rPr kumimoji="0" lang="ko-KR" altLang="en-US" b="1" dirty="0">
                <a:solidFill>
                  <a:srgbClr val="002F65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있는지 알아보기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002F65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374848" y="3694038"/>
            <a:ext cx="8229600" cy="5270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dirty="0">
                <a:solidFill>
                  <a:srgbClr val="002F65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2.  DML, DDL, DCL 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002F65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27583" y="4221088"/>
          <a:ext cx="7704857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명령어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데이터 </a:t>
                      </a:r>
                      <a:r>
                        <a:rPr lang="ko-KR" altLang="en-US" sz="1100" b="1" dirty="0" err="1"/>
                        <a:t>조작어</a:t>
                      </a:r>
                      <a:endParaRPr lang="en-US" altLang="ko-KR" sz="1100" b="1" dirty="0"/>
                    </a:p>
                    <a:p>
                      <a:pPr algn="ctr" latinLnBrk="1"/>
                      <a:r>
                        <a:rPr lang="en-US" altLang="ko-KR" sz="1100" b="1" dirty="0"/>
                        <a:t>(DML:</a:t>
                      </a:r>
                      <a:r>
                        <a:rPr lang="en-US" altLang="ko-KR" sz="1100" b="1" baseline="0" dirty="0"/>
                        <a:t> Data Manipulation Language)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SELECT,</a:t>
                      </a:r>
                      <a:r>
                        <a:rPr lang="en-US" altLang="ko-KR" sz="1100" b="1" baseline="0" dirty="0"/>
                        <a:t> </a:t>
                      </a:r>
                      <a:r>
                        <a:rPr lang="en-US" altLang="ko-KR" sz="1100" b="1" dirty="0"/>
                        <a:t>INSERT, DELETE,</a:t>
                      </a:r>
                      <a:r>
                        <a:rPr lang="en-US" altLang="ko-KR" sz="1100" b="1" baseline="0" dirty="0"/>
                        <a:t> UPDATE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데이터베이스</a:t>
                      </a:r>
                      <a:r>
                        <a:rPr lang="ko-KR" altLang="en-US" sz="1100" b="1" baseline="0" dirty="0"/>
                        <a:t>의 테이블에 들어 있는 데이터에 변형을 가하는 종류의 명령어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데이터 </a:t>
                      </a:r>
                      <a:r>
                        <a:rPr lang="ko-KR" altLang="en-US" sz="1100" b="1" dirty="0" err="1"/>
                        <a:t>정의어</a:t>
                      </a:r>
                      <a:endParaRPr lang="en-US" altLang="ko-KR" sz="1100" b="1" dirty="0"/>
                    </a:p>
                    <a:p>
                      <a:pPr algn="ctr" latinLnBrk="1"/>
                      <a:r>
                        <a:rPr lang="en-US" altLang="ko-KR" sz="1100" b="1" dirty="0"/>
                        <a:t>(DDL: Data</a:t>
                      </a:r>
                      <a:r>
                        <a:rPr lang="en-US" altLang="ko-KR" sz="1100" b="1" baseline="0" dirty="0"/>
                        <a:t> Definition Language)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CREATE, ALTER,</a:t>
                      </a:r>
                      <a:r>
                        <a:rPr lang="en-US" altLang="ko-KR" sz="1100" b="1" baseline="0" dirty="0"/>
                        <a:t> DROP, RENAME, TRUNCATE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테이블과 같은 데이터 구조를 정의하는데 사용되는 명령어들로 데이터 구조와 관련된 명령어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데이터 </a:t>
                      </a:r>
                      <a:r>
                        <a:rPr lang="ko-KR" altLang="en-US" sz="1100" b="1" dirty="0" err="1"/>
                        <a:t>제어어</a:t>
                      </a:r>
                      <a:endParaRPr lang="en-US" altLang="ko-KR" sz="1100" b="1" dirty="0"/>
                    </a:p>
                    <a:p>
                      <a:pPr algn="ctr" latinLnBrk="1"/>
                      <a:r>
                        <a:rPr lang="en-US" altLang="ko-KR" sz="1100" b="1" dirty="0"/>
                        <a:t>(DCL: Data</a:t>
                      </a:r>
                      <a:r>
                        <a:rPr lang="en-US" altLang="ko-KR" sz="1100" b="1" baseline="0" dirty="0"/>
                        <a:t> Control Language)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b="1" dirty="0"/>
                        <a:t>GRANT,</a:t>
                      </a:r>
                      <a:r>
                        <a:rPr lang="en-US" altLang="ko-KR" sz="1100" b="1" baseline="0" dirty="0"/>
                        <a:t> REVOKE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데이터베이스에 접근하고 객체들을 사용하도록 권한을 주고 회수하는 명령어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ko-KR" dirty="0"/>
              <a:t>JDBC SQL</a:t>
            </a:r>
            <a:r>
              <a:rPr lang="ko-KR" altLang="en-US" dirty="0"/>
              <a:t>문 실행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827584" y="980728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ko-KR" sz="2400" b="1" dirty="0">
                <a:latin typeface="+mj-ea"/>
                <a:ea typeface="+mj-ea"/>
              </a:rPr>
              <a:t>  </a:t>
            </a:r>
            <a:r>
              <a:rPr lang="en-US" altLang="ko-KR" sz="2400" b="1" dirty="0" err="1">
                <a:latin typeface="+mj-ea"/>
                <a:ea typeface="+mj-ea"/>
              </a:rPr>
              <a:t>executeUpdate</a:t>
            </a:r>
            <a:r>
              <a:rPr lang="en-US" altLang="ko-KR" sz="2400" b="1" dirty="0">
                <a:latin typeface="+mj-ea"/>
                <a:ea typeface="+mj-ea"/>
              </a:rPr>
              <a:t>()</a:t>
            </a:r>
            <a:endParaRPr lang="en-US" altLang="ko-KR" sz="2400" b="1" dirty="0">
              <a:latin typeface="+mj-ea"/>
              <a:ea typeface="+mj-ea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3" y="2852936"/>
            <a:ext cx="706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ko-KR" sz="2400" b="1" dirty="0">
                <a:latin typeface="+mj-ea"/>
              </a:rPr>
              <a:t>  </a:t>
            </a:r>
            <a:r>
              <a:rPr lang="en-US" altLang="ko-KR" sz="2400" b="1" dirty="0" err="1">
                <a:latin typeface="+mj-ea"/>
              </a:rPr>
              <a:t>executeQuery</a:t>
            </a:r>
            <a:r>
              <a:rPr lang="en-US" altLang="ko-KR" sz="2400" b="1" dirty="0">
                <a:latin typeface="+mj-ea"/>
              </a:rPr>
              <a:t>()</a:t>
            </a:r>
            <a:endParaRPr lang="en-US" altLang="ko-KR" sz="2400" b="1" dirty="0">
              <a:latin typeface="+mj-ea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3" y="4941168"/>
            <a:ext cx="706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ko-KR" sz="2400" b="1" dirty="0">
                <a:latin typeface="+mj-ea"/>
                <a:cs typeface="Calibri" pitchFamily="34" charset="0"/>
              </a:rPr>
              <a:t>  execute()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3648" y="1556792"/>
            <a:ext cx="6696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altLang="ko-KR" sz="1600" b="1" dirty="0">
                <a:latin typeface="+mj-ea"/>
                <a:ea typeface="+mj-ea"/>
              </a:rPr>
              <a:t>- INSERT, UPDATE, DELETE , CREATE, DROP </a:t>
            </a:r>
            <a:r>
              <a:rPr lang="ko-KR" altLang="en-US" sz="1600" b="1" dirty="0">
                <a:latin typeface="+mj-ea"/>
                <a:ea typeface="+mj-ea"/>
              </a:rPr>
              <a:t>문들을 실행하는데 사용</a:t>
            </a:r>
            <a:endParaRPr lang="en-US" altLang="ko-KR" sz="1600" b="1" dirty="0">
              <a:latin typeface="+mj-ea"/>
              <a:ea typeface="+mj-ea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03648" y="3458617"/>
            <a:ext cx="6696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altLang="ko-KR" sz="1600" b="1" dirty="0">
                <a:latin typeface="+mj-ea"/>
                <a:ea typeface="+mj-ea"/>
              </a:rPr>
              <a:t>- </a:t>
            </a:r>
            <a:r>
              <a:rPr lang="ko-KR" altLang="en-US" sz="1600" b="1" dirty="0">
                <a:latin typeface="+mj-ea"/>
                <a:ea typeface="+mj-ea"/>
              </a:rPr>
              <a:t>하나의 </a:t>
            </a:r>
            <a:r>
              <a:rPr lang="en-US" altLang="ko-KR" sz="1600" b="1" dirty="0" err="1">
                <a:latin typeface="+mj-ea"/>
                <a:ea typeface="+mj-ea"/>
              </a:rPr>
              <a:t>ResultSet</a:t>
            </a:r>
            <a:r>
              <a:rPr lang="ko-KR" altLang="en-US" sz="1600" b="1" dirty="0">
                <a:latin typeface="+mj-ea"/>
                <a:ea typeface="+mj-ea"/>
              </a:rPr>
              <a:t>을 만드는 </a:t>
            </a:r>
            <a:r>
              <a:rPr lang="en-US" altLang="ko-KR" sz="1600" b="1" dirty="0">
                <a:latin typeface="+mj-ea"/>
                <a:ea typeface="+mj-ea"/>
              </a:rPr>
              <a:t>SQL</a:t>
            </a:r>
            <a:r>
              <a:rPr lang="ko-KR" altLang="en-US" sz="1600" b="1" dirty="0">
                <a:latin typeface="+mj-ea"/>
                <a:ea typeface="+mj-ea"/>
              </a:rPr>
              <a:t>문에서 사용</a:t>
            </a:r>
            <a:endParaRPr lang="en-US" altLang="ko-KR" sz="1600" b="1" dirty="0">
              <a:latin typeface="+mj-ea"/>
              <a:ea typeface="+mj-ea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3648" y="3890665"/>
            <a:ext cx="6696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altLang="ko-KR" sz="1600" b="1" dirty="0">
                <a:latin typeface="+mj-ea"/>
                <a:ea typeface="+mj-ea"/>
              </a:rPr>
              <a:t>- </a:t>
            </a:r>
            <a:r>
              <a:rPr lang="ko-KR" altLang="en-US" sz="1600" b="1" dirty="0">
                <a:latin typeface="+mj-ea"/>
                <a:ea typeface="+mj-ea"/>
              </a:rPr>
              <a:t>주로 </a:t>
            </a:r>
            <a:r>
              <a:rPr lang="en-US" altLang="ko-KR" sz="1600" b="1" dirty="0">
                <a:latin typeface="+mj-ea"/>
                <a:ea typeface="+mj-ea"/>
              </a:rPr>
              <a:t>SELECT</a:t>
            </a:r>
            <a:r>
              <a:rPr lang="ko-KR" altLang="en-US" sz="1600" b="1" dirty="0">
                <a:latin typeface="+mj-ea"/>
                <a:ea typeface="+mj-ea"/>
              </a:rPr>
              <a:t>문을 이용하는 조회에서 사용</a:t>
            </a:r>
            <a:endParaRPr lang="en-US" altLang="ko-KR" sz="1600" b="1" dirty="0">
              <a:latin typeface="+mj-ea"/>
              <a:ea typeface="+mj-ea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648" y="5517232"/>
            <a:ext cx="43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altLang="ko-KR" sz="1600" b="1" dirty="0">
                <a:latin typeface="+mj-ea"/>
                <a:ea typeface="+mj-ea"/>
              </a:rPr>
              <a:t>- </a:t>
            </a:r>
            <a:r>
              <a:rPr lang="ko-KR" altLang="en-US" sz="1600" b="1" dirty="0">
                <a:latin typeface="+mj-ea"/>
                <a:ea typeface="+mj-ea"/>
              </a:rPr>
              <a:t>여러 개의 </a:t>
            </a:r>
            <a:r>
              <a:rPr lang="en-US" altLang="ko-KR" sz="1600" b="1" dirty="0" err="1">
                <a:latin typeface="+mj-ea"/>
                <a:ea typeface="+mj-ea"/>
              </a:rPr>
              <a:t>ResultSet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객체를 </a:t>
            </a:r>
            <a:r>
              <a:rPr lang="ko-KR" altLang="en-US" sz="1600" b="1" dirty="0" err="1">
                <a:latin typeface="+mj-ea"/>
                <a:ea typeface="+mj-ea"/>
              </a:rPr>
              <a:t>만들때에</a:t>
            </a:r>
            <a:r>
              <a:rPr lang="ko-KR" altLang="en-US" sz="1600" b="1" dirty="0">
                <a:latin typeface="+mj-ea"/>
                <a:ea typeface="+mj-ea"/>
              </a:rPr>
              <a:t> 사용</a:t>
            </a:r>
            <a:endParaRPr lang="en-US" altLang="ko-KR" sz="1600" b="1" dirty="0">
              <a:latin typeface="+mj-ea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ko-KR" dirty="0" err="1"/>
              <a:t>ResultSet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763688" y="980729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String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sqlQuery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= "SELECT * FROM Books";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ResultSet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rs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=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stmt.executeQuery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sqlQuery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);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	</a:t>
            </a:r>
          </a:p>
          <a:p>
            <a:pPr eaLnBrk="1" hangingPunct="1">
              <a:buNone/>
              <a:defRPr/>
            </a:pPr>
            <a:endParaRPr lang="en-US" altLang="ko-KR" b="1" dirty="0">
              <a:latin typeface="Calibri" pitchFamily="34" charset="0"/>
              <a:ea typeface="+mn-ea"/>
              <a:cs typeface="Calibri" pitchFamily="34" charset="0"/>
            </a:endParaRP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while (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rs.next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()) {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isbn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=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rs.getString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(1);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	title =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rs.getString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("TITLE");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}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19672" y="908720"/>
            <a:ext cx="5760640" cy="25202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55776" y="2060848"/>
            <a:ext cx="3888432" cy="12241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ko-KR" dirty="0" err="1"/>
              <a:t>ResultSet</a:t>
            </a:r>
            <a:endParaRPr lang="en-US" altLang="ko-KR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195737" y="3573016"/>
          <a:ext cx="4824535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1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SQL</a:t>
                      </a:r>
                      <a:r>
                        <a:rPr lang="en-US" altLang="ko-KR" sz="1050" b="1" baseline="0" dirty="0"/>
                        <a:t> Type</a:t>
                      </a:r>
                      <a:endParaRPr lang="ko-KR" altLang="en-US" sz="105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Java Class</a:t>
                      </a:r>
                      <a:endParaRPr lang="ko-KR" altLang="en-US" sz="105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/>
                        <a:t>ResultSet</a:t>
                      </a:r>
                      <a:r>
                        <a:rPr lang="en-US" altLang="ko-KR" sz="1050" b="1" baseline="0" dirty="0"/>
                        <a:t> get method</a:t>
                      </a:r>
                      <a:endParaRPr lang="ko-KR" altLang="en-US" sz="105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BIT</a:t>
                      </a:r>
                      <a:endParaRPr lang="ko-KR" altLang="en-US" sz="105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Boolean</a:t>
                      </a:r>
                      <a:endParaRPr lang="ko-KR" altLang="en-US" sz="105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/>
                        <a:t>getBoolean</a:t>
                      </a:r>
                      <a:r>
                        <a:rPr lang="en-US" altLang="ko-KR" sz="1050" b="1" dirty="0"/>
                        <a:t>()</a:t>
                      </a:r>
                      <a:endParaRPr lang="ko-KR" altLang="en-US" sz="105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CHAR</a:t>
                      </a:r>
                      <a:endParaRPr lang="ko-KR" altLang="en-US" sz="105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String</a:t>
                      </a:r>
                      <a:endParaRPr lang="ko-KR" altLang="en-US" sz="105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/>
                        <a:t>getString</a:t>
                      </a:r>
                      <a:r>
                        <a:rPr lang="en-US" altLang="ko-KR" sz="1050" b="1" dirty="0"/>
                        <a:t>()</a:t>
                      </a:r>
                      <a:endParaRPr lang="ko-KR" altLang="en-US" sz="105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VARCHAR</a:t>
                      </a:r>
                      <a:endParaRPr lang="ko-KR" altLang="en-US" sz="105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String</a:t>
                      </a:r>
                      <a:endParaRPr lang="ko-KR" altLang="en-US" sz="105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/>
                        <a:t>getString</a:t>
                      </a:r>
                      <a:r>
                        <a:rPr lang="en-US" altLang="ko-KR" sz="1050" b="1" dirty="0"/>
                        <a:t>()</a:t>
                      </a:r>
                      <a:endParaRPr lang="ko-KR" altLang="en-US" sz="105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DOUBLE</a:t>
                      </a:r>
                      <a:endParaRPr lang="ko-KR" altLang="en-US" sz="105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Double</a:t>
                      </a:r>
                      <a:endParaRPr lang="ko-KR" altLang="en-US" sz="105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/>
                        <a:t>getDouble</a:t>
                      </a:r>
                      <a:r>
                        <a:rPr lang="en-US" altLang="ko-KR" sz="1050" b="1" dirty="0"/>
                        <a:t>()</a:t>
                      </a:r>
                      <a:endParaRPr lang="ko-KR" altLang="en-US" sz="105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FLOAT</a:t>
                      </a:r>
                      <a:endParaRPr lang="ko-KR" altLang="en-US" sz="105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Double</a:t>
                      </a:r>
                      <a:endParaRPr lang="ko-KR" altLang="en-US" sz="105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/>
                        <a:t>getDouble</a:t>
                      </a:r>
                      <a:r>
                        <a:rPr lang="en-US" altLang="ko-KR" sz="1050" b="1" dirty="0"/>
                        <a:t>()</a:t>
                      </a:r>
                      <a:endParaRPr lang="ko-KR" altLang="en-US" sz="105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INTEGER</a:t>
                      </a:r>
                      <a:endParaRPr lang="ko-KR" altLang="en-US" sz="105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Integer</a:t>
                      </a:r>
                      <a:endParaRPr lang="ko-KR" altLang="en-US" sz="105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/>
                        <a:t>getInt</a:t>
                      </a:r>
                      <a:r>
                        <a:rPr lang="en-US" altLang="ko-KR" sz="1050" b="1" dirty="0"/>
                        <a:t>()</a:t>
                      </a:r>
                      <a:endParaRPr lang="ko-KR" altLang="en-US" sz="105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REAL</a:t>
                      </a:r>
                      <a:endParaRPr lang="ko-KR" altLang="en-US" sz="105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Double</a:t>
                      </a:r>
                      <a:endParaRPr lang="ko-KR" altLang="en-US" sz="105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/>
                        <a:t>getFloat</a:t>
                      </a:r>
                      <a:r>
                        <a:rPr lang="en-US" altLang="ko-KR" sz="1050" b="1" dirty="0"/>
                        <a:t>()</a:t>
                      </a:r>
                      <a:endParaRPr lang="ko-KR" altLang="en-US" sz="105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DATE</a:t>
                      </a:r>
                      <a:endParaRPr lang="ko-KR" altLang="en-US" sz="105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/>
                        <a:t>Java.sql.Date</a:t>
                      </a:r>
                      <a:endParaRPr lang="ko-KR" altLang="en-US" sz="105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/>
                        <a:t>getDate</a:t>
                      </a:r>
                      <a:r>
                        <a:rPr lang="en-US" altLang="ko-KR" sz="1050" b="1" dirty="0"/>
                        <a:t>()</a:t>
                      </a:r>
                      <a:endParaRPr lang="ko-KR" altLang="en-US" sz="105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TIME</a:t>
                      </a:r>
                      <a:endParaRPr lang="ko-KR" altLang="en-US" sz="105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/>
                        <a:t>Java.sql.Time</a:t>
                      </a:r>
                      <a:endParaRPr lang="ko-KR" altLang="en-US" sz="105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/>
                        <a:t>getTime</a:t>
                      </a:r>
                      <a:r>
                        <a:rPr lang="en-US" altLang="ko-KR" sz="1050" b="1" dirty="0"/>
                        <a:t>()</a:t>
                      </a:r>
                      <a:endParaRPr lang="ko-KR" altLang="en-US" sz="105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TIMESTAMP</a:t>
                      </a:r>
                      <a:endParaRPr lang="ko-KR" altLang="en-US" sz="105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/>
                        <a:t>Java.sql.TimeStamp</a:t>
                      </a:r>
                      <a:endParaRPr lang="ko-KR" altLang="en-US" sz="105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/>
                        <a:t>getTimestamp</a:t>
                      </a:r>
                      <a:r>
                        <a:rPr lang="en-US" altLang="ko-KR" sz="1050" b="1" dirty="0"/>
                        <a:t>()</a:t>
                      </a:r>
                      <a:endParaRPr lang="ko-KR" altLang="en-US" sz="105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347864" y="630932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sz="1400" b="1" dirty="0">
                <a:latin typeface="+mn-lt"/>
              </a:rPr>
              <a:t>&lt;</a:t>
            </a:r>
            <a:r>
              <a:rPr lang="en-US" altLang="ko-KR" sz="1400" b="1" dirty="0" err="1">
                <a:latin typeface="+mn-lt"/>
              </a:rPr>
              <a:t>ResultSet</a:t>
            </a:r>
            <a:r>
              <a:rPr lang="en-US" altLang="ko-KR" sz="1400" b="1" dirty="0">
                <a:latin typeface="+mn-lt"/>
              </a:rPr>
              <a:t> </a:t>
            </a:r>
            <a:r>
              <a:rPr lang="ko-KR" altLang="en-US" sz="1400" b="1" dirty="0" err="1">
                <a:latin typeface="HY엽서M" pitchFamily="18" charset="-127"/>
                <a:ea typeface="HY엽서M" pitchFamily="18" charset="-127"/>
              </a:rPr>
              <a:t>접근자</a:t>
            </a:r>
            <a:r>
              <a:rPr lang="ko-KR" altLang="en-US" sz="1400" b="1" dirty="0">
                <a:latin typeface="HY엽서M" pitchFamily="18" charset="-127"/>
                <a:ea typeface="HY엽서M" pitchFamily="18" charset="-127"/>
              </a:rPr>
              <a:t> </a:t>
            </a:r>
            <a:r>
              <a:rPr lang="ko-KR" altLang="en-US" sz="1400" b="1" dirty="0" err="1">
                <a:latin typeface="HY엽서M" pitchFamily="18" charset="-127"/>
                <a:ea typeface="HY엽서M" pitchFamily="18" charset="-127"/>
              </a:rPr>
              <a:t>메소드</a:t>
            </a:r>
            <a:r>
              <a:rPr lang="en-US" altLang="ko-KR" sz="1400" b="1" dirty="0">
                <a:latin typeface="+mn-lt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63688" y="980729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String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sqlQuery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= "SELECT * FROM Books";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ResultSet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rs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=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stmt.executeQuery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sqlQuery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);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	</a:t>
            </a:r>
          </a:p>
          <a:p>
            <a:pPr eaLnBrk="1" hangingPunct="1">
              <a:buNone/>
              <a:defRPr/>
            </a:pPr>
            <a:endParaRPr lang="en-US" altLang="ko-KR" b="1" dirty="0">
              <a:latin typeface="Calibri" pitchFamily="34" charset="0"/>
              <a:ea typeface="+mn-ea"/>
              <a:cs typeface="Calibri" pitchFamily="34" charset="0"/>
            </a:endParaRP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while (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rs.next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()) {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isbn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=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rs.getString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(1);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	title =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rs.getString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("TITLE");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}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619672" y="908720"/>
            <a:ext cx="5760640" cy="25202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555776" y="2060848"/>
            <a:ext cx="3888432" cy="12241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저장 프로시저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1879664"/>
            <a:ext cx="5148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CREATE PROCEDURE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ShowNumberOfOrders</a:t>
            </a:r>
            <a:endParaRPr lang="en-US" altLang="ko-KR" b="1" dirty="0">
              <a:latin typeface="Calibri" pitchFamily="34" charset="0"/>
              <a:ea typeface="+mn-ea"/>
              <a:cs typeface="Calibri" pitchFamily="34" charset="0"/>
            </a:endParaRP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SELECT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  C.cid,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C.cname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,  COUNT(*)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FROM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Customers C,  Orders O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WHERE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C.cid = O.cid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GROUP BY  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C.cid,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C.cname</a:t>
            </a:r>
            <a:endParaRPr lang="en-US" altLang="ko-KR" b="1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908720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latin typeface="+mj-ea"/>
                <a:ea typeface="+mj-ea"/>
              </a:rPr>
              <a:t>: </a:t>
            </a:r>
            <a:r>
              <a:rPr lang="ko-KR" altLang="en-US" b="1" dirty="0">
                <a:latin typeface="+mj-ea"/>
                <a:ea typeface="+mj-ea"/>
              </a:rPr>
              <a:t>일련의 쿼리를 마치 하나의 함수처럼 실행하기 위한 쿼리의 집합</a:t>
            </a:r>
            <a:endParaRPr lang="en-US" altLang="ko-KR" b="1" dirty="0">
              <a:latin typeface="+mj-ea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저장 프로시저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1879664"/>
            <a:ext cx="5148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CREATE PROCEDURE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ShowNumberOfOrders</a:t>
            </a:r>
            <a:endParaRPr lang="en-US" altLang="ko-KR" b="1" dirty="0">
              <a:latin typeface="Calibri" pitchFamily="34" charset="0"/>
              <a:ea typeface="+mn-ea"/>
              <a:cs typeface="Calibri" pitchFamily="34" charset="0"/>
            </a:endParaRP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SELECT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  C.cid,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C.cname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,  COUNT(*)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FROM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Customers C,  Orders O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WHERE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C.cid = O.cid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GROUP BY  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C.cid,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C.cname</a:t>
            </a:r>
            <a:endParaRPr lang="en-US" altLang="ko-KR" b="1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4244895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CREATE PROCEDURE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AddInventory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(IN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book_isbn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 CHAR(10),  IN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addedQty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  INTEGER)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UPDATE 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Books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SET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qty_in_stock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 =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qty_in_stock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 +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addedQty</a:t>
            </a:r>
            <a:endParaRPr lang="en-US" altLang="ko-KR" b="1" dirty="0">
              <a:latin typeface="Calibri" pitchFamily="34" charset="0"/>
              <a:ea typeface="+mn-ea"/>
              <a:cs typeface="Calibri" pitchFamily="34" charset="0"/>
            </a:endParaRP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WHERE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book_isbn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 =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isbn</a:t>
            </a:r>
            <a:endParaRPr lang="en-US" altLang="ko-KR" b="1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483768" y="4221088"/>
            <a:ext cx="6192688" cy="4320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908720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latin typeface="+mj-ea"/>
                <a:ea typeface="+mj-ea"/>
              </a:rPr>
              <a:t>: </a:t>
            </a:r>
            <a:r>
              <a:rPr lang="ko-KR" altLang="en-US" b="1" dirty="0">
                <a:latin typeface="+mj-ea"/>
                <a:ea typeface="+mj-ea"/>
              </a:rPr>
              <a:t>일련의 쿼리를 마치 하나의 함수처럼 실행하기 위한 쿼리의 집합</a:t>
            </a:r>
            <a:endParaRPr lang="en-US" altLang="ko-KR" b="1" dirty="0">
              <a:latin typeface="+mj-ea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저장 프로시저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1879664"/>
            <a:ext cx="5148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CREATE PROCEDURE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ShowNumberOfOrders</a:t>
            </a:r>
            <a:endParaRPr lang="en-US" altLang="ko-KR" b="1" dirty="0">
              <a:latin typeface="Calibri" pitchFamily="34" charset="0"/>
              <a:ea typeface="+mn-ea"/>
              <a:cs typeface="Calibri" pitchFamily="34" charset="0"/>
            </a:endParaRP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SELECT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  C.cid,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C.cname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,  COUNT(*)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FROM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Customers C,  Orders O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WHERE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	C.cid = O.cid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GROUP BY  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C.cid,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C.cname</a:t>
            </a:r>
            <a:endParaRPr lang="en-US" altLang="ko-KR" b="1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544" y="908720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latin typeface="+mj-ea"/>
                <a:ea typeface="+mj-ea"/>
              </a:rPr>
              <a:t>: </a:t>
            </a:r>
            <a:r>
              <a:rPr lang="ko-KR" altLang="en-US" b="1" dirty="0">
                <a:latin typeface="+mj-ea"/>
                <a:ea typeface="+mj-ea"/>
              </a:rPr>
              <a:t>일련의 쿼리를 마치 하나의 함수처럼 실행하기 위한 쿼리의 집합</a:t>
            </a:r>
            <a:endParaRPr lang="en-US" altLang="ko-KR" b="1" dirty="0">
              <a:latin typeface="+mj-ea"/>
              <a:ea typeface="+mj-ea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4244895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CREATE PROCEDURE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AddInventory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en-US" altLang="ko-KR" b="1" dirty="0">
                <a:solidFill>
                  <a:srgbClr val="00B050"/>
                </a:solidFill>
                <a:latin typeface="Calibri" pitchFamily="34" charset="0"/>
                <a:ea typeface="+mn-ea"/>
                <a:cs typeface="Calibri" pitchFamily="34" charset="0"/>
              </a:rPr>
              <a:t>IN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book_isbn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 CHAR(10),  </a:t>
            </a:r>
            <a:r>
              <a:rPr lang="en-US" altLang="ko-KR" b="1" dirty="0">
                <a:solidFill>
                  <a:srgbClr val="00B050"/>
                </a:solidFill>
                <a:latin typeface="Calibri" pitchFamily="34" charset="0"/>
                <a:ea typeface="+mn-ea"/>
                <a:cs typeface="Calibri" pitchFamily="34" charset="0"/>
              </a:rPr>
              <a:t>IN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addedQty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  INTEGER)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UPDATE 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Books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SET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qty_in_stock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 =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qty_in_stock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 +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addedQty</a:t>
            </a:r>
            <a:endParaRPr lang="en-US" altLang="ko-KR" b="1" dirty="0">
              <a:latin typeface="Calibri" pitchFamily="34" charset="0"/>
              <a:ea typeface="+mn-ea"/>
              <a:cs typeface="Calibri" pitchFamily="34" charset="0"/>
            </a:endParaRP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WHERE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book_isbn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 =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isbn</a:t>
            </a:r>
            <a:endParaRPr lang="en-US" altLang="ko-KR" b="1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483768" y="4221088"/>
            <a:ext cx="6192688" cy="4320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저장 프로시저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148478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solidFill>
                  <a:srgbClr val="00B050"/>
                </a:solidFill>
                <a:latin typeface="Calibri" pitchFamily="34" charset="0"/>
                <a:ea typeface="+mn-ea"/>
                <a:cs typeface="Calibri" pitchFamily="34" charset="0"/>
              </a:rPr>
              <a:t>CALL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storedProcedureName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(argument1,  argument2,  argument3, ….);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544" y="2924944"/>
            <a:ext cx="83529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sz="1600" b="1" dirty="0">
                <a:latin typeface="Calibri" pitchFamily="34" charset="0"/>
                <a:ea typeface="+mn-ea"/>
                <a:cs typeface="Calibri" pitchFamily="34" charset="0"/>
              </a:rPr>
              <a:t>EXEC  SQL  BEGIN  DECLARE  SECTION</a:t>
            </a:r>
          </a:p>
          <a:p>
            <a:pPr eaLnBrk="1" hangingPunct="1">
              <a:buNone/>
              <a:defRPr/>
            </a:pPr>
            <a:r>
              <a:rPr lang="en-US" altLang="ko-KR" sz="1600" b="1" dirty="0">
                <a:latin typeface="Calibri" pitchFamily="34" charset="0"/>
                <a:ea typeface="+mn-ea"/>
                <a:cs typeface="Calibri" pitchFamily="34" charset="0"/>
              </a:rPr>
              <a:t>char  </a:t>
            </a:r>
            <a:r>
              <a:rPr lang="en-US" altLang="ko-KR" sz="1600" b="1" dirty="0" err="1">
                <a:latin typeface="Calibri" pitchFamily="34" charset="0"/>
                <a:ea typeface="+mn-ea"/>
                <a:cs typeface="Calibri" pitchFamily="34" charset="0"/>
              </a:rPr>
              <a:t>isbn</a:t>
            </a:r>
            <a:r>
              <a:rPr lang="en-US" altLang="ko-KR" sz="1600" b="1" dirty="0">
                <a:latin typeface="Calibri" pitchFamily="34" charset="0"/>
                <a:ea typeface="+mn-ea"/>
                <a:cs typeface="Calibri" pitchFamily="34" charset="0"/>
              </a:rPr>
              <a:t>[10];</a:t>
            </a:r>
          </a:p>
          <a:p>
            <a:pPr eaLnBrk="1" hangingPunct="1">
              <a:buNone/>
              <a:defRPr/>
            </a:pPr>
            <a:r>
              <a:rPr lang="en-US" altLang="ko-KR" sz="1600" b="1" dirty="0">
                <a:latin typeface="Calibri" pitchFamily="34" charset="0"/>
                <a:ea typeface="+mn-ea"/>
                <a:cs typeface="Calibri" pitchFamily="34" charset="0"/>
              </a:rPr>
              <a:t>long  qty;</a:t>
            </a:r>
          </a:p>
          <a:p>
            <a:pPr eaLnBrk="1" hangingPunct="1">
              <a:buNone/>
              <a:defRPr/>
            </a:pPr>
            <a:r>
              <a:rPr lang="en-US" altLang="ko-KR" sz="1600" b="1" dirty="0">
                <a:latin typeface="Calibri" pitchFamily="34" charset="0"/>
                <a:ea typeface="+mn-ea"/>
                <a:cs typeface="Calibri" pitchFamily="34" charset="0"/>
              </a:rPr>
              <a:t>EXEC  SQL  END  DECLARE  SECTION</a:t>
            </a:r>
          </a:p>
          <a:p>
            <a:pPr eaLnBrk="1" hangingPunct="1">
              <a:buNone/>
              <a:defRPr/>
            </a:pPr>
            <a:r>
              <a:rPr lang="en-US" altLang="ko-KR" sz="1600" b="1" dirty="0">
                <a:latin typeface="Calibri" pitchFamily="34" charset="0"/>
                <a:ea typeface="+mn-ea"/>
                <a:cs typeface="Calibri" pitchFamily="34" charset="0"/>
              </a:rPr>
              <a:t>EXEC  SQL  CALL  </a:t>
            </a:r>
            <a:r>
              <a:rPr lang="en-US" altLang="ko-KR" sz="1600" b="1" dirty="0" err="1">
                <a:latin typeface="Calibri" pitchFamily="34" charset="0"/>
                <a:ea typeface="+mn-ea"/>
                <a:cs typeface="Calibri" pitchFamily="34" charset="0"/>
              </a:rPr>
              <a:t>AddInventory</a:t>
            </a:r>
            <a:r>
              <a:rPr lang="en-US" altLang="ko-KR" sz="1600" b="1" dirty="0">
                <a:latin typeface="Calibri" pitchFamily="34" charset="0"/>
                <a:ea typeface="+mn-ea"/>
                <a:cs typeface="Calibri" pitchFamily="34" charset="0"/>
              </a:rPr>
              <a:t>(:</a:t>
            </a:r>
            <a:r>
              <a:rPr lang="en-US" altLang="ko-KR" sz="1600" b="1" dirty="0" err="1">
                <a:latin typeface="Calibri" pitchFamily="34" charset="0"/>
                <a:ea typeface="+mn-ea"/>
                <a:cs typeface="Calibri" pitchFamily="34" charset="0"/>
              </a:rPr>
              <a:t>isbn</a:t>
            </a:r>
            <a:r>
              <a:rPr lang="en-US" altLang="ko-KR" sz="1600" b="1" dirty="0">
                <a:latin typeface="Calibri" pitchFamily="34" charset="0"/>
                <a:ea typeface="+mn-ea"/>
                <a:cs typeface="Calibri" pitchFamily="34" charset="0"/>
              </a:rPr>
              <a:t>, :qty);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099119"/>
            <a:ext cx="83529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sz="1600" b="1" dirty="0" err="1">
                <a:latin typeface="Calibri" pitchFamily="34" charset="0"/>
                <a:ea typeface="+mn-ea"/>
                <a:cs typeface="Calibri" pitchFamily="34" charset="0"/>
              </a:rPr>
              <a:t>CallableStatement</a:t>
            </a:r>
            <a:r>
              <a:rPr lang="en-US" altLang="ko-KR" sz="1600" b="1" dirty="0">
                <a:latin typeface="Calibri" pitchFamily="34" charset="0"/>
                <a:ea typeface="+mn-ea"/>
                <a:cs typeface="Calibri" pitchFamily="34" charset="0"/>
              </a:rPr>
              <a:t>  </a:t>
            </a:r>
            <a:r>
              <a:rPr lang="en-US" altLang="ko-KR" sz="1600" b="1" dirty="0" err="1">
                <a:latin typeface="Calibri" pitchFamily="34" charset="0"/>
                <a:ea typeface="+mn-ea"/>
                <a:cs typeface="Calibri" pitchFamily="34" charset="0"/>
              </a:rPr>
              <a:t>cstmt</a:t>
            </a:r>
            <a:r>
              <a:rPr lang="en-US" altLang="ko-KR" sz="1600" b="1" dirty="0">
                <a:latin typeface="Calibri" pitchFamily="34" charset="0"/>
                <a:ea typeface="+mn-ea"/>
                <a:cs typeface="Calibri" pitchFamily="34" charset="0"/>
              </a:rPr>
              <a:t> = </a:t>
            </a:r>
            <a:r>
              <a:rPr lang="en-US" altLang="ko-KR" sz="1600" b="1" dirty="0" err="1">
                <a:latin typeface="Calibri" pitchFamily="34" charset="0"/>
                <a:ea typeface="+mn-ea"/>
                <a:cs typeface="Calibri" pitchFamily="34" charset="0"/>
              </a:rPr>
              <a:t>con.prepareCall</a:t>
            </a:r>
            <a:r>
              <a:rPr lang="en-US" altLang="ko-KR" sz="1600" b="1" dirty="0">
                <a:latin typeface="Calibri" pitchFamily="34" charset="0"/>
                <a:ea typeface="+mn-ea"/>
                <a:cs typeface="Calibri" pitchFamily="34" charset="0"/>
              </a:rPr>
              <a:t>(“{call </a:t>
            </a:r>
            <a:r>
              <a:rPr lang="en-US" altLang="ko-KR" sz="1600" b="1" dirty="0" err="1">
                <a:latin typeface="Calibri" pitchFamily="34" charset="0"/>
                <a:ea typeface="+mn-ea"/>
                <a:cs typeface="Calibri" pitchFamily="34" charset="0"/>
              </a:rPr>
              <a:t>ShowNumberOfOrders</a:t>
            </a:r>
            <a:r>
              <a:rPr lang="en-US" altLang="ko-KR" sz="1600" b="1" dirty="0">
                <a:latin typeface="Calibri" pitchFamily="34" charset="0"/>
                <a:ea typeface="+mn-ea"/>
                <a:cs typeface="Calibri" pitchFamily="34" charset="0"/>
              </a:rPr>
              <a:t>}”);</a:t>
            </a:r>
            <a:br>
              <a:rPr lang="en-US" altLang="ko-KR" sz="1600" b="1" dirty="0">
                <a:latin typeface="Calibri" pitchFamily="34" charset="0"/>
                <a:ea typeface="+mn-ea"/>
                <a:cs typeface="Calibri" pitchFamily="34" charset="0"/>
              </a:rPr>
            </a:br>
            <a:r>
              <a:rPr lang="en-US" altLang="ko-KR" sz="1600" b="1" dirty="0" err="1">
                <a:latin typeface="Calibri" pitchFamily="34" charset="0"/>
                <a:ea typeface="+mn-ea"/>
                <a:cs typeface="Calibri" pitchFamily="34" charset="0"/>
              </a:rPr>
              <a:t>ResultSet</a:t>
            </a:r>
            <a:r>
              <a:rPr lang="en-US" altLang="ko-KR" sz="1600" b="1" dirty="0">
                <a:latin typeface="Calibri" pitchFamily="34" charset="0"/>
                <a:ea typeface="+mn-ea"/>
                <a:cs typeface="Calibri" pitchFamily="34" charset="0"/>
              </a:rPr>
              <a:t>  </a:t>
            </a:r>
            <a:r>
              <a:rPr lang="en-US" altLang="ko-KR" sz="1600" b="1" dirty="0" err="1">
                <a:latin typeface="Calibri" pitchFamily="34" charset="0"/>
                <a:ea typeface="+mn-ea"/>
                <a:cs typeface="Calibri" pitchFamily="34" charset="0"/>
              </a:rPr>
              <a:t>rs</a:t>
            </a:r>
            <a:r>
              <a:rPr lang="en-US" altLang="ko-KR" sz="1600" b="1" dirty="0">
                <a:latin typeface="Calibri" pitchFamily="34" charset="0"/>
                <a:ea typeface="+mn-ea"/>
                <a:cs typeface="Calibri" pitchFamily="34" charset="0"/>
              </a:rPr>
              <a:t> = </a:t>
            </a:r>
            <a:r>
              <a:rPr lang="en-US" altLang="ko-KR" sz="1600" b="1" dirty="0" err="1">
                <a:latin typeface="Calibri" pitchFamily="34" charset="0"/>
                <a:ea typeface="+mn-ea"/>
                <a:cs typeface="Calibri" pitchFamily="34" charset="0"/>
              </a:rPr>
              <a:t>cstmt.executeQuery</a:t>
            </a:r>
            <a:r>
              <a:rPr lang="en-US" altLang="ko-KR" sz="1600" b="1" dirty="0">
                <a:latin typeface="Calibri" pitchFamily="34" charset="0"/>
                <a:ea typeface="+mn-ea"/>
                <a:cs typeface="Calibri" pitchFamily="34" charset="0"/>
              </a:rPr>
              <a:t>();</a:t>
            </a:r>
          </a:p>
          <a:p>
            <a:pPr eaLnBrk="1" hangingPunct="1">
              <a:buNone/>
              <a:defRPr/>
            </a:pPr>
            <a:r>
              <a:rPr lang="en-US" altLang="ko-KR" sz="1600" b="1" dirty="0">
                <a:latin typeface="Calibri" pitchFamily="34" charset="0"/>
                <a:ea typeface="+mn-ea"/>
                <a:cs typeface="Calibri" pitchFamily="34" charset="0"/>
              </a:rPr>
              <a:t>while(</a:t>
            </a:r>
            <a:r>
              <a:rPr lang="en-US" altLang="ko-KR" sz="1600" b="1" dirty="0" err="1">
                <a:latin typeface="Calibri" pitchFamily="34" charset="0"/>
                <a:ea typeface="+mn-ea"/>
                <a:cs typeface="Calibri" pitchFamily="34" charset="0"/>
              </a:rPr>
              <a:t>rs.next</a:t>
            </a:r>
            <a:r>
              <a:rPr lang="en-US" altLang="ko-KR" sz="1600" b="1" dirty="0">
                <a:latin typeface="Calibri" pitchFamily="34" charset="0"/>
                <a:ea typeface="+mn-ea"/>
                <a:cs typeface="Calibri" pitchFamily="34" charset="0"/>
              </a:rPr>
              <a:t>()){</a:t>
            </a:r>
          </a:p>
          <a:p>
            <a:pPr eaLnBrk="1" hangingPunct="1">
              <a:buNone/>
              <a:defRPr/>
            </a:pPr>
            <a:r>
              <a:rPr lang="en-US" altLang="ko-KR" sz="1600" b="1" dirty="0">
                <a:latin typeface="Calibri" pitchFamily="34" charset="0"/>
                <a:ea typeface="+mn-ea"/>
                <a:cs typeface="Calibri" pitchFamily="34" charset="0"/>
              </a:rPr>
              <a:t>	….</a:t>
            </a:r>
          </a:p>
          <a:p>
            <a:pPr eaLnBrk="1" hangingPunct="1">
              <a:buNone/>
              <a:defRPr/>
            </a:pPr>
            <a:r>
              <a:rPr lang="en-US" altLang="ko-KR" sz="1600" b="1" dirty="0">
                <a:latin typeface="Calibri" pitchFamily="34" charset="0"/>
                <a:ea typeface="+mn-ea"/>
                <a:cs typeface="Calibri" pitchFamily="34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105273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  <a:ea typeface="+mj-ea"/>
              </a:rPr>
              <a:t>  </a:t>
            </a:r>
            <a:r>
              <a:rPr lang="ko-KR" altLang="en-US" b="1" dirty="0">
                <a:latin typeface="+mj-ea"/>
                <a:ea typeface="+mj-ea"/>
              </a:rPr>
              <a:t>저장 프로시저 호출</a:t>
            </a:r>
            <a:endParaRPr lang="en-US" altLang="ko-KR" b="1" dirty="0">
              <a:latin typeface="+mj-ea"/>
              <a:ea typeface="+mj-ea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492896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altLang="ko-KR" sz="1600" b="1" dirty="0">
                <a:latin typeface="+mj-ea"/>
                <a:ea typeface="+mj-ea"/>
                <a:cs typeface="Calibri" pitchFamily="34" charset="0"/>
              </a:rPr>
              <a:t>&lt;</a:t>
            </a:r>
            <a:r>
              <a:rPr lang="ko-KR" altLang="en-US" sz="1600" b="1" dirty="0">
                <a:latin typeface="+mj-ea"/>
                <a:ea typeface="+mj-ea"/>
                <a:cs typeface="Calibri" pitchFamily="34" charset="0"/>
              </a:rPr>
              <a:t>내장형 </a:t>
            </a:r>
            <a:r>
              <a:rPr lang="en-US" altLang="ko-KR" sz="1600" b="1" dirty="0">
                <a:latin typeface="+mj-ea"/>
                <a:ea typeface="+mj-ea"/>
                <a:cs typeface="Calibri" pitchFamily="34" charset="0"/>
              </a:rPr>
              <a:t>SQL</a:t>
            </a:r>
            <a:r>
              <a:rPr lang="ko-KR" altLang="en-US" sz="1600" b="1" dirty="0">
                <a:latin typeface="+mj-ea"/>
                <a:ea typeface="+mj-ea"/>
                <a:cs typeface="Calibri" pitchFamily="34" charset="0"/>
              </a:rPr>
              <a:t>에서 호출</a:t>
            </a:r>
            <a:r>
              <a:rPr lang="en-US" altLang="ko-KR" sz="1600" b="1" dirty="0">
                <a:latin typeface="+mj-ea"/>
                <a:ea typeface="+mj-ea"/>
                <a:cs typeface="Calibri" pitchFamily="34" charset="0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60" y="472514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altLang="ko-KR" sz="1600" b="1" dirty="0">
                <a:latin typeface="+mj-ea"/>
                <a:ea typeface="+mj-ea"/>
                <a:cs typeface="Calibri" pitchFamily="34" charset="0"/>
              </a:rPr>
              <a:t>&lt;JDBC</a:t>
            </a:r>
            <a:r>
              <a:rPr lang="ko-KR" altLang="en-US" sz="1600" b="1" dirty="0">
                <a:latin typeface="+mj-ea"/>
                <a:ea typeface="+mj-ea"/>
                <a:cs typeface="Calibri" pitchFamily="34" charset="0"/>
              </a:rPr>
              <a:t>에서 호출</a:t>
            </a:r>
            <a:r>
              <a:rPr lang="en-US" altLang="ko-KR" sz="1600" b="1" dirty="0">
                <a:latin typeface="+mj-ea"/>
                <a:ea typeface="+mj-ea"/>
                <a:cs typeface="Calibri" pitchFamily="34" charset="0"/>
              </a:rPr>
              <a:t>&gt;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3528" y="2852936"/>
            <a:ext cx="4392488" cy="15121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5085184"/>
            <a:ext cx="6768752" cy="14401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7544" y="3933056"/>
            <a:ext cx="3744416" cy="288032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7544" y="5157192"/>
            <a:ext cx="6480720" cy="288032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ko-KR" dirty="0"/>
              <a:t>SQL / PSM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536" y="90872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latin typeface="+mj-ea"/>
                <a:ea typeface="+mj-ea"/>
              </a:rPr>
              <a:t>: </a:t>
            </a:r>
            <a:r>
              <a:rPr lang="ko-KR" altLang="en-US" b="1" dirty="0">
                <a:latin typeface="+mj-ea"/>
                <a:ea typeface="+mj-ea"/>
              </a:rPr>
              <a:t>저장 프로시저에 사용하기 위해 절차적 언어로 </a:t>
            </a:r>
            <a:r>
              <a:rPr lang="en-US" altLang="ko-KR" b="1" dirty="0">
                <a:latin typeface="+mj-ea"/>
                <a:ea typeface="+mj-ea"/>
              </a:rPr>
              <a:t>SQL</a:t>
            </a:r>
            <a:r>
              <a:rPr lang="ko-KR" altLang="en-US" b="1" dirty="0">
                <a:latin typeface="+mj-ea"/>
                <a:ea typeface="+mj-ea"/>
              </a:rPr>
              <a:t>을 정의해둔 </a:t>
            </a:r>
            <a:r>
              <a:rPr lang="en-US" altLang="ko-KR" b="1" dirty="0">
                <a:latin typeface="+mj-ea"/>
                <a:ea typeface="+mj-ea"/>
              </a:rPr>
              <a:t>ISO </a:t>
            </a:r>
            <a:r>
              <a:rPr lang="ko-KR" altLang="en-US" b="1" dirty="0">
                <a:latin typeface="+mj-ea"/>
                <a:ea typeface="+mj-ea"/>
              </a:rPr>
              <a:t>표준</a:t>
            </a:r>
            <a:endParaRPr lang="en-US" altLang="ko-KR" b="1" dirty="0">
              <a:latin typeface="+mj-ea"/>
              <a:ea typeface="+mj-ea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560" y="220486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CREATE PROCEDURE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RateCustormer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(IN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custId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INTEGER, IN year INTEGER)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		    RETURNS INTEGER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DECLARE 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rating  INTEGER;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DECLARE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numOrders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 INTEGER;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SET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numOrders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= (SELECT COUNT(*) FROM Orders O WHERE O.cid =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custId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);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IF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numOrders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&gt; 10) 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THEN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rating = 2;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ELSEIF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numOrders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&gt; 5) 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THEN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rating = 1;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ELSE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rating = 0;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END IF;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RETURN  </a:t>
            </a:r>
            <a:r>
              <a:rPr lang="en-US" altLang="ko-KR" b="1" dirty="0">
                <a:solidFill>
                  <a:srgbClr val="00B050"/>
                </a:solidFill>
                <a:latin typeface="Calibri" pitchFamily="34" charset="0"/>
                <a:ea typeface="+mn-ea"/>
                <a:cs typeface="Calibri" pitchFamily="34" charset="0"/>
              </a:rPr>
              <a:t>rating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;</a:t>
            </a:r>
            <a:endParaRPr lang="en-US" altLang="ko-KR" b="1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99792" y="2204864"/>
            <a:ext cx="5112568" cy="36004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ko-KR" dirty="0"/>
              <a:t>SQL / PSM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536" y="90872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latin typeface="+mj-ea"/>
                <a:ea typeface="+mj-ea"/>
              </a:rPr>
              <a:t>: </a:t>
            </a:r>
            <a:r>
              <a:rPr lang="ko-KR" altLang="en-US" b="1" dirty="0">
                <a:latin typeface="+mj-ea"/>
                <a:ea typeface="+mj-ea"/>
              </a:rPr>
              <a:t>저장 프로시저에 사용하기 위해 절차적 언어로 </a:t>
            </a:r>
            <a:r>
              <a:rPr lang="en-US" altLang="ko-KR" b="1" dirty="0">
                <a:latin typeface="+mj-ea"/>
                <a:ea typeface="+mj-ea"/>
              </a:rPr>
              <a:t>SQL</a:t>
            </a:r>
            <a:r>
              <a:rPr lang="ko-KR" altLang="en-US" b="1" dirty="0">
                <a:latin typeface="+mj-ea"/>
                <a:ea typeface="+mj-ea"/>
              </a:rPr>
              <a:t>을 정의해둔 </a:t>
            </a:r>
            <a:r>
              <a:rPr lang="en-US" altLang="ko-KR" b="1" dirty="0">
                <a:latin typeface="+mj-ea"/>
                <a:ea typeface="+mj-ea"/>
              </a:rPr>
              <a:t>ISO </a:t>
            </a:r>
            <a:r>
              <a:rPr lang="ko-KR" altLang="en-US" b="1" dirty="0">
                <a:latin typeface="+mj-ea"/>
                <a:ea typeface="+mj-ea"/>
              </a:rPr>
              <a:t>표준</a:t>
            </a:r>
            <a:endParaRPr lang="en-US" altLang="ko-KR" b="1" dirty="0">
              <a:latin typeface="+mj-ea"/>
              <a:ea typeface="+mj-ea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560" y="220486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CREATE PROCEDURE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RateCustormer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(IN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custId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INTEGER, IN year INTEGER)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		    RETURNS INTEGER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DECLARE 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rating  INTEGER;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DECLARE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numOrders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 INTEGER;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SET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numOrders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= (SELECT COUNT(*) FROM Orders O WHERE O.cid =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custId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);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IF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numOrders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&gt; 10) 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THEN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rating = 2;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ELSEIF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numOrders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&gt; 5) 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THEN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rating = 1;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ELSE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rating = 0;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END IF;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RETURN </a:t>
            </a:r>
            <a:r>
              <a:rPr lang="en-US" altLang="ko-KR" b="1" dirty="0">
                <a:solidFill>
                  <a:srgbClr val="00B050"/>
                </a:solidFill>
                <a:latin typeface="Calibri" pitchFamily="34" charset="0"/>
                <a:ea typeface="+mn-ea"/>
                <a:cs typeface="Calibri" pitchFamily="34" charset="0"/>
              </a:rPr>
              <a:t>rating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;</a:t>
            </a:r>
            <a:endParaRPr lang="en-US" altLang="ko-KR" b="1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780928"/>
            <a:ext cx="3168352" cy="57606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ko-KR" dirty="0"/>
              <a:t>SQL / PSM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536" y="90872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latin typeface="+mj-ea"/>
                <a:ea typeface="+mj-ea"/>
              </a:rPr>
              <a:t>: </a:t>
            </a:r>
            <a:r>
              <a:rPr lang="ko-KR" altLang="en-US" b="1" dirty="0">
                <a:latin typeface="+mj-ea"/>
                <a:ea typeface="+mj-ea"/>
              </a:rPr>
              <a:t>저장 프로시저에 사용하기 위해 절차적 언어로 </a:t>
            </a:r>
            <a:r>
              <a:rPr lang="en-US" altLang="ko-KR" b="1" dirty="0">
                <a:latin typeface="+mj-ea"/>
                <a:ea typeface="+mj-ea"/>
              </a:rPr>
              <a:t>SQL</a:t>
            </a:r>
            <a:r>
              <a:rPr lang="ko-KR" altLang="en-US" b="1" dirty="0">
                <a:latin typeface="+mj-ea"/>
                <a:ea typeface="+mj-ea"/>
              </a:rPr>
              <a:t>을 정의해둔 </a:t>
            </a:r>
            <a:r>
              <a:rPr lang="en-US" altLang="ko-KR" b="1" dirty="0">
                <a:latin typeface="+mj-ea"/>
                <a:ea typeface="+mj-ea"/>
              </a:rPr>
              <a:t>ISO </a:t>
            </a:r>
            <a:r>
              <a:rPr lang="ko-KR" altLang="en-US" b="1" dirty="0">
                <a:latin typeface="+mj-ea"/>
                <a:ea typeface="+mj-ea"/>
              </a:rPr>
              <a:t>표준</a:t>
            </a:r>
            <a:endParaRPr lang="en-US" altLang="ko-KR" b="1" dirty="0">
              <a:latin typeface="+mj-ea"/>
              <a:ea typeface="+mj-ea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560" y="220486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CREATE PROCEDURE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RateCustormer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(IN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custId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INTEGER, IN year INTEGER)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		    RETURNS INTEGER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DECLARE 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rating  INTEGER;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DECLARE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numOrders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 INTEGER;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SET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numOrders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= (SELECT COUNT(*) FROM Orders O WHERE O.cid =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custId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);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IF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numOrders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&gt; 10) 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THEN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rating = 2;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ELSEIF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numOrders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&gt; 5) 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THEN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rating = 1;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ELSE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rating = 0;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END IF;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RETURN </a:t>
            </a:r>
            <a:r>
              <a:rPr lang="en-US" altLang="ko-KR" b="1" dirty="0">
                <a:solidFill>
                  <a:srgbClr val="00B050"/>
                </a:solidFill>
                <a:latin typeface="Calibri" pitchFamily="34" charset="0"/>
                <a:ea typeface="+mn-ea"/>
                <a:cs typeface="Calibri" pitchFamily="34" charset="0"/>
              </a:rPr>
              <a:t>rating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;</a:t>
            </a:r>
            <a:endParaRPr lang="en-US" altLang="ko-KR" b="1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3356992"/>
            <a:ext cx="7344816" cy="108012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3"/>
          </p:nvPr>
        </p:nvSpPr>
        <p:spPr>
          <a:xfrm>
            <a:off x="2643174" y="980728"/>
            <a:ext cx="6357982" cy="5544616"/>
          </a:xfrm>
        </p:spPr>
        <p:txBody>
          <a:bodyPr anchor="t">
            <a:noAutofit/>
          </a:bodyPr>
          <a:lstStyle/>
          <a:p>
            <a:pPr>
              <a:lnSpc>
                <a:spcPct val="160000"/>
              </a:lnSpc>
            </a:pPr>
            <a:r>
              <a:rPr lang="en-US" altLang="ko-KR" sz="1800" dirty="0"/>
              <a:t>  </a:t>
            </a:r>
            <a:r>
              <a:rPr lang="en-US" altLang="ko-KR" sz="2400" dirty="0"/>
              <a:t>Contents</a:t>
            </a:r>
          </a:p>
          <a:p>
            <a:pPr>
              <a:lnSpc>
                <a:spcPct val="160000"/>
              </a:lnSpc>
            </a:pPr>
            <a:endParaRPr lang="en-US" altLang="ko-KR" sz="1800" dirty="0"/>
          </a:p>
          <a:p>
            <a:pPr lvl="1">
              <a:lnSpc>
                <a:spcPct val="160000"/>
              </a:lnSpc>
            </a:pPr>
            <a:r>
              <a:rPr lang="ko-KR" altLang="en-US" b="1" dirty="0"/>
              <a:t>  내장형 </a:t>
            </a:r>
            <a:r>
              <a:rPr lang="en-US" altLang="ko-KR" b="1" dirty="0"/>
              <a:t>SQL</a:t>
            </a:r>
          </a:p>
          <a:p>
            <a:pPr lvl="1">
              <a:lnSpc>
                <a:spcPct val="160000"/>
              </a:lnSpc>
            </a:pPr>
            <a:endParaRPr lang="en-US" altLang="ko-KR" b="1" dirty="0"/>
          </a:p>
          <a:p>
            <a:pPr lvl="1">
              <a:lnSpc>
                <a:spcPct val="160000"/>
              </a:lnSpc>
            </a:pPr>
            <a:r>
              <a:rPr lang="en-US" altLang="ko-KR" b="1" dirty="0"/>
              <a:t>  JDBC</a:t>
            </a:r>
          </a:p>
          <a:p>
            <a:pPr lvl="1">
              <a:lnSpc>
                <a:spcPct val="160000"/>
              </a:lnSpc>
            </a:pPr>
            <a:endParaRPr lang="en-US" altLang="ko-KR" b="1" dirty="0"/>
          </a:p>
          <a:p>
            <a:pPr lvl="1">
              <a:lnSpc>
                <a:spcPct val="160000"/>
              </a:lnSpc>
            </a:pPr>
            <a:r>
              <a:rPr lang="en-US" altLang="ko-KR" b="1" dirty="0"/>
              <a:t>  </a:t>
            </a:r>
            <a:r>
              <a:rPr lang="ko-KR" altLang="en-US" b="1" dirty="0"/>
              <a:t>저장 프로시저</a:t>
            </a:r>
            <a:endParaRPr lang="en-US" altLang="ko-KR" b="1" dirty="0"/>
          </a:p>
          <a:p>
            <a:pPr lvl="1">
              <a:lnSpc>
                <a:spcPct val="160000"/>
              </a:lnSpc>
            </a:pPr>
            <a:endParaRPr lang="en-US" altLang="ko-KR" b="1" dirty="0"/>
          </a:p>
          <a:p>
            <a:pPr lvl="1">
              <a:lnSpc>
                <a:spcPct val="160000"/>
              </a:lnSpc>
            </a:pPr>
            <a:r>
              <a:rPr lang="en-US" altLang="ko-KR" b="1" dirty="0"/>
              <a:t>  SQL / PSM</a:t>
            </a:r>
          </a:p>
          <a:p>
            <a:pPr lvl="1">
              <a:lnSpc>
                <a:spcPct val="160000"/>
              </a:lnSpc>
              <a:buNone/>
            </a:pPr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시스템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ko-KR" dirty="0"/>
              <a:t>SQL / PSM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536" y="90872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latin typeface="+mj-ea"/>
                <a:ea typeface="+mj-ea"/>
              </a:rPr>
              <a:t>: </a:t>
            </a:r>
            <a:r>
              <a:rPr lang="ko-KR" altLang="en-US" b="1" dirty="0">
                <a:latin typeface="+mj-ea"/>
                <a:ea typeface="+mj-ea"/>
              </a:rPr>
              <a:t>저장 프로시저에 사용하기 위해 절차적 언어로 </a:t>
            </a:r>
            <a:r>
              <a:rPr lang="en-US" altLang="ko-KR" b="1" dirty="0">
                <a:latin typeface="+mj-ea"/>
                <a:ea typeface="+mj-ea"/>
              </a:rPr>
              <a:t>SQL</a:t>
            </a:r>
            <a:r>
              <a:rPr lang="ko-KR" altLang="en-US" b="1" dirty="0">
                <a:latin typeface="+mj-ea"/>
                <a:ea typeface="+mj-ea"/>
              </a:rPr>
              <a:t>을 정의해둔 </a:t>
            </a:r>
            <a:r>
              <a:rPr lang="en-US" altLang="ko-KR" b="1" dirty="0">
                <a:latin typeface="+mj-ea"/>
                <a:ea typeface="+mj-ea"/>
              </a:rPr>
              <a:t>ISO </a:t>
            </a:r>
            <a:r>
              <a:rPr lang="ko-KR" altLang="en-US" b="1" dirty="0">
                <a:latin typeface="+mj-ea"/>
                <a:ea typeface="+mj-ea"/>
              </a:rPr>
              <a:t>표준</a:t>
            </a:r>
            <a:endParaRPr lang="en-US" altLang="ko-KR" b="1" dirty="0">
              <a:latin typeface="+mj-ea"/>
              <a:ea typeface="+mj-ea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560" y="220486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CREATE PROCEDURE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RateCustormer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(IN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custId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INTEGER, IN year INTEGER)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		    RETURNS INTEGER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DECLARE 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rating  INTEGER;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DECLARE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numOrders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 INTEGER;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SET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numOrders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= (SELECT COUNT(*) FROM Orders O WHERE O.cid =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custId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);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IF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numOrders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&gt; 10) 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THEN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rating = 2;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ELSEIF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numOrders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&gt; 5) 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THEN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rating = 1;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ELSE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rating = 0;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END IF;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RETURN </a:t>
            </a:r>
            <a:r>
              <a:rPr lang="en-US" altLang="ko-KR" b="1" dirty="0">
                <a:solidFill>
                  <a:srgbClr val="00B050"/>
                </a:solidFill>
                <a:latin typeface="Calibri" pitchFamily="34" charset="0"/>
                <a:ea typeface="+mn-ea"/>
                <a:cs typeface="Calibri" pitchFamily="34" charset="0"/>
              </a:rPr>
              <a:t>rating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;</a:t>
            </a:r>
            <a:endParaRPr lang="en-US" altLang="ko-KR" b="1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4725144"/>
            <a:ext cx="1656184" cy="288032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요약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124744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b="1" dirty="0">
                <a:latin typeface="+mj-ea"/>
                <a:ea typeface="+mj-ea"/>
              </a:rPr>
              <a:t>  내장형 </a:t>
            </a:r>
            <a:r>
              <a:rPr lang="en-US" altLang="ko-KR" b="1" dirty="0">
                <a:latin typeface="+mj-ea"/>
                <a:ea typeface="+mj-ea"/>
              </a:rPr>
              <a:t>SQL</a:t>
            </a:r>
            <a:r>
              <a:rPr lang="ko-KR" altLang="en-US" b="1" dirty="0">
                <a:latin typeface="+mj-ea"/>
                <a:ea typeface="+mj-ea"/>
              </a:rPr>
              <a:t>의 변수 선언은 </a:t>
            </a:r>
            <a:r>
              <a:rPr lang="en-US" altLang="ko-KR" b="1" dirty="0">
                <a:latin typeface="+mj-ea"/>
                <a:ea typeface="+mj-ea"/>
              </a:rPr>
              <a:t>EXEC  SQL  BEGIN  DECLARE  SECTION</a:t>
            </a:r>
            <a:r>
              <a:rPr lang="ko-KR" altLang="en-US" b="1" dirty="0">
                <a:latin typeface="+mj-ea"/>
                <a:ea typeface="+mj-ea"/>
              </a:rPr>
              <a:t>과 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  EXEC SQL END  DECLARE  SECTION </a:t>
            </a:r>
            <a:r>
              <a:rPr lang="ko-KR" altLang="en-US" b="1" dirty="0">
                <a:latin typeface="+mj-ea"/>
                <a:ea typeface="+mj-ea"/>
              </a:rPr>
              <a:t>사이에 써서 나타내고 </a:t>
            </a:r>
            <a:r>
              <a:rPr lang="en-US" altLang="ko-KR" b="1" dirty="0">
                <a:latin typeface="+mj-ea"/>
                <a:ea typeface="+mj-ea"/>
              </a:rPr>
              <a:t>SQL</a:t>
            </a:r>
            <a:r>
              <a:rPr lang="ko-KR" altLang="en-US" b="1" dirty="0">
                <a:latin typeface="+mj-ea"/>
                <a:ea typeface="+mj-ea"/>
              </a:rPr>
              <a:t>앞에 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  EXEC SQL</a:t>
            </a:r>
            <a:r>
              <a:rPr lang="ko-KR" altLang="en-US" b="1" dirty="0">
                <a:latin typeface="+mj-ea"/>
                <a:ea typeface="+mj-ea"/>
              </a:rPr>
              <a:t>을 써써 내장 </a:t>
            </a:r>
            <a:r>
              <a:rPr lang="en-US" altLang="ko-KR" b="1" dirty="0">
                <a:latin typeface="+mj-ea"/>
                <a:ea typeface="+mj-ea"/>
              </a:rPr>
              <a:t>SQL</a:t>
            </a:r>
            <a:r>
              <a:rPr lang="ko-KR" altLang="en-US" b="1" dirty="0">
                <a:latin typeface="+mj-ea"/>
                <a:ea typeface="+mj-ea"/>
              </a:rPr>
              <a:t>사용을 알릴 수 있음</a:t>
            </a:r>
          </a:p>
          <a:p>
            <a:endParaRPr lang="en-US" altLang="ko-KR" b="1" dirty="0">
              <a:latin typeface="+mj-ea"/>
              <a:ea typeface="+mj-ea"/>
            </a:endParaRPr>
          </a:p>
          <a:p>
            <a:endParaRPr lang="ko-KR" altLang="en-US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-  java</a:t>
            </a:r>
            <a:r>
              <a:rPr lang="ko-KR" altLang="en-US" b="1" dirty="0">
                <a:latin typeface="+mj-ea"/>
                <a:ea typeface="+mj-ea"/>
              </a:rPr>
              <a:t>로 만든 프로그램에서 </a:t>
            </a:r>
            <a:r>
              <a:rPr lang="en-US" altLang="ko-KR" b="1" dirty="0">
                <a:latin typeface="+mj-ea"/>
                <a:ea typeface="+mj-ea"/>
              </a:rPr>
              <a:t>db</a:t>
            </a:r>
            <a:r>
              <a:rPr lang="ko-KR" altLang="en-US" b="1" dirty="0">
                <a:latin typeface="+mj-ea"/>
                <a:ea typeface="+mj-ea"/>
              </a:rPr>
              <a:t>에 접속할 수 있도록 해주는 것을 </a:t>
            </a:r>
            <a:r>
              <a:rPr lang="en-US" altLang="ko-KR" b="1" dirty="0">
                <a:latin typeface="+mj-ea"/>
                <a:ea typeface="+mj-ea"/>
              </a:rPr>
              <a:t>JDBC</a:t>
            </a:r>
            <a:r>
              <a:rPr lang="ko-KR" altLang="en-US" b="1" dirty="0">
                <a:latin typeface="+mj-ea"/>
                <a:ea typeface="+mj-ea"/>
              </a:rPr>
              <a:t>라 하고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  </a:t>
            </a:r>
            <a:r>
              <a:rPr lang="ko-KR" altLang="en-US" b="1" dirty="0">
                <a:latin typeface="+mj-ea"/>
                <a:ea typeface="+mj-ea"/>
              </a:rPr>
              <a:t>네 가지의 연결 방식이 있음</a:t>
            </a:r>
          </a:p>
          <a:p>
            <a:endParaRPr lang="en-US" altLang="ko-KR" b="1" dirty="0">
              <a:latin typeface="+mj-ea"/>
              <a:ea typeface="+mj-ea"/>
            </a:endParaRPr>
          </a:p>
          <a:p>
            <a:endParaRPr lang="en-US" altLang="ko-KR" b="1" dirty="0">
              <a:latin typeface="+mj-ea"/>
              <a:ea typeface="+mj-ea"/>
            </a:endParaRPr>
          </a:p>
          <a:p>
            <a:endParaRPr lang="ko-KR" altLang="en-US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-  SQL </a:t>
            </a:r>
            <a:r>
              <a:rPr lang="ko-KR" altLang="en-US" b="1" dirty="0">
                <a:latin typeface="+mj-ea"/>
                <a:ea typeface="+mj-ea"/>
              </a:rPr>
              <a:t>실행 결과를 </a:t>
            </a:r>
            <a:r>
              <a:rPr lang="en-US" altLang="ko-KR" b="1" dirty="0" err="1">
                <a:latin typeface="+mj-ea"/>
                <a:ea typeface="+mj-ea"/>
              </a:rPr>
              <a:t>resultset</a:t>
            </a:r>
            <a:r>
              <a:rPr lang="ko-KR" altLang="en-US" b="1" dirty="0">
                <a:latin typeface="+mj-ea"/>
                <a:ea typeface="+mj-ea"/>
              </a:rPr>
              <a:t> 객체에 넣어서 결과를 조회 할수 있음</a:t>
            </a:r>
          </a:p>
          <a:p>
            <a:endParaRPr lang="en-US" altLang="ko-KR" b="1" dirty="0">
              <a:latin typeface="+mj-ea"/>
              <a:ea typeface="+mj-ea"/>
            </a:endParaRPr>
          </a:p>
          <a:p>
            <a:endParaRPr lang="en-US" altLang="ko-KR" b="1" dirty="0">
              <a:latin typeface="+mj-ea"/>
              <a:ea typeface="+mj-ea"/>
            </a:endParaRPr>
          </a:p>
          <a:p>
            <a:endParaRPr lang="ko-KR" altLang="en-US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-  </a:t>
            </a:r>
            <a:r>
              <a:rPr lang="ko-KR" altLang="en-US" b="1" dirty="0">
                <a:latin typeface="+mj-ea"/>
                <a:ea typeface="+mj-ea"/>
              </a:rPr>
              <a:t>프로그래밍 언어의 </a:t>
            </a:r>
            <a:r>
              <a:rPr lang="ko-KR" altLang="en-US" b="1" dirty="0" err="1">
                <a:latin typeface="+mj-ea"/>
                <a:ea typeface="+mj-ea"/>
              </a:rPr>
              <a:t>메소드처럼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SQL</a:t>
            </a:r>
            <a:r>
              <a:rPr lang="ko-KR" altLang="en-US" b="1" dirty="0">
                <a:latin typeface="+mj-ea"/>
                <a:ea typeface="+mj-ea"/>
              </a:rPr>
              <a:t>도 저장 프로시저를 만들어서 함수처럼 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  </a:t>
            </a:r>
            <a:r>
              <a:rPr lang="ko-KR" altLang="en-US" b="1" dirty="0">
                <a:latin typeface="+mj-ea"/>
                <a:ea typeface="+mj-ea"/>
              </a:rPr>
              <a:t>사용할 수 있음 </a:t>
            </a:r>
          </a:p>
        </p:txBody>
      </p:sp>
    </p:spTree>
    <p:extLst>
      <p:ext uri="{BB962C8B-B14F-4D97-AF65-F5344CB8AC3E}">
        <p14:creationId xmlns:p14="http://schemas.microsoft.com/office/powerpoint/2010/main" val="217802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2400300"/>
            <a:ext cx="4211637" cy="1016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6000" b="1" dirty="0">
                <a:latin typeface="Eurostile LT Std" pitchFamily="34" charset="0"/>
                <a:ea typeface="나눔고딕 ExtraBold" pitchFamily="50" charset="-127"/>
                <a:cs typeface="+mj-cs"/>
              </a:rPr>
              <a:t>Thank you!</a:t>
            </a:r>
            <a:endParaRPr kumimoji="0" lang="ko-KR" altLang="en-US" sz="6000" b="1" dirty="0">
              <a:latin typeface="Eurostile LT Std" pitchFamily="34" charset="0"/>
              <a:ea typeface="나눔고딕 ExtraBold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내장형 </a:t>
            </a:r>
            <a:r>
              <a:rPr lang="en-US" altLang="ko-KR" dirty="0">
                <a:latin typeface="나눔고딕 ExtraBold" pitchFamily="50" charset="-127"/>
              </a:rPr>
              <a:t>SQL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8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dirty="0">
                <a:latin typeface="+mn-lt"/>
              </a:rPr>
              <a:t>:   C</a:t>
            </a:r>
            <a:r>
              <a:rPr lang="ko-KR" altLang="en-US" dirty="0">
                <a:latin typeface="+mn-lt"/>
              </a:rPr>
              <a:t>나 </a:t>
            </a:r>
            <a:r>
              <a:rPr lang="en-US" altLang="ko-KR" dirty="0">
                <a:latin typeface="+mn-lt"/>
              </a:rPr>
              <a:t>Java</a:t>
            </a:r>
            <a:r>
              <a:rPr lang="ko-KR" altLang="en-US" dirty="0">
                <a:latin typeface="+mn-lt"/>
              </a:rPr>
              <a:t>같은 호스트 언어 프로그램 내에서 사용되는 </a:t>
            </a:r>
            <a:r>
              <a:rPr lang="en-US" altLang="ko-KR" dirty="0">
                <a:latin typeface="+mn-lt"/>
              </a:rPr>
              <a:t>SQL 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endParaRPr lang="ko-KR" altLang="en-US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내장형 </a:t>
            </a:r>
            <a:r>
              <a:rPr lang="en-US" altLang="ko-KR" dirty="0">
                <a:latin typeface="나눔고딕 ExtraBold" pitchFamily="50" charset="-127"/>
              </a:rPr>
              <a:t>SQL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8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dirty="0">
                <a:latin typeface="+mn-lt"/>
              </a:rPr>
              <a:t>:   C</a:t>
            </a:r>
            <a:r>
              <a:rPr lang="ko-KR" altLang="en-US" dirty="0">
                <a:latin typeface="+mn-lt"/>
              </a:rPr>
              <a:t>나 </a:t>
            </a:r>
            <a:r>
              <a:rPr lang="en-US" altLang="ko-KR" dirty="0">
                <a:latin typeface="+mn-lt"/>
              </a:rPr>
              <a:t>Java</a:t>
            </a:r>
            <a:r>
              <a:rPr lang="ko-KR" altLang="en-US" dirty="0">
                <a:latin typeface="+mn-lt"/>
              </a:rPr>
              <a:t>같은 호스트 언어 프로그램 내에서 사용되는 </a:t>
            </a:r>
            <a:r>
              <a:rPr lang="en-US" altLang="ko-KR" dirty="0">
                <a:latin typeface="+mn-lt"/>
              </a:rPr>
              <a:t>SQL 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endParaRPr lang="ko-KR" alt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27FEF-0B85-4FD0-8C52-34DD035E56F8}"/>
              </a:ext>
            </a:extLst>
          </p:cNvPr>
          <p:cNvSpPr txBox="1"/>
          <p:nvPr/>
        </p:nvSpPr>
        <p:spPr>
          <a:xfrm>
            <a:off x="1043608" y="1628800"/>
            <a:ext cx="4536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EXEC  SQL  BEGIN  DECLARE  SECTION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char  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c_sname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[20];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long  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c_sid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short   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c_rating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float  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c_age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EXEC  SQL  END  DECLARE  SECTION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15616" y="1700808"/>
            <a:ext cx="3888432" cy="288032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15616" y="3212976"/>
            <a:ext cx="3672408" cy="288032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내장형 </a:t>
            </a:r>
            <a:r>
              <a:rPr lang="en-US" altLang="ko-KR" dirty="0">
                <a:latin typeface="나눔고딕 ExtraBold" pitchFamily="50" charset="-127"/>
              </a:rPr>
              <a:t>SQL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8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dirty="0">
                <a:latin typeface="+mn-lt"/>
              </a:rPr>
              <a:t>:   C</a:t>
            </a:r>
            <a:r>
              <a:rPr lang="ko-KR" altLang="en-US" dirty="0">
                <a:latin typeface="+mn-lt"/>
              </a:rPr>
              <a:t>나 </a:t>
            </a:r>
            <a:r>
              <a:rPr lang="en-US" altLang="ko-KR" dirty="0">
                <a:latin typeface="+mn-lt"/>
              </a:rPr>
              <a:t>Java</a:t>
            </a:r>
            <a:r>
              <a:rPr lang="ko-KR" altLang="en-US" dirty="0">
                <a:latin typeface="+mn-lt"/>
              </a:rPr>
              <a:t>같은 호스트 언어 프로그램 내에서 사용되는 </a:t>
            </a:r>
            <a:r>
              <a:rPr lang="en-US" altLang="ko-KR" dirty="0">
                <a:latin typeface="+mn-lt"/>
              </a:rPr>
              <a:t>SQL 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endParaRPr lang="ko-KR" alt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27FEF-0B85-4FD0-8C52-34DD035E56F8}"/>
              </a:ext>
            </a:extLst>
          </p:cNvPr>
          <p:cNvSpPr txBox="1"/>
          <p:nvPr/>
        </p:nvSpPr>
        <p:spPr>
          <a:xfrm>
            <a:off x="1043608" y="1628800"/>
            <a:ext cx="4536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EXEC  SQL  BEGIN  DECLARE  SECTION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char  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c_sname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[20];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long  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c_sid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short   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c_rating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float  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c_age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EXEC  SQL  END  DECLARE  SECTION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27FEF-0B85-4FD0-8C52-34DD035E56F8}"/>
              </a:ext>
            </a:extLst>
          </p:cNvPr>
          <p:cNvSpPr txBox="1"/>
          <p:nvPr/>
        </p:nvSpPr>
        <p:spPr>
          <a:xfrm>
            <a:off x="1043608" y="4797152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EXEC  SQL</a:t>
            </a:r>
            <a:b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INSERT INTO  Sailors VALUES (: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c_sname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, :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c_sid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,  :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c_rating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,  :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c_age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43608" y="4797152"/>
            <a:ext cx="7128792" cy="79208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ko-KR" dirty="0"/>
              <a:t>JDBC(Java Database Connectivity)</a:t>
            </a:r>
          </a:p>
        </p:txBody>
      </p:sp>
      <p:sp>
        <p:nvSpPr>
          <p:cNvPr id="6" name="내용 개체 틀 55"/>
          <p:cNvSpPr>
            <a:spLocks noGrp="1"/>
          </p:cNvSpPr>
          <p:nvPr>
            <p:ph idx="13"/>
          </p:nvPr>
        </p:nvSpPr>
        <p:spPr>
          <a:xfrm>
            <a:off x="395536" y="917575"/>
            <a:ext cx="8291264" cy="5248275"/>
          </a:xfrm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ko-KR" dirty="0"/>
              <a:t>:  </a:t>
            </a:r>
            <a:r>
              <a:rPr lang="en-US" altLang="ko-KR" sz="2400" dirty="0"/>
              <a:t>Java</a:t>
            </a:r>
            <a:r>
              <a:rPr lang="en-US" altLang="ko-KR" sz="1800" dirty="0"/>
              <a:t> </a:t>
            </a:r>
            <a:r>
              <a:rPr lang="ko-KR" altLang="en-US" sz="1800" dirty="0"/>
              <a:t>언어로 작성된 프로그램으로부터  데이터베이스에 접근할 수 있도록 </a:t>
            </a:r>
            <a:br>
              <a:rPr lang="en-US" altLang="ko-KR" sz="1800" dirty="0"/>
            </a:br>
            <a:r>
              <a:rPr lang="ko-KR" altLang="en-US" sz="1800" dirty="0"/>
              <a:t>해 주는 </a:t>
            </a:r>
            <a:r>
              <a:rPr lang="en-US" altLang="ko-KR" sz="2400" dirty="0"/>
              <a:t>Java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 및 인터페이스들의 모임</a:t>
            </a: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ko-KR" dirty="0"/>
              <a:t>JDBC</a:t>
            </a:r>
          </a:p>
        </p:txBody>
      </p:sp>
      <p:sp>
        <p:nvSpPr>
          <p:cNvPr id="6" name="내용 개체 틀 55"/>
          <p:cNvSpPr>
            <a:spLocks noGrp="1"/>
          </p:cNvSpPr>
          <p:nvPr>
            <p:ph idx="13"/>
          </p:nvPr>
        </p:nvSpPr>
        <p:spPr>
          <a:xfrm>
            <a:off x="395536" y="917575"/>
            <a:ext cx="8291264" cy="5248275"/>
          </a:xfrm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ko-KR" dirty="0"/>
              <a:t>:  </a:t>
            </a:r>
            <a:r>
              <a:rPr lang="en-US" altLang="ko-KR" sz="2400" dirty="0"/>
              <a:t>Java</a:t>
            </a:r>
            <a:r>
              <a:rPr lang="en-US" altLang="ko-KR" sz="1800" dirty="0"/>
              <a:t> </a:t>
            </a:r>
            <a:r>
              <a:rPr lang="ko-KR" altLang="en-US" sz="1800" dirty="0"/>
              <a:t>언어로 작성된 프로그램으로부터 데이터베이스에 접근할 수 있도록 </a:t>
            </a:r>
            <a:br>
              <a:rPr lang="en-US" altLang="ko-KR" sz="1800" dirty="0"/>
            </a:br>
            <a:r>
              <a:rPr lang="ko-KR" altLang="en-US" sz="1800" dirty="0"/>
              <a:t>해 주는 </a:t>
            </a:r>
            <a:r>
              <a:rPr lang="en-US" altLang="ko-KR" sz="2400" dirty="0"/>
              <a:t>Java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 및 인터페이스들의 모임</a:t>
            </a: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331640" y="2348880"/>
            <a:ext cx="2088232" cy="3096344"/>
            <a:chOff x="3419872" y="2060848"/>
            <a:chExt cx="2088232" cy="3096344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419872" y="2060848"/>
              <a:ext cx="2088232" cy="3096344"/>
            </a:xfrm>
            <a:prstGeom prst="round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707904" y="2204864"/>
              <a:ext cx="1523244" cy="2808312"/>
              <a:chOff x="3563888" y="2060848"/>
              <a:chExt cx="1523244" cy="2808312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3563888" y="2060848"/>
                <a:ext cx="1523244" cy="79208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/>
                  <a:t>Java Application</a:t>
                </a:r>
                <a:endParaRPr lang="ko-KR" altLang="en-US" sz="1600" b="1" dirty="0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3563888" y="3068960"/>
                <a:ext cx="1523244" cy="79208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/>
                  <a:t>JDBC Driver</a:t>
                </a:r>
                <a:endParaRPr lang="ko-KR" altLang="en-US" sz="1600" b="1" dirty="0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3563888" y="4077072"/>
                <a:ext cx="1523244" cy="79208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/>
                  <a:t>JDBC Driver </a:t>
                </a:r>
              </a:p>
              <a:p>
                <a:pPr algn="ctr"/>
                <a:r>
                  <a:rPr lang="en-US" altLang="ko-KR" sz="1600" b="1" dirty="0"/>
                  <a:t>Manager</a:t>
                </a:r>
                <a:endParaRPr lang="ko-KR" altLang="en-US" sz="1600" b="1" dirty="0"/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6012160" y="2951525"/>
            <a:ext cx="1872208" cy="1989643"/>
            <a:chOff x="4020324" y="5517232"/>
            <a:chExt cx="964066" cy="102453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39952" y="5517232"/>
              <a:ext cx="740098" cy="736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4020324" y="6267062"/>
              <a:ext cx="964066" cy="274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Database</a:t>
              </a:r>
              <a:endParaRPr lang="ko-KR" altLang="en-US" b="1" dirty="0"/>
            </a:p>
          </p:txBody>
        </p:sp>
      </p:grpSp>
      <p:sp>
        <p:nvSpPr>
          <p:cNvPr id="16" name="오른쪽 화살표 15"/>
          <p:cNvSpPr/>
          <p:nvPr/>
        </p:nvSpPr>
        <p:spPr>
          <a:xfrm>
            <a:off x="4427984" y="3645024"/>
            <a:ext cx="720080" cy="3600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79712" y="5373216"/>
            <a:ext cx="8640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JDBC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087052" y="4129335"/>
            <a:ext cx="134904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Connection</a:t>
            </a:r>
            <a:endParaRPr lang="ko-KR" altLang="en-US" sz="1400" b="1" dirty="0"/>
          </a:p>
        </p:txBody>
      </p:sp>
      <p:sp>
        <p:nvSpPr>
          <p:cNvPr id="19" name="오른쪽 화살표 18"/>
          <p:cNvSpPr/>
          <p:nvPr/>
        </p:nvSpPr>
        <p:spPr>
          <a:xfrm rot="10800000">
            <a:off x="4355976" y="3284984"/>
            <a:ext cx="720080" cy="3600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ko-KR" dirty="0"/>
              <a:t>JDBC</a:t>
            </a:r>
          </a:p>
        </p:txBody>
      </p:sp>
      <p:grpSp>
        <p:nvGrpSpPr>
          <p:cNvPr id="2" name="그룹 14"/>
          <p:cNvGrpSpPr/>
          <p:nvPr/>
        </p:nvGrpSpPr>
        <p:grpSpPr>
          <a:xfrm>
            <a:off x="107504" y="2339588"/>
            <a:ext cx="2088232" cy="3096344"/>
            <a:chOff x="3419872" y="2060848"/>
            <a:chExt cx="2088232" cy="3096344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419872" y="2060848"/>
              <a:ext cx="2088232" cy="3096344"/>
            </a:xfrm>
            <a:prstGeom prst="round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10"/>
            <p:cNvGrpSpPr/>
            <p:nvPr/>
          </p:nvGrpSpPr>
          <p:grpSpPr>
            <a:xfrm>
              <a:off x="3707904" y="2204864"/>
              <a:ext cx="1523244" cy="2808312"/>
              <a:chOff x="3563888" y="2060848"/>
              <a:chExt cx="1523244" cy="2808312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3563888" y="2060848"/>
                <a:ext cx="1523244" cy="79208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/>
                  <a:t>Java Application</a:t>
                </a:r>
                <a:endParaRPr lang="ko-KR" altLang="en-US" sz="1600" b="1" dirty="0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3563888" y="3068960"/>
                <a:ext cx="1523244" cy="79208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/>
                  <a:t>JDBC Driver</a:t>
                </a:r>
                <a:endParaRPr lang="ko-KR" altLang="en-US" sz="1600" b="1" dirty="0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3563888" y="4077072"/>
                <a:ext cx="1523244" cy="79208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/>
                  <a:t>JDBC Driver </a:t>
                </a:r>
              </a:p>
              <a:p>
                <a:pPr algn="ctr"/>
                <a:r>
                  <a:rPr lang="en-US" altLang="ko-KR" sz="1600" b="1" dirty="0"/>
                  <a:t>Manager</a:t>
                </a:r>
                <a:endParaRPr lang="ko-KR" altLang="en-US" sz="1600" b="1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755576" y="5363924"/>
            <a:ext cx="8640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JDBC</a:t>
            </a:r>
            <a:endParaRPr lang="ko-KR" altLang="en-US" b="1" dirty="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04856" y="3068960"/>
            <a:ext cx="1331640" cy="132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그룹 25"/>
          <p:cNvGrpSpPr/>
          <p:nvPr/>
        </p:nvGrpSpPr>
        <p:grpSpPr>
          <a:xfrm>
            <a:off x="6789846" y="3501008"/>
            <a:ext cx="734482" cy="524630"/>
            <a:chOff x="6804248" y="3429000"/>
            <a:chExt cx="792088" cy="720080"/>
          </a:xfrm>
        </p:grpSpPr>
        <p:sp>
          <p:nvSpPr>
            <p:cNvPr id="30" name="오른쪽 화살표 29"/>
            <p:cNvSpPr/>
            <p:nvPr/>
          </p:nvSpPr>
          <p:spPr>
            <a:xfrm>
              <a:off x="6876256" y="3789040"/>
              <a:ext cx="720080" cy="36004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오른쪽 화살표 30"/>
            <p:cNvSpPr/>
            <p:nvPr/>
          </p:nvSpPr>
          <p:spPr>
            <a:xfrm rot="10800000">
              <a:off x="6804248" y="3429000"/>
              <a:ext cx="720080" cy="36004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C팀_교재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102928</TotalTime>
  <Words>2009</Words>
  <Application>Microsoft Office PowerPoint</Application>
  <PresentationFormat>화면 슬라이드 쇼(4:3)</PresentationFormat>
  <Paragraphs>406</Paragraphs>
  <Slides>32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Eurostile LT Std</vt:lpstr>
      <vt:lpstr>Helvetica65-Medium</vt:lpstr>
      <vt:lpstr>HY엽서M</vt:lpstr>
      <vt:lpstr>나눔고딕 ExtraBold</vt:lpstr>
      <vt:lpstr>Malgun Gothic</vt:lpstr>
      <vt:lpstr>Malgun Gothic</vt:lpstr>
      <vt:lpstr>Arial</vt:lpstr>
      <vt:lpstr>Calibri</vt:lpstr>
      <vt:lpstr>Courier New</vt:lpstr>
      <vt:lpstr>Wingdings</vt:lpstr>
      <vt:lpstr>EC팀_교재템플릿</vt:lpstr>
      <vt:lpstr>데이터베이스 시스템 (Chapter 6 데이터베이스 응용 개발)</vt:lpstr>
      <vt:lpstr>PowerPoint 프레젠테이션</vt:lpstr>
      <vt:lpstr>데이터베이스 시스템</vt:lpstr>
      <vt:lpstr>내장형 SQL</vt:lpstr>
      <vt:lpstr>내장형 SQL</vt:lpstr>
      <vt:lpstr>내장형 SQL</vt:lpstr>
      <vt:lpstr>JDBC(Java Database Connectivity)</vt:lpstr>
      <vt:lpstr>JDBC</vt:lpstr>
      <vt:lpstr>JDBC</vt:lpstr>
      <vt:lpstr>JDBC</vt:lpstr>
      <vt:lpstr>JDBC</vt:lpstr>
      <vt:lpstr>JDBC</vt:lpstr>
      <vt:lpstr>JDBC</vt:lpstr>
      <vt:lpstr>JDBC 연결</vt:lpstr>
      <vt:lpstr>JDBC 연결</vt:lpstr>
      <vt:lpstr>JDBC SQL문 실행</vt:lpstr>
      <vt:lpstr>JDBC SQL문 실행</vt:lpstr>
      <vt:lpstr>JDBC SQL문 실행</vt:lpstr>
      <vt:lpstr>JDBC SQL문 실행</vt:lpstr>
      <vt:lpstr>JDBC SQL문 실행</vt:lpstr>
      <vt:lpstr>ResultSet</vt:lpstr>
      <vt:lpstr>ResultSet</vt:lpstr>
      <vt:lpstr>저장 프로시저</vt:lpstr>
      <vt:lpstr>저장 프로시저</vt:lpstr>
      <vt:lpstr>저장 프로시저</vt:lpstr>
      <vt:lpstr>저장 프로시저</vt:lpstr>
      <vt:lpstr>SQL / PSM</vt:lpstr>
      <vt:lpstr>SQL / PSM</vt:lpstr>
      <vt:lpstr>SQL / PSM</vt:lpstr>
      <vt:lpstr>SQL / PSM</vt:lpstr>
      <vt:lpstr>요약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박재현</dc:creator>
  <cp:lastModifiedBy>JK</cp:lastModifiedBy>
  <cp:revision>4090</cp:revision>
  <dcterms:created xsi:type="dcterms:W3CDTF">2011-02-24T00:55:11Z</dcterms:created>
  <dcterms:modified xsi:type="dcterms:W3CDTF">2020-07-02T10:18:13Z</dcterms:modified>
</cp:coreProperties>
</file>