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38"/>
  </p:notesMasterIdLst>
  <p:sldIdLst>
    <p:sldId id="2155" r:id="rId2"/>
    <p:sldId id="2479" r:id="rId3"/>
    <p:sldId id="2156" r:id="rId4"/>
    <p:sldId id="2423" r:id="rId5"/>
    <p:sldId id="2481" r:id="rId6"/>
    <p:sldId id="2443" r:id="rId7"/>
    <p:sldId id="2444" r:id="rId8"/>
    <p:sldId id="2445" r:id="rId9"/>
    <p:sldId id="2422" r:id="rId10"/>
    <p:sldId id="2446" r:id="rId11"/>
    <p:sldId id="2462" r:id="rId12"/>
    <p:sldId id="2447" r:id="rId13"/>
    <p:sldId id="2464" r:id="rId14"/>
    <p:sldId id="2449" r:id="rId15"/>
    <p:sldId id="2465" r:id="rId16"/>
    <p:sldId id="2466" r:id="rId17"/>
    <p:sldId id="2467" r:id="rId18"/>
    <p:sldId id="2468" r:id="rId19"/>
    <p:sldId id="2469" r:id="rId20"/>
    <p:sldId id="2470" r:id="rId21"/>
    <p:sldId id="2455" r:id="rId22"/>
    <p:sldId id="2471" r:id="rId23"/>
    <p:sldId id="2472" r:id="rId24"/>
    <p:sldId id="2456" r:id="rId25"/>
    <p:sldId id="2473" r:id="rId26"/>
    <p:sldId id="2474" r:id="rId27"/>
    <p:sldId id="2457" r:id="rId28"/>
    <p:sldId id="2458" r:id="rId29"/>
    <p:sldId id="2459" r:id="rId30"/>
    <p:sldId id="2475" r:id="rId31"/>
    <p:sldId id="2476" r:id="rId32"/>
    <p:sldId id="2460" r:id="rId33"/>
    <p:sldId id="2461" r:id="rId34"/>
    <p:sldId id="2478" r:id="rId35"/>
    <p:sldId id="2480" r:id="rId36"/>
    <p:sldId id="1860" r:id="rId3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5" autoAdjust="0"/>
    <p:restoredTop sz="89297" autoAdjust="0"/>
  </p:normalViewPr>
  <p:slideViewPr>
    <p:cSldViewPr>
      <p:cViewPr varScale="1">
        <p:scale>
          <a:sx n="62" d="100"/>
          <a:sy n="62" d="100"/>
        </p:scale>
        <p:origin x="1382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endParaRPr lang="en-US" altLang="ko-KR" sz="700" b="0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1700" dirty="0"/>
              <a:t>             </a:t>
            </a:r>
          </a:p>
          <a:p>
            <a:pPr marL="359029" indent="106976">
              <a:spcBef>
                <a:spcPts val="300"/>
              </a:spcBef>
              <a:buNone/>
            </a:pPr>
            <a:endParaRPr lang="en-US" altLang="ko-KR" dirty="0"/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1. BACKUP &amp; RECOVERY ----------------------- 51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CHECKPOINT -------------------------------- 52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BACKUP -----------------------------------  55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RECOVERY  --------------------------------  67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2. UTILITIES ------------------------------------- 76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1. ILOADER ----------------------------------  77     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2. AEXPORT ----------------------------------  94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3. ALTIPASSWD ------------------------------- 102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4. ALTIPROFILE ------------------------------ 104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5. DUMP ------------------------------------- 111   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6. ALTIERR ---------------------------------- 127  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7. ORANGE for ALTIBASE ---------------------- 129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b="0" dirty="0">
                <a:latin typeface="Courier New" pitchFamily="49" charset="0"/>
                <a:cs typeface="Courier New" pitchFamily="49" charset="0"/>
              </a:rPr>
              <a:t>   8. MIGRATION CENTER ------------------------- 152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sz="700" dirty="0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 marL="359029" indent="106976">
              <a:spcBef>
                <a:spcPts val="300"/>
              </a:spcBef>
              <a:buNone/>
            </a:pPr>
            <a:r>
              <a:rPr lang="en-US" altLang="ko-KR" dirty="0"/>
              <a:t>3. </a:t>
            </a:r>
            <a:r>
              <a:rPr lang="ko-KR" altLang="en-US" dirty="0"/>
              <a:t>실습교재 </a:t>
            </a:r>
            <a:r>
              <a:rPr lang="en-US" altLang="ko-KR" dirty="0"/>
              <a:t>II ----------------------------------- 174 </a:t>
            </a:r>
            <a:endParaRPr lang="en-US" altLang="ko-KR" sz="700" b="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 dirty="0"/>
            </a:b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(Chapter 8 </a:t>
            </a:r>
            <a:r>
              <a:rPr lang="ko-KR" altLang="en-US" sz="3600" dirty="0">
                <a:solidFill>
                  <a:srgbClr val="000000"/>
                </a:solidFill>
                <a:latin typeface="Malgun Gothic"/>
                <a:ea typeface="Malgun Gothic"/>
              </a:rPr>
              <a:t>저장 장치와 인덱싱 개론</a:t>
            </a:r>
            <a:r>
              <a:rPr lang="en-US" altLang="ko-KR" sz="3600" dirty="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10/24/19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 자료 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ko-KR" altLang="en-US" b="1" dirty="0">
                <a:latin typeface="+mn-ea"/>
                <a:ea typeface="+mn-ea"/>
              </a:rPr>
              <a:t>  트리 기반 인덱싱</a:t>
            </a:r>
            <a:endParaRPr lang="en-US" altLang="ko-KR" b="1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 err="1">
                <a:latin typeface="+mn-ea"/>
                <a:ea typeface="+mn-ea"/>
              </a:rPr>
              <a:t>트리와</a:t>
            </a:r>
            <a:r>
              <a:rPr lang="ko-KR" altLang="en-US" b="1" dirty="0">
                <a:latin typeface="+mn-ea"/>
                <a:ea typeface="+mn-ea"/>
              </a:rPr>
              <a:t> 비슷한 데이터 구조를 이용하여 레코드를 구성하는 방법 </a:t>
            </a:r>
          </a:p>
          <a:p>
            <a:pPr>
              <a:defRPr/>
            </a:pPr>
            <a:endParaRPr lang="en-US" altLang="ko-KR" b="1" dirty="0"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636912"/>
            <a:ext cx="8892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b="1" dirty="0">
                <a:latin typeface="+mj-ea"/>
                <a:ea typeface="+mj-ea"/>
              </a:rPr>
              <a:t>1.  </a:t>
            </a:r>
            <a:r>
              <a:rPr lang="ko-KR" altLang="en-US" b="1" dirty="0">
                <a:latin typeface="+mj-ea"/>
                <a:ea typeface="+mj-ea"/>
              </a:rPr>
              <a:t>가운데의 키 값보다 작거나 같으면 왼쪽</a:t>
            </a:r>
            <a:r>
              <a:rPr lang="en-US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크면 오른쪽으로 </a:t>
            </a:r>
            <a:r>
              <a:rPr lang="ko-KR" altLang="en-US" b="1" dirty="0" err="1">
                <a:latin typeface="+mj-ea"/>
                <a:ea typeface="+mj-ea"/>
              </a:rPr>
              <a:t>트리를</a:t>
            </a:r>
            <a:r>
              <a:rPr lang="ko-KR" altLang="en-US" b="1" dirty="0">
                <a:latin typeface="+mj-ea"/>
                <a:ea typeface="+mj-ea"/>
              </a:rPr>
              <a:t> 구성한다</a:t>
            </a:r>
            <a:endParaRPr lang="ko-KR" altLang="en-US" dirty="0">
              <a:latin typeface="+mj-ea"/>
              <a:ea typeface="+mj-ea"/>
            </a:endParaRPr>
          </a:p>
          <a:p>
            <a:pPr marL="342900" indent="-342900"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 marL="342900" indent="-342900">
              <a:buAutoNum type="arabicPeriod"/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2.  </a:t>
            </a:r>
            <a:r>
              <a:rPr lang="ko-KR" altLang="en-US" b="1" dirty="0">
                <a:latin typeface="+mj-ea"/>
                <a:ea typeface="+mj-ea"/>
              </a:rPr>
              <a:t>데이터 </a:t>
            </a:r>
            <a:r>
              <a:rPr lang="ko-KR" altLang="en-US" b="1" dirty="0" err="1">
                <a:latin typeface="+mj-ea"/>
                <a:ea typeface="+mj-ea"/>
              </a:rPr>
              <a:t>엔트리들은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트리의</a:t>
            </a:r>
            <a:r>
              <a:rPr lang="ko-KR" altLang="en-US" b="1" dirty="0">
                <a:latin typeface="+mj-ea"/>
                <a:ea typeface="+mj-ea"/>
              </a:rPr>
              <a:t> 최하위 레벨인</a:t>
            </a:r>
            <a:r>
              <a:rPr lang="en-US" b="1" dirty="0">
                <a:latin typeface="+mj-ea"/>
                <a:ea typeface="+mj-ea"/>
              </a:rPr>
              <a:t> leaf </a:t>
            </a:r>
            <a:r>
              <a:rPr lang="ko-KR" altLang="en-US" b="1" dirty="0">
                <a:latin typeface="+mj-ea"/>
                <a:ea typeface="+mj-ea"/>
              </a:rPr>
              <a:t>노트에 포함되어 있기 때문에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ko-KR" altLang="en-US" b="1" dirty="0">
                <a:latin typeface="+mj-ea"/>
                <a:ea typeface="+mj-ea"/>
              </a:rPr>
              <a:t>   </a:t>
            </a:r>
            <a:r>
              <a:rPr lang="ko-KR" altLang="en-US" b="1" dirty="0" err="1">
                <a:latin typeface="+mj-ea"/>
                <a:ea typeface="+mj-ea"/>
              </a:rPr>
              <a:t>트리의</a:t>
            </a:r>
            <a:r>
              <a:rPr lang="ko-KR" altLang="en-US" b="1" dirty="0">
                <a:latin typeface="+mj-ea"/>
                <a:ea typeface="+mj-ea"/>
              </a:rPr>
              <a:t> 성능은 </a:t>
            </a:r>
            <a:r>
              <a:rPr lang="ko-KR" altLang="en-US" b="1" dirty="0" err="1">
                <a:latin typeface="+mj-ea"/>
                <a:ea typeface="+mj-ea"/>
              </a:rPr>
              <a:t>트리의</a:t>
            </a:r>
            <a:r>
              <a:rPr lang="ko-KR" altLang="en-US" b="1" dirty="0">
                <a:latin typeface="+mj-ea"/>
                <a:ea typeface="+mj-ea"/>
              </a:rPr>
              <a:t> 깊이에 의해 좌우된다</a:t>
            </a:r>
            <a:endParaRPr lang="ko-KR" altLang="en-US" dirty="0">
              <a:latin typeface="+mj-ea"/>
              <a:ea typeface="+mj-ea"/>
            </a:endParaRPr>
          </a:p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3.  </a:t>
            </a:r>
            <a:r>
              <a:rPr lang="ko-KR" altLang="en-US" b="1" dirty="0">
                <a:latin typeface="+mj-ea"/>
                <a:ea typeface="+mj-ea"/>
              </a:rPr>
              <a:t>범위 탐색의 경우에는</a:t>
            </a:r>
            <a:r>
              <a:rPr lang="en-US" b="1" dirty="0">
                <a:latin typeface="+mj-ea"/>
                <a:ea typeface="+mj-ea"/>
              </a:rPr>
              <a:t> Root</a:t>
            </a:r>
            <a:r>
              <a:rPr lang="ko-KR" altLang="en-US" b="1" dirty="0">
                <a:latin typeface="+mj-ea"/>
                <a:ea typeface="+mj-ea"/>
              </a:rPr>
              <a:t>에서 시작하여 최소 경계값을 찾고 다음 </a:t>
            </a:r>
            <a:r>
              <a:rPr lang="ko-KR" altLang="en-US" b="1" dirty="0" err="1">
                <a:latin typeface="+mj-ea"/>
                <a:ea typeface="+mj-ea"/>
              </a:rPr>
              <a:t>리프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노드로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br>
              <a:rPr lang="en-US" altLang="ko-KR" b="1" dirty="0">
                <a:latin typeface="+mj-ea"/>
                <a:ea typeface="+mj-ea"/>
              </a:rPr>
            </a:br>
            <a:r>
              <a:rPr lang="en-US" altLang="ko-KR" b="1" dirty="0">
                <a:latin typeface="+mj-ea"/>
                <a:ea typeface="+mj-ea"/>
              </a:rPr>
              <a:t>     </a:t>
            </a:r>
            <a:r>
              <a:rPr lang="ko-KR" altLang="en-US" b="1" dirty="0">
                <a:latin typeface="+mj-ea"/>
                <a:ea typeface="+mj-ea"/>
              </a:rPr>
              <a:t>넘어가는 방식으로 연산 수행</a:t>
            </a:r>
            <a:endParaRPr lang="ko-KR" altLang="en-US" dirty="0">
              <a:latin typeface="+mj-ea"/>
              <a:ea typeface="+mj-ea"/>
            </a:endParaRPr>
          </a:p>
          <a:p>
            <a:pPr>
              <a:defRPr/>
            </a:pPr>
            <a:endParaRPr lang="en-US" altLang="ko-KR" b="1" dirty="0">
              <a:latin typeface="+mj-ea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908720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서로 다른 데이터베이스 연산들의 실행시간 측면에서의 비용을 예측하기 위한 모델</a:t>
            </a:r>
            <a:endParaRPr lang="en-US" altLang="ko-KR" sz="1600" b="1" dirty="0"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1412776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>
                <a:latin typeface="+mn-ea"/>
                <a:ea typeface="+mn-ea"/>
              </a:rPr>
              <a:t>1. </a:t>
            </a:r>
            <a:r>
              <a:rPr lang="ko-KR" altLang="en-US" b="1" dirty="0" err="1">
                <a:latin typeface="+mn-ea"/>
                <a:ea typeface="+mn-ea"/>
              </a:rPr>
              <a:t>힙</a:t>
            </a:r>
            <a:r>
              <a:rPr lang="ko-KR" altLang="en-US" b="1" dirty="0">
                <a:latin typeface="+mn-ea"/>
                <a:ea typeface="+mn-ea"/>
              </a:rPr>
              <a:t> 파일</a:t>
            </a:r>
            <a:endParaRPr lang="en-US" altLang="ko-KR" b="1" dirty="0">
              <a:latin typeface="+mn-ea"/>
              <a:ea typeface="+mn-ea"/>
            </a:endParaRPr>
          </a:p>
          <a:p>
            <a:pPr marL="342900" indent="-342900"/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랜덤 순서로 되어 있는 직원 레코드 파일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</a:rPr>
              <a:t>2. </a:t>
            </a:r>
            <a:r>
              <a:rPr lang="ko-KR" altLang="en-US" b="1" dirty="0">
                <a:latin typeface="+mn-ea"/>
                <a:ea typeface="+mn-ea"/>
              </a:rPr>
              <a:t>정렬 파일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ko-KR" b="1" dirty="0">
                <a:latin typeface="+mn-ea"/>
                <a:ea typeface="+mn-ea"/>
              </a:rPr>
              <a:t>&lt;age, </a:t>
            </a:r>
            <a:r>
              <a:rPr lang="en-US" altLang="ko-KR" b="1" dirty="0" err="1">
                <a:latin typeface="+mn-ea"/>
                <a:ea typeface="+mn-ea"/>
              </a:rPr>
              <a:t>sal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r>
              <a:rPr lang="ko-KR" altLang="en-US" b="1" dirty="0">
                <a:latin typeface="+mn-ea"/>
                <a:ea typeface="+mn-ea"/>
              </a:rPr>
              <a:t>에 의해 정렬되어 있는 직원 레코드 파일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</a:rPr>
              <a:t>3. </a:t>
            </a:r>
            <a:r>
              <a:rPr lang="ko-KR" altLang="en-US" b="1" dirty="0">
                <a:latin typeface="+mn-ea"/>
                <a:ea typeface="+mn-ea"/>
              </a:rPr>
              <a:t>군집 파일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검색 키로 </a:t>
            </a:r>
            <a:r>
              <a:rPr lang="en-US" altLang="ko-KR" b="1" dirty="0">
                <a:latin typeface="+mn-ea"/>
                <a:ea typeface="+mn-ea"/>
              </a:rPr>
              <a:t>&lt;age, </a:t>
            </a:r>
            <a:r>
              <a:rPr lang="en-US" altLang="ko-KR" b="1" dirty="0" err="1">
                <a:latin typeface="+mn-ea"/>
                <a:ea typeface="+mn-ea"/>
              </a:rPr>
              <a:t>sal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r>
              <a:rPr lang="ko-KR" altLang="en-US" b="1" dirty="0">
                <a:latin typeface="+mn-ea"/>
                <a:ea typeface="+mn-ea"/>
              </a:rPr>
              <a:t>을 가지는 군집 </a:t>
            </a:r>
            <a:r>
              <a:rPr lang="en-US" altLang="ko-KR" b="1" dirty="0">
                <a:latin typeface="+mn-ea"/>
                <a:ea typeface="+mn-ea"/>
              </a:rPr>
              <a:t>B+ </a:t>
            </a:r>
            <a:r>
              <a:rPr lang="ko-KR" altLang="en-US" b="1" dirty="0">
                <a:latin typeface="+mn-ea"/>
                <a:ea typeface="+mn-ea"/>
              </a:rPr>
              <a:t>트리 파일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</a:rPr>
              <a:t>4. </a:t>
            </a:r>
            <a:r>
              <a:rPr lang="ko-KR" altLang="en-US" b="1" dirty="0">
                <a:latin typeface="+mn-ea"/>
                <a:ea typeface="+mn-ea"/>
              </a:rPr>
              <a:t>비 군집 트리 인덱스를 가지는 </a:t>
            </a:r>
            <a:r>
              <a:rPr lang="ko-KR" altLang="en-US" b="1" dirty="0" err="1">
                <a:latin typeface="+mn-ea"/>
                <a:ea typeface="+mn-ea"/>
              </a:rPr>
              <a:t>힙</a:t>
            </a:r>
            <a:r>
              <a:rPr lang="ko-KR" altLang="en-US" b="1" dirty="0">
                <a:latin typeface="+mn-ea"/>
                <a:ea typeface="+mn-ea"/>
              </a:rPr>
              <a:t> 파일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en-US" altLang="ko-KR" b="1" dirty="0">
                <a:latin typeface="+mn-ea"/>
                <a:ea typeface="+mn-ea"/>
              </a:rPr>
              <a:t>&lt;age, </a:t>
            </a:r>
            <a:r>
              <a:rPr lang="en-US" altLang="ko-KR" b="1" dirty="0" err="1">
                <a:latin typeface="+mn-ea"/>
                <a:ea typeface="+mn-ea"/>
              </a:rPr>
              <a:t>sal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r>
              <a:rPr lang="ko-KR" altLang="en-US" b="1" dirty="0">
                <a:latin typeface="+mn-ea"/>
                <a:ea typeface="+mn-ea"/>
              </a:rPr>
              <a:t>에 대한 비군집 </a:t>
            </a:r>
            <a:r>
              <a:rPr lang="en-US" altLang="ko-KR" b="1" dirty="0">
                <a:latin typeface="+mn-ea"/>
                <a:ea typeface="+mn-ea"/>
              </a:rPr>
              <a:t>B+ </a:t>
            </a:r>
            <a:r>
              <a:rPr lang="ko-KR" altLang="en-US" b="1" dirty="0">
                <a:latin typeface="+mn-ea"/>
                <a:ea typeface="+mn-ea"/>
              </a:rPr>
              <a:t>트리 인덱스를 가지는 </a:t>
            </a:r>
            <a:r>
              <a:rPr lang="ko-KR" altLang="en-US" b="1" dirty="0" err="1">
                <a:latin typeface="+mn-ea"/>
                <a:ea typeface="+mn-ea"/>
              </a:rPr>
              <a:t>힙</a:t>
            </a:r>
            <a:r>
              <a:rPr lang="ko-KR" altLang="en-US" b="1" dirty="0">
                <a:latin typeface="+mn-ea"/>
                <a:ea typeface="+mn-ea"/>
              </a:rPr>
              <a:t> 파일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</a:rPr>
              <a:t>5. </a:t>
            </a:r>
            <a:r>
              <a:rPr lang="ko-KR" altLang="en-US" b="1" dirty="0">
                <a:latin typeface="+mn-ea"/>
                <a:ea typeface="+mn-ea"/>
              </a:rPr>
              <a:t>비 군집 해시 인덱스를 가지는 </a:t>
            </a:r>
            <a:r>
              <a:rPr lang="ko-KR" altLang="en-US" b="1" dirty="0" err="1">
                <a:latin typeface="+mn-ea"/>
                <a:ea typeface="+mn-ea"/>
              </a:rPr>
              <a:t>힙</a:t>
            </a:r>
            <a:r>
              <a:rPr lang="ko-KR" altLang="en-US" b="1" dirty="0">
                <a:latin typeface="+mn-ea"/>
                <a:ea typeface="+mn-ea"/>
              </a:rPr>
              <a:t> 파일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ko-KR" b="1" dirty="0">
                <a:latin typeface="+mn-ea"/>
                <a:ea typeface="+mn-ea"/>
              </a:rPr>
              <a:t> &lt;age, </a:t>
            </a:r>
            <a:r>
              <a:rPr lang="en-US" altLang="ko-KR" b="1" dirty="0" err="1">
                <a:latin typeface="+mn-ea"/>
                <a:ea typeface="+mn-ea"/>
              </a:rPr>
              <a:t>sal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r>
              <a:rPr lang="ko-KR" altLang="en-US" b="1" dirty="0">
                <a:latin typeface="+mn-ea"/>
                <a:ea typeface="+mn-ea"/>
              </a:rPr>
              <a:t>에 대한 비군집 해시 인덱스를 가지는 </a:t>
            </a:r>
            <a:r>
              <a:rPr lang="ko-KR" altLang="en-US" b="1" dirty="0" err="1">
                <a:latin typeface="+mn-ea"/>
                <a:ea typeface="+mn-ea"/>
              </a:rPr>
              <a:t>힙</a:t>
            </a:r>
            <a:r>
              <a:rPr lang="ko-KR" altLang="en-US" b="1" dirty="0">
                <a:latin typeface="+mn-ea"/>
                <a:ea typeface="+mn-ea"/>
              </a:rPr>
              <a:t> 파일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980728"/>
            <a:ext cx="914400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3234680"/>
            <a:ext cx="2111356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등호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5445224"/>
            <a:ext cx="2111356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범위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1412776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+mn-ea"/>
                <a:ea typeface="+mn-ea"/>
              </a:rPr>
              <a:t> 파일에 있는 모든 레코드들을 가져온다</a:t>
            </a:r>
            <a:endParaRPr 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+mn-ea"/>
                <a:ea typeface="+mn-ea"/>
              </a:rPr>
              <a:t> 파일을 구성하는 페이지들은 디스크에서 버퍼 풀로 가져와야 한다</a:t>
            </a:r>
            <a:endParaRPr 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+mn-ea"/>
                <a:ea typeface="+mn-ea"/>
              </a:rPr>
              <a:t> 버퍼 풀에 존재하는 페이지 내에서 원하는 레코드로 위치하는데 소요되는 레코드 당</a:t>
            </a:r>
            <a:r>
              <a:rPr lang="en-US" sz="1600" b="1" dirty="0">
                <a:latin typeface="+mn-ea"/>
                <a:ea typeface="+mn-ea"/>
              </a:rPr>
              <a:t> </a:t>
            </a:r>
            <a:br>
              <a:rPr lang="en-US" sz="1600" b="1" dirty="0">
                <a:latin typeface="+mn-ea"/>
                <a:ea typeface="+mn-ea"/>
              </a:rPr>
            </a:br>
            <a:r>
              <a:rPr lang="en-US" sz="1600" b="1" dirty="0">
                <a:latin typeface="+mn-ea"/>
                <a:ea typeface="+mn-ea"/>
              </a:rPr>
              <a:t>   CPU </a:t>
            </a:r>
            <a:r>
              <a:rPr lang="ko-KR" altLang="en-US" sz="1600" b="1" dirty="0">
                <a:latin typeface="+mn-ea"/>
                <a:ea typeface="+mn-ea"/>
              </a:rPr>
              <a:t>오버헤드가 있다</a:t>
            </a:r>
            <a:endParaRPr 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등호 </a:t>
            </a:r>
            <a:r>
              <a:rPr lang="ko-KR" altLang="en-US" sz="1600" b="1" dirty="0" err="1">
                <a:latin typeface="+mn-ea"/>
                <a:ea typeface="+mn-ea"/>
              </a:rPr>
              <a:t>셀렉션을</a:t>
            </a:r>
            <a:r>
              <a:rPr lang="ko-KR" altLang="en-US" sz="1600" b="1" dirty="0">
                <a:latin typeface="+mn-ea"/>
                <a:ea typeface="+mn-ea"/>
              </a:rPr>
              <a:t> 만족하는 모든 레코드를 가져온다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</a:rPr>
              <a:t>			(ex “WHERE age = 23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AND </a:t>
            </a:r>
            <a:r>
              <a:rPr lang="en-US" altLang="ko-KR" sz="1600" b="1" dirty="0" err="1">
                <a:latin typeface="+mn-ea"/>
                <a:ea typeface="+mn-ea"/>
              </a:rPr>
              <a:t>sal</a:t>
            </a:r>
            <a:r>
              <a:rPr lang="en-US" altLang="ko-KR" sz="1600" b="1" dirty="0">
                <a:latin typeface="+mn-ea"/>
                <a:ea typeface="+mn-ea"/>
              </a:rPr>
              <a:t> = 50</a:t>
            </a:r>
            <a:r>
              <a:rPr lang="en-US" sz="1600" b="1" dirty="0">
                <a:latin typeface="+mn-ea"/>
                <a:ea typeface="+mn-ea"/>
              </a:rPr>
              <a:t>")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해당 레코드를 포함하는 페이지들은 디스크에서 가져와야 하고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  <a:r>
              <a:rPr lang="ko-KR" altLang="en-US" sz="1600" b="1" dirty="0">
                <a:latin typeface="+mn-ea"/>
                <a:ea typeface="+mn-ea"/>
              </a:rPr>
              <a:t> 검색된 페이지 내에서  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해당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레코드들의 위치가 파악되어야 한다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범위 </a:t>
            </a:r>
            <a:r>
              <a:rPr lang="ko-KR" altLang="en-US" sz="1600" b="1" dirty="0" err="1">
                <a:latin typeface="+mn-ea"/>
                <a:ea typeface="+mn-ea"/>
              </a:rPr>
              <a:t>셀렉션을</a:t>
            </a:r>
            <a:r>
              <a:rPr lang="ko-KR" altLang="en-US" sz="1600" b="1" dirty="0">
                <a:latin typeface="+mn-ea"/>
                <a:ea typeface="+mn-ea"/>
              </a:rPr>
              <a:t> 만족하는 모든 레코드를 가져온다</a:t>
            </a:r>
            <a:br>
              <a:rPr lang="en-US" sz="1600" b="1" dirty="0">
                <a:latin typeface="+mn-ea"/>
                <a:ea typeface="+mn-ea"/>
              </a:rPr>
            </a:br>
            <a:r>
              <a:rPr lang="en-US" sz="1600" b="1" dirty="0">
                <a:latin typeface="+mn-ea"/>
                <a:ea typeface="+mn-ea"/>
              </a:rPr>
              <a:t>			(ex “WHERE age &gt; 35”)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700808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삽입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4293096"/>
            <a:ext cx="1584176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레코드 삭제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2204864"/>
            <a:ext cx="89644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주어진 레코드를 파일에 삽입한다</a:t>
            </a:r>
            <a:endParaRPr 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</a:t>
            </a:r>
            <a:r>
              <a:rPr lang="ko-KR" altLang="en-US" sz="1600" b="1" dirty="0">
                <a:latin typeface="+mn-ea"/>
                <a:ea typeface="+mn-ea"/>
              </a:rPr>
              <a:t> 우선 새로운 레코드가 삽일 될 파일내의 페이지를 식별한 다음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디스크에서 해당 페이지를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가져오고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새로운 레코드를 포함 시키고 나서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그 수정된 페이지를 다시 디스크에 저장한다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파일 구성에 따라서 다른 페이지들도 읽어 들이고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수정한 후에 저장해야만 한다</a:t>
            </a:r>
            <a:endParaRPr 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</a:rPr>
              <a:t> 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</a:rPr>
              <a:t>-  rid</a:t>
            </a:r>
            <a:r>
              <a:rPr lang="ko-KR" altLang="en-US" sz="1600" b="1" dirty="0">
                <a:latin typeface="+mn-ea"/>
                <a:ea typeface="+mn-ea"/>
              </a:rPr>
              <a:t>로 명시된 레코드를 삭제한다</a:t>
            </a:r>
            <a:endParaRPr 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해당 레코드가 있는 페이지를 알아내야 하고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디스크에서 가져온 다음 수정해서 저장한다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파일 구성에 따라서는 다른 페이지들도 읽어서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수정한 후에 다시 저장해야 할 경우도 있다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056" y="1196752"/>
            <a:ext cx="8964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ea"/>
                <a:ea typeface="+mn-ea"/>
              </a:rPr>
              <a:t>B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= </a:t>
            </a:r>
            <a:r>
              <a:rPr lang="ko-KR" altLang="en-US" b="1" dirty="0">
                <a:latin typeface="+mn-ea"/>
                <a:ea typeface="+mn-ea"/>
              </a:rPr>
              <a:t> 공간의 낭비 없이 레코드를 페이지에 꾸릴 때 데이터 페이지의 수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=  </a:t>
            </a:r>
            <a:r>
              <a:rPr lang="ko-KR" altLang="en-US" b="1" dirty="0">
                <a:latin typeface="+mn-ea"/>
                <a:ea typeface="+mn-ea"/>
              </a:rPr>
              <a:t>페이지 당 레코드의 수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b="1" dirty="0">
                <a:latin typeface="+mn-ea"/>
                <a:ea typeface="+mn-ea"/>
              </a:rPr>
              <a:t>D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=  </a:t>
            </a:r>
            <a:r>
              <a:rPr lang="ko-KR" altLang="en-US" b="1" dirty="0">
                <a:latin typeface="+mn-ea"/>
                <a:ea typeface="+mn-ea"/>
              </a:rPr>
              <a:t>디스크 페이지 하나를 읽고 쓰는 데에 걸리는 평균 시간 </a:t>
            </a:r>
            <a:r>
              <a:rPr lang="en-US" b="1" dirty="0">
                <a:latin typeface="+mn-ea"/>
                <a:ea typeface="+mn-ea"/>
              </a:rPr>
              <a:t>(15 milliseconds)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b="1" dirty="0">
                <a:latin typeface="+mn-ea"/>
                <a:ea typeface="+mn-ea"/>
              </a:rPr>
              <a:t>C 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=  </a:t>
            </a:r>
            <a:r>
              <a:rPr lang="ko-KR" altLang="en-US" b="1" dirty="0">
                <a:latin typeface="+mn-ea"/>
                <a:ea typeface="+mn-ea"/>
              </a:rPr>
              <a:t>한 레코드를 처리하는 데 걸리는 시간</a:t>
            </a:r>
            <a:endParaRPr lang="en-US" altLang="ko-KR" b="1" dirty="0">
              <a:latin typeface="+mn-ea"/>
              <a:ea typeface="+mn-ea"/>
            </a:endParaRPr>
          </a:p>
          <a:p>
            <a:r>
              <a:rPr lang="en-US" b="1" dirty="0">
                <a:latin typeface="+mn-ea"/>
                <a:ea typeface="+mn-ea"/>
              </a:rPr>
              <a:t>          (</a:t>
            </a:r>
            <a:r>
              <a:rPr lang="ko-KR" altLang="en-US" b="1" dirty="0">
                <a:latin typeface="+mn-ea"/>
                <a:ea typeface="+mn-ea"/>
              </a:rPr>
              <a:t>필드 값과 </a:t>
            </a:r>
            <a:r>
              <a:rPr lang="ko-KR" altLang="en-US" b="1" dirty="0" err="1">
                <a:latin typeface="+mn-ea"/>
                <a:ea typeface="+mn-ea"/>
              </a:rPr>
              <a:t>셀렉션</a:t>
            </a:r>
            <a:r>
              <a:rPr lang="ko-KR" altLang="en-US" b="1" dirty="0">
                <a:latin typeface="+mn-ea"/>
                <a:ea typeface="+mn-ea"/>
              </a:rPr>
              <a:t> 상수를 비교하는 시간</a:t>
            </a:r>
            <a:r>
              <a:rPr lang="en-US" b="1" dirty="0">
                <a:latin typeface="+mn-ea"/>
                <a:ea typeface="+mn-ea"/>
              </a:rPr>
              <a:t>)  (100 </a:t>
            </a:r>
            <a:r>
              <a:rPr lang="en-US" altLang="ko-KR" b="1" dirty="0">
                <a:latin typeface="+mn-ea"/>
                <a:ea typeface="+mn-ea"/>
              </a:rPr>
              <a:t>nanoseconds</a:t>
            </a:r>
            <a:r>
              <a:rPr lang="en-US" b="1" dirty="0">
                <a:latin typeface="+mn-ea"/>
                <a:ea typeface="+mn-ea"/>
              </a:rPr>
              <a:t>)</a:t>
            </a:r>
          </a:p>
          <a:p>
            <a:endParaRPr lang="en-US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b="1" dirty="0">
                <a:latin typeface="+mn-ea"/>
                <a:ea typeface="+mn-ea"/>
              </a:rPr>
              <a:t>H 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=</a:t>
            </a:r>
            <a:r>
              <a:rPr lang="ko-KR" altLang="en-US" b="1" dirty="0">
                <a:latin typeface="+mn-ea"/>
                <a:ea typeface="+mn-ea"/>
              </a:rPr>
              <a:t>  레코드에 해시 함수를 적용시키는 데 걸리는 시간 </a:t>
            </a:r>
            <a:r>
              <a:rPr lang="en-US" b="1" dirty="0">
                <a:latin typeface="+mn-ea"/>
                <a:ea typeface="+mn-ea"/>
              </a:rPr>
              <a:t>(100 </a:t>
            </a:r>
            <a:r>
              <a:rPr lang="en-US" altLang="ko-KR" b="1" dirty="0">
                <a:latin typeface="+mn-ea"/>
                <a:ea typeface="+mn-ea"/>
              </a:rPr>
              <a:t>nanoseconds</a:t>
            </a:r>
            <a:r>
              <a:rPr lang="en-US" b="1" dirty="0">
                <a:latin typeface="+mn-ea"/>
                <a:ea typeface="+mn-ea"/>
              </a:rPr>
              <a:t>)</a:t>
            </a:r>
          </a:p>
          <a:p>
            <a:endParaRPr lang="en-US" altLang="ko-KR" b="1" dirty="0">
              <a:latin typeface="+mn-ea"/>
              <a:ea typeface="+mn-ea"/>
            </a:endParaRPr>
          </a:p>
          <a:p>
            <a:endParaRPr lang="ko-KR" altLang="en-US" b="1" dirty="0">
              <a:latin typeface="+mn-ea"/>
              <a:ea typeface="+mn-ea"/>
            </a:endParaRPr>
          </a:p>
          <a:p>
            <a:r>
              <a:rPr lang="en-US" b="1" dirty="0">
                <a:latin typeface="+mn-ea"/>
                <a:ea typeface="+mn-ea"/>
              </a:rPr>
              <a:t>F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en-US" altLang="ko-KR" b="1" dirty="0">
                <a:latin typeface="+mn-ea"/>
                <a:ea typeface="+mn-ea"/>
              </a:rPr>
              <a:t>=</a:t>
            </a:r>
            <a:r>
              <a:rPr lang="ko-KR" altLang="en-US" b="1" dirty="0">
                <a:latin typeface="+mn-ea"/>
                <a:ea typeface="+mn-ea"/>
              </a:rPr>
              <a:t>  </a:t>
            </a:r>
            <a:r>
              <a:rPr lang="ko-KR" altLang="en-US" b="1" dirty="0" err="1">
                <a:latin typeface="+mn-ea"/>
                <a:ea typeface="+mn-ea"/>
              </a:rPr>
              <a:t>팬아웃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대체로</a:t>
            </a:r>
            <a:r>
              <a:rPr lang="en-US" b="1" dirty="0">
                <a:latin typeface="+mn-ea"/>
                <a:ea typeface="+mn-ea"/>
              </a:rPr>
              <a:t> 100)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 err="1">
                <a:latin typeface="나눔고딕 ExtraBold" pitchFamily="50" charset="-127"/>
              </a:rPr>
              <a:t>힙</a:t>
            </a:r>
            <a:r>
              <a:rPr lang="ko-KR" altLang="en-US" sz="2000" dirty="0">
                <a:latin typeface="나눔고딕 ExtraBold" pitchFamily="50" charset="-127"/>
              </a:rPr>
              <a:t> 파일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052736"/>
            <a:ext cx="914400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946648"/>
            <a:ext cx="2111356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등호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4797152"/>
            <a:ext cx="2111356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범위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484784"/>
            <a:ext cx="8136904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페이지 당</a:t>
            </a:r>
            <a:r>
              <a:rPr lang="en-US" sz="1600" dirty="0">
                <a:latin typeface="+mn-ea"/>
                <a:ea typeface="+mn-ea"/>
              </a:rPr>
              <a:t> D</a:t>
            </a:r>
            <a:r>
              <a:rPr lang="ko-KR" altLang="en-US" sz="1600" dirty="0">
                <a:latin typeface="+mn-ea"/>
                <a:ea typeface="+mn-ea"/>
              </a:rPr>
              <a:t>시간이 소요되는</a:t>
            </a:r>
            <a:r>
              <a:rPr lang="en-US" sz="1600" dirty="0">
                <a:latin typeface="+mn-ea"/>
                <a:ea typeface="+mn-ea"/>
              </a:rPr>
              <a:t> B</a:t>
            </a:r>
            <a:r>
              <a:rPr lang="ko-KR" altLang="en-US" sz="1600" dirty="0">
                <a:latin typeface="+mn-ea"/>
                <a:ea typeface="+mn-ea"/>
              </a:rPr>
              <a:t>개의 페이지를 검색하며 </a:t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각 페이지 내에는 레코드 당</a:t>
            </a:r>
            <a:r>
              <a:rPr lang="en-US" sz="1600" dirty="0">
                <a:latin typeface="+mn-ea"/>
                <a:ea typeface="+mn-ea"/>
              </a:rPr>
              <a:t> C</a:t>
            </a:r>
            <a:r>
              <a:rPr lang="ko-KR" altLang="en-US" sz="1600" dirty="0">
                <a:latin typeface="+mn-ea"/>
                <a:ea typeface="+mn-ea"/>
              </a:rPr>
              <a:t>시간이 소요되는</a:t>
            </a:r>
            <a:r>
              <a:rPr lang="en-US" sz="1600" dirty="0">
                <a:latin typeface="+mn-ea"/>
                <a:ea typeface="+mn-ea"/>
              </a:rPr>
              <a:t> R</a:t>
            </a:r>
            <a:r>
              <a:rPr lang="ko-KR" altLang="en-US" sz="1600" dirty="0">
                <a:latin typeface="+mn-ea"/>
                <a:ea typeface="+mn-ea"/>
              </a:rPr>
              <a:t>개의 레코드를 처리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</a:rPr>
              <a:t> </a:t>
            </a: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sz="1600" b="1" dirty="0">
                <a:latin typeface="+mn-ea"/>
                <a:ea typeface="+mn-ea"/>
              </a:rPr>
              <a:t>  B(D + RC)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30879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n-ea"/>
                <a:ea typeface="+mn-ea"/>
              </a:rPr>
              <a:t>셀렉션이</a:t>
            </a:r>
            <a:r>
              <a:rPr lang="ko-KR" altLang="en-US" sz="1600" dirty="0">
                <a:latin typeface="+mn-ea"/>
                <a:ea typeface="+mn-ea"/>
              </a:rPr>
              <a:t> 후보 키에 대해 명시되어 있고 정확히 하나의 레코드가 해당 조건에 부합 된다고 할 때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평균적으로 파일의</a:t>
            </a:r>
            <a:r>
              <a:rPr lang="en-US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절반을 스캔 해야 한다</a:t>
            </a:r>
            <a:r>
              <a:rPr lang="en-US" sz="1600" dirty="0">
                <a:latin typeface="+mn-ea"/>
                <a:ea typeface="+mn-ea"/>
              </a:rPr>
              <a:t> 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    </a:t>
            </a:r>
            <a:r>
              <a:rPr lang="en-US" sz="1600" b="1" dirty="0">
                <a:latin typeface="+mn-ea"/>
                <a:ea typeface="+mn-ea"/>
              </a:rPr>
              <a:t>0.5B(D + RC)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5226909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조건에 맞는 레코드들이 파일 어디에나 존재할 수 있고 그러한 레코드가 얼마나 존재하는지 알 수 없기 때문에 파일 전체를 스캔 해야 한다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</a:rPr>
              <a:t>  </a:t>
            </a: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sz="1600" b="1" dirty="0">
                <a:latin typeface="+mn-ea"/>
                <a:ea typeface="+mn-ea"/>
              </a:rPr>
              <a:t>  B(D + RC)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 err="1">
                <a:latin typeface="나눔고딕 ExtraBold" pitchFamily="50" charset="-127"/>
              </a:rPr>
              <a:t>힙</a:t>
            </a:r>
            <a:r>
              <a:rPr lang="ko-KR" altLang="en-US" sz="2000" dirty="0">
                <a:latin typeface="나눔고딕 ExtraBold" pitchFamily="50" charset="-127"/>
              </a:rPr>
              <a:t> 파일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700808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삽입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4149080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삭제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606674"/>
            <a:ext cx="8280920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먼저 해당 레코드를 찾아야 하고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해당 페이지에서 그 레코드를 삭제한 후</a:t>
            </a:r>
            <a:r>
              <a:rPr lang="en-US" sz="1600" dirty="0">
                <a:latin typeface="+mn-ea"/>
                <a:ea typeface="+mn-ea"/>
              </a:rPr>
              <a:t>, </a:t>
            </a:r>
            <a:br>
              <a:rPr lang="en-US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수정된 페이지를 다시 저장해야 한다</a:t>
            </a:r>
            <a:r>
              <a:rPr lang="en-US" sz="1600" dirty="0">
                <a:latin typeface="+mn-ea"/>
                <a:ea typeface="+mn-ea"/>
              </a:rPr>
              <a:t>. </a:t>
            </a:r>
            <a:br>
              <a:rPr lang="en-US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삭제에 의해 생긴 파일 내의 공백을 회수하기 위한 파일의 압축은 하지 않음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  D(</a:t>
            </a:r>
            <a:r>
              <a:rPr lang="ko-KR" altLang="en-US" sz="1600" b="1" dirty="0">
                <a:latin typeface="+mn-ea"/>
                <a:ea typeface="+mn-ea"/>
                <a:sym typeface="Wingdings" pitchFamily="2" charset="2"/>
              </a:rPr>
              <a:t>탐색비용</a:t>
            </a:r>
            <a:r>
              <a:rPr lang="en-US" altLang="ko-KR" sz="1600" b="1" dirty="0">
                <a:latin typeface="+mn-ea"/>
                <a:ea typeface="+mn-ea"/>
                <a:sym typeface="Wingdings" pitchFamily="2" charset="2"/>
              </a:rPr>
              <a:t>) + </a:t>
            </a:r>
            <a:r>
              <a:rPr lang="en-US" sz="1600" b="1" dirty="0">
                <a:latin typeface="+mn-ea"/>
                <a:ea typeface="+mn-ea"/>
              </a:rPr>
              <a:t>D + C = 2D + C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132856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레코드는 항상 파일의 끝에 삽입된다고 가정하면 파일에서 마지막 페이지를 가져와서 레코드를 추가하고 다시 저장해야 한다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  D</a:t>
            </a:r>
            <a:r>
              <a:rPr lang="en-US" sz="1600" b="1" dirty="0">
                <a:latin typeface="+mn-ea"/>
                <a:sym typeface="Wingdings" pitchFamily="2" charset="2"/>
              </a:rPr>
              <a:t>(</a:t>
            </a:r>
            <a:r>
              <a:rPr lang="ko-KR" altLang="en-US" sz="1600" b="1" dirty="0">
                <a:latin typeface="+mn-ea"/>
                <a:sym typeface="Wingdings" pitchFamily="2" charset="2"/>
              </a:rPr>
              <a:t>탐색비용</a:t>
            </a:r>
            <a:r>
              <a:rPr lang="en-US" altLang="ko-KR" sz="1600" b="1" dirty="0">
                <a:latin typeface="+mn-ea"/>
                <a:sym typeface="Wingdings" pitchFamily="2" charset="2"/>
              </a:rPr>
              <a:t>)</a:t>
            </a: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 + </a:t>
            </a:r>
            <a:r>
              <a:rPr lang="en-US" sz="1600" b="1" dirty="0">
                <a:latin typeface="+mn-ea"/>
                <a:ea typeface="+mn-ea"/>
              </a:rPr>
              <a:t>D + C = 2D + C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나눔고딕 ExtraBold" pitchFamily="50" charset="-127"/>
              </a:rPr>
              <a:t>정렬 파일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052736"/>
            <a:ext cx="914400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708920"/>
            <a:ext cx="2111356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등호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4797152"/>
            <a:ext cx="2111356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범위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48478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정렬 여부와 관계 없이 모든 페이지를 검색해야 함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</a:rPr>
              <a:t> </a:t>
            </a: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en-US" sz="1600" b="1" dirty="0">
                <a:latin typeface="+mn-ea"/>
                <a:ea typeface="+mn-ea"/>
              </a:rPr>
              <a:t> B(D + RC)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14096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일단 페이지를 찾고 나면</a:t>
            </a:r>
            <a:r>
              <a:rPr lang="en-US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그 안에서 부합하는 첫 레코드는 그 페이지에 대한 이진 탐색으로 찾을 수 있음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en-US" sz="1600" b="1" dirty="0">
                <a:latin typeface="+mn-ea"/>
                <a:ea typeface="+mn-ea"/>
              </a:rPr>
              <a:t> D           (</a:t>
            </a:r>
            <a:r>
              <a:rPr lang="ko-KR" altLang="en-US" sz="1600" b="1" dirty="0">
                <a:latin typeface="+mn-ea"/>
                <a:ea typeface="+mn-ea"/>
              </a:rPr>
              <a:t>페이지 찾는 시간</a:t>
            </a:r>
            <a:r>
              <a:rPr lang="en-US" sz="1600" b="1" dirty="0">
                <a:latin typeface="+mn-ea"/>
                <a:ea typeface="+mn-ea"/>
              </a:rPr>
              <a:t>) + C           (</a:t>
            </a:r>
            <a:r>
              <a:rPr lang="ko-KR" altLang="en-US" sz="1600" b="1" dirty="0">
                <a:latin typeface="+mn-ea"/>
                <a:ea typeface="+mn-ea"/>
              </a:rPr>
              <a:t>그 페이지 내에서 레코드 찾는 시간</a:t>
            </a:r>
            <a:r>
              <a:rPr lang="en-US" sz="1600" b="1" dirty="0">
                <a:latin typeface="+mn-ea"/>
                <a:ea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5226909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부합되는 레코드가 많은 등호 </a:t>
            </a:r>
            <a:r>
              <a:rPr lang="ko-KR" altLang="en-US" sz="1600" dirty="0" err="1">
                <a:latin typeface="+mn-ea"/>
                <a:ea typeface="+mn-ea"/>
              </a:rPr>
              <a:t>셀렉션</a:t>
            </a:r>
            <a:r>
              <a:rPr lang="ko-KR" altLang="en-US" sz="1600" dirty="0">
                <a:latin typeface="+mn-ea"/>
                <a:ea typeface="+mn-ea"/>
              </a:rPr>
              <a:t> 탐색과 같음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범위가 크면 다른 페이지를 가져오기도 해야 하는데 </a:t>
            </a:r>
            <a:r>
              <a:rPr lang="ko-KR" altLang="en-US" sz="1600" dirty="0">
                <a:latin typeface="+mn-ea"/>
                <a:ea typeface="+mn-ea"/>
                <a:sym typeface="Wingdings" pitchFamily="2" charset="2"/>
              </a:rPr>
              <a:t>이때는 다른 </a:t>
            </a:r>
            <a:r>
              <a:rPr lang="ko-KR" altLang="en-US" sz="1600" dirty="0">
                <a:latin typeface="+mn-ea"/>
                <a:ea typeface="+mn-ea"/>
              </a:rPr>
              <a:t>페이지 읽는 시간이 추가됨</a:t>
            </a:r>
            <a:endParaRPr lang="en-US" sz="1600" dirty="0">
              <a:latin typeface="+mn-ea"/>
              <a:ea typeface="+mn-ea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sym typeface="Wingdings" pitchFamily="2" charset="2"/>
              </a:rPr>
              <a:t> </a:t>
            </a:r>
            <a:r>
              <a:rPr lang="en-US" sz="1600" b="1" dirty="0">
                <a:latin typeface="+mn-ea"/>
              </a:rPr>
              <a:t> D           (</a:t>
            </a:r>
            <a:r>
              <a:rPr lang="ko-KR" altLang="en-US" sz="1600" b="1" dirty="0">
                <a:latin typeface="+mn-ea"/>
              </a:rPr>
              <a:t>페이지 찾는 시간</a:t>
            </a:r>
            <a:r>
              <a:rPr lang="en-US" sz="1600" b="1" dirty="0">
                <a:latin typeface="+mn-ea"/>
              </a:rPr>
              <a:t>) + C           (</a:t>
            </a:r>
            <a:r>
              <a:rPr lang="ko-KR" altLang="en-US" sz="1600" b="1" dirty="0">
                <a:latin typeface="+mn-ea"/>
              </a:rPr>
              <a:t>그 페이지 내에서 레코드 찾는 시간</a:t>
            </a:r>
            <a:r>
              <a:rPr lang="en-US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4005064"/>
            <a:ext cx="60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7904" y="4005064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6093296"/>
            <a:ext cx="609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896" y="6093296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나눔고딕 ExtraBold" pitchFamily="50" charset="-127"/>
              </a:rPr>
              <a:t>정렬 파일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700808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삽입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4149080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삭제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60667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삽입과 같음</a:t>
            </a:r>
            <a:r>
              <a:rPr lang="en-US" sz="1600" dirty="0">
                <a:latin typeface="+mn-ea"/>
                <a:ea typeface="+mn-ea"/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  <a:sym typeface="Wingdings" pitchFamily="2" charset="2"/>
              </a:rPr>
              <a:t>삭제할 </a:t>
            </a:r>
            <a:r>
              <a:rPr lang="ko-KR" altLang="en-US" sz="1600" b="1" dirty="0">
                <a:latin typeface="+mn-ea"/>
                <a:sym typeface="Wingdings" pitchFamily="2" charset="2"/>
              </a:rPr>
              <a:t>레코드 위치 탐색비용 </a:t>
            </a:r>
            <a:r>
              <a:rPr lang="en-US" sz="1600" b="1" dirty="0">
                <a:latin typeface="+mn-ea"/>
              </a:rPr>
              <a:t>+  2*0.5B(D+RC)  (</a:t>
            </a:r>
            <a:r>
              <a:rPr lang="ko-KR" altLang="en-US" sz="1600" b="1" dirty="0">
                <a:latin typeface="+mn-ea"/>
              </a:rPr>
              <a:t>삭제 후 수정된 페이지 다시 기록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sz="1600" b="1" dirty="0">
                <a:latin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13285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새로운 레코드를 추가한 다음에는 파일의 후반을 읽어서 다시 저장해야 한다</a:t>
            </a:r>
            <a:r>
              <a:rPr lang="en-US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ko-KR" altLang="en-US" sz="1600" b="1" dirty="0">
                <a:latin typeface="+mn-ea"/>
                <a:ea typeface="+mn-ea"/>
                <a:sym typeface="Wingdings" pitchFamily="2" charset="2"/>
              </a:rPr>
              <a:t> 새로운 레코드를 추가할 위치 탐색비용 </a:t>
            </a:r>
            <a:r>
              <a:rPr lang="en-US" sz="1600" b="1" dirty="0">
                <a:latin typeface="+mn-ea"/>
                <a:ea typeface="+mn-ea"/>
              </a:rPr>
              <a:t>+  2*0.5B(D+RC)</a:t>
            </a:r>
            <a:r>
              <a:rPr lang="en-US" altLang="ko-KR" sz="1600" b="1" dirty="0"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600" b="1" dirty="0">
                <a:latin typeface="+mn-ea"/>
                <a:ea typeface="+mn-ea"/>
                <a:sym typeface="Wingdings" pitchFamily="2" charset="2"/>
              </a:rPr>
              <a:t>후반부 스캔 </a:t>
            </a:r>
            <a:r>
              <a:rPr lang="en-US" altLang="ko-KR" sz="1600" b="1" dirty="0">
                <a:latin typeface="+mn-ea"/>
                <a:ea typeface="+mn-ea"/>
                <a:sym typeface="Wingdings" pitchFamily="2" charset="2"/>
              </a:rPr>
              <a:t>+ </a:t>
            </a:r>
            <a:r>
              <a:rPr lang="ko-KR" altLang="en-US" sz="1600" b="1" dirty="0">
                <a:latin typeface="+mn-ea"/>
                <a:ea typeface="+mn-ea"/>
                <a:sym typeface="Wingdings" pitchFamily="2" charset="2"/>
              </a:rPr>
              <a:t>다시 저장</a:t>
            </a:r>
            <a:r>
              <a:rPr lang="en-US" altLang="ko-KR" sz="1600" b="1" dirty="0">
                <a:latin typeface="+mn-ea"/>
                <a:ea typeface="+mn-ea"/>
                <a:sym typeface="Wingdings" pitchFamily="2" charset="2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나눔고딕 ExtraBold" pitchFamily="50" charset="-127"/>
              </a:rPr>
              <a:t>군집 파일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052736"/>
            <a:ext cx="914400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967335"/>
            <a:ext cx="2111356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등호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4797152"/>
            <a:ext cx="2111356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범위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484784"/>
            <a:ext cx="8136904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페이지들은 대략</a:t>
            </a:r>
            <a:r>
              <a:rPr lang="en-US" sz="1600" dirty="0">
                <a:latin typeface="+mn-ea"/>
                <a:ea typeface="+mn-ea"/>
              </a:rPr>
              <a:t> 67%</a:t>
            </a:r>
            <a:r>
              <a:rPr lang="ko-KR" altLang="en-US" sz="1600" dirty="0">
                <a:latin typeface="+mn-ea"/>
                <a:ea typeface="+mn-ea"/>
              </a:rPr>
              <a:t>만 차있기 때문에 실제 페이지 수는</a:t>
            </a:r>
            <a:r>
              <a:rPr lang="en-US" sz="1600" dirty="0">
                <a:latin typeface="+mn-ea"/>
                <a:ea typeface="+mn-ea"/>
              </a:rPr>
              <a:t> 1.5B</a:t>
            </a:r>
            <a:endParaRPr lang="ko-KR" altLang="en-US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</a:rPr>
              <a:t> </a:t>
            </a: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sz="1600" b="1" dirty="0">
                <a:latin typeface="+mn-ea"/>
                <a:ea typeface="+mn-ea"/>
              </a:rPr>
              <a:t> 1.5B(D + RC)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9383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  D                  </a:t>
            </a:r>
            <a:r>
              <a:rPr lang="en-US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페이지 찾는 시간</a:t>
            </a:r>
            <a:r>
              <a:rPr lang="en-US" sz="1600" b="1" dirty="0">
                <a:latin typeface="+mn-ea"/>
                <a:ea typeface="+mn-ea"/>
              </a:rPr>
              <a:t>) + C            (</a:t>
            </a:r>
            <a:r>
              <a:rPr lang="ko-KR" altLang="en-US" sz="1600" b="1" dirty="0">
                <a:latin typeface="+mn-ea"/>
                <a:ea typeface="+mn-ea"/>
              </a:rPr>
              <a:t>그 페이지 내에서 레코드 찾는 시간</a:t>
            </a:r>
            <a:r>
              <a:rPr lang="en-US" sz="1600" b="1" dirty="0">
                <a:latin typeface="+mn-ea"/>
                <a:ea typeface="+mn-ea"/>
              </a:rPr>
              <a:t>)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5226909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 </a:t>
            </a:r>
            <a:r>
              <a:rPr lang="en-US" sz="1600" b="1" dirty="0">
                <a:latin typeface="+mn-ea"/>
                <a:ea typeface="+mn-ea"/>
              </a:rPr>
              <a:t> D                 (</a:t>
            </a:r>
            <a:r>
              <a:rPr lang="ko-KR" altLang="en-US" sz="1600" b="1" dirty="0">
                <a:latin typeface="+mn-ea"/>
                <a:ea typeface="+mn-ea"/>
              </a:rPr>
              <a:t>페이지 찾는 시간</a:t>
            </a:r>
            <a:r>
              <a:rPr lang="en-US" sz="1600" b="1" dirty="0">
                <a:latin typeface="+mn-ea"/>
                <a:ea typeface="+mn-ea"/>
              </a:rPr>
              <a:t>) + C            (</a:t>
            </a:r>
            <a:r>
              <a:rPr lang="ko-KR" altLang="en-US" sz="1600" b="1" dirty="0">
                <a:latin typeface="+mn-ea"/>
                <a:ea typeface="+mn-ea"/>
              </a:rPr>
              <a:t>그 페이지 내에서 레코드 찾는 시간</a:t>
            </a:r>
            <a:r>
              <a:rPr lang="en-US" sz="1600" b="1" dirty="0">
                <a:latin typeface="+mn-ea"/>
                <a:ea typeface="+mn-ea"/>
              </a:rPr>
              <a:t>) </a:t>
            </a:r>
            <a:br>
              <a:rPr lang="en-US" sz="1600" b="1" dirty="0">
                <a:latin typeface="+mn-ea"/>
                <a:ea typeface="+mn-ea"/>
              </a:rPr>
            </a:br>
            <a:r>
              <a:rPr lang="en-US" sz="1600" b="1" dirty="0">
                <a:latin typeface="+mn-ea"/>
                <a:ea typeface="+mn-ea"/>
              </a:rPr>
              <a:t>     + </a:t>
            </a:r>
            <a:r>
              <a:rPr lang="ko-KR" altLang="en-US" sz="1600" b="1" dirty="0">
                <a:latin typeface="+mn-ea"/>
                <a:ea typeface="+mn-ea"/>
              </a:rPr>
              <a:t>해당 레코드들을 순차적으로 읽는데 드는 비용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3562106"/>
            <a:ext cx="936104" cy="22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9952" y="3503208"/>
            <a:ext cx="648072" cy="2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5362306"/>
            <a:ext cx="936104" cy="22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5333025"/>
            <a:ext cx="648072" cy="2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908720"/>
            <a:ext cx="7781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000" dirty="0">
                <a:latin typeface="나눔고딕 ExtraBold" pitchFamily="50" charset="-127"/>
              </a:rPr>
              <a:t>B</a:t>
            </a:r>
            <a:r>
              <a:rPr lang="ko-KR" altLang="en-US" sz="2000" dirty="0" err="1">
                <a:latin typeface="나눔고딕 ExtraBold" pitchFamily="50" charset="-127"/>
              </a:rPr>
              <a:t>트리와</a:t>
            </a:r>
            <a:r>
              <a:rPr lang="ko-KR" altLang="en-US" sz="2000" dirty="0">
                <a:latin typeface="나눔고딕 ExtraBold" pitchFamily="50" charset="-127"/>
              </a:rPr>
              <a:t> </a:t>
            </a:r>
            <a:r>
              <a:rPr lang="en-US" altLang="ko-KR" sz="2000" dirty="0">
                <a:latin typeface="나눔고딕 ExtraBold" pitchFamily="50" charset="-127"/>
              </a:rPr>
              <a:t>B+</a:t>
            </a:r>
            <a:r>
              <a:rPr lang="ko-KR" altLang="en-US" sz="2000" dirty="0">
                <a:latin typeface="나눔고딕 ExtraBold" pitchFamily="50" charset="-127"/>
              </a:rPr>
              <a:t>트리 차이점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714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ko-KR" b="1" dirty="0">
                <a:latin typeface="+mn-ea"/>
                <a:ea typeface="+mn-ea"/>
                <a:cs typeface="Calibri" pitchFamily="34" charset="0"/>
              </a:rPr>
              <a:t> B  </a:t>
            </a:r>
            <a:r>
              <a:rPr lang="ko-KR" altLang="en-US" b="1" dirty="0">
                <a:latin typeface="+mn-ea"/>
                <a:ea typeface="+mn-ea"/>
                <a:cs typeface="Calibri" pitchFamily="34" charset="0"/>
              </a:rPr>
              <a:t>트리</a:t>
            </a:r>
            <a:endParaRPr lang="en-US" altLang="ko-KR" b="1" dirty="0"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756286"/>
            <a:ext cx="882047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dirty="0">
                <a:latin typeface="+mj-ea"/>
                <a:ea typeface="+mj-ea"/>
              </a:rPr>
              <a:t>  </a:t>
            </a:r>
            <a:r>
              <a:rPr lang="en-US" altLang="ko-KR" sz="1400" b="1" dirty="0">
                <a:latin typeface="+mj-ea"/>
                <a:ea typeface="+mj-ea"/>
              </a:rPr>
              <a:t>B-Tree</a:t>
            </a:r>
            <a:r>
              <a:rPr lang="ko-KR" altLang="en-US" sz="1400" b="1" dirty="0">
                <a:latin typeface="+mj-ea"/>
                <a:ea typeface="+mj-ea"/>
              </a:rPr>
              <a:t>와의 가장 큰 차이점은 중간 </a:t>
            </a:r>
            <a:r>
              <a:rPr lang="en-US" altLang="ko-KR" sz="1400" b="1" dirty="0">
                <a:latin typeface="+mj-ea"/>
                <a:ea typeface="+mj-ea"/>
              </a:rPr>
              <a:t>Node</a:t>
            </a:r>
            <a:r>
              <a:rPr lang="ko-KR" altLang="en-US" sz="1400" b="1" dirty="0">
                <a:latin typeface="+mj-ea"/>
                <a:ea typeface="+mj-ea"/>
              </a:rPr>
              <a:t>에는 </a:t>
            </a:r>
            <a:r>
              <a:rPr lang="en-US" altLang="ko-KR" sz="1400" b="1" dirty="0">
                <a:latin typeface="+mj-ea"/>
                <a:ea typeface="+mj-ea"/>
              </a:rPr>
              <a:t>Key</a:t>
            </a:r>
            <a:r>
              <a:rPr lang="ko-KR" altLang="en-US" sz="1400" b="1" dirty="0">
                <a:latin typeface="+mj-ea"/>
                <a:ea typeface="+mj-ea"/>
              </a:rPr>
              <a:t>만 저장이되고 </a:t>
            </a:r>
            <a:r>
              <a:rPr lang="en-US" altLang="ko-KR" sz="1400" b="1" dirty="0">
                <a:latin typeface="+mj-ea"/>
                <a:ea typeface="+mj-ea"/>
              </a:rPr>
              <a:t>Leaf Node</a:t>
            </a:r>
            <a:r>
              <a:rPr lang="ko-KR" altLang="en-US" sz="1400" b="1" dirty="0">
                <a:latin typeface="+mj-ea"/>
                <a:ea typeface="+mj-ea"/>
              </a:rPr>
              <a:t>에 </a:t>
            </a:r>
            <a:r>
              <a:rPr lang="en-US" altLang="ko-KR" sz="1400" b="1" dirty="0">
                <a:latin typeface="+mj-ea"/>
                <a:ea typeface="+mj-ea"/>
              </a:rPr>
              <a:t>Key</a:t>
            </a:r>
            <a:r>
              <a:rPr lang="ko-KR" altLang="en-US" sz="1400" b="1" dirty="0">
                <a:latin typeface="+mj-ea"/>
                <a:ea typeface="+mj-ea"/>
              </a:rPr>
              <a:t>와 </a:t>
            </a:r>
            <a:r>
              <a:rPr lang="en-US" altLang="ko-KR" sz="1400" b="1" dirty="0">
                <a:latin typeface="+mj-ea"/>
                <a:ea typeface="+mj-ea"/>
              </a:rPr>
              <a:t>Data</a:t>
            </a:r>
            <a:r>
              <a:rPr lang="ko-KR" altLang="en-US" sz="1400" b="1" dirty="0">
                <a:latin typeface="+mj-ea"/>
                <a:ea typeface="+mj-ea"/>
              </a:rPr>
              <a:t>를 함께 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   </a:t>
            </a:r>
            <a:r>
              <a:rPr lang="ko-KR" altLang="en-US" sz="1400" b="1" dirty="0">
                <a:latin typeface="+mj-ea"/>
                <a:ea typeface="+mj-ea"/>
              </a:rPr>
              <a:t>저장하여 </a:t>
            </a:r>
            <a:r>
              <a:rPr lang="en-US" altLang="ko-KR" sz="1400" b="1" dirty="0">
                <a:latin typeface="+mj-ea"/>
                <a:ea typeface="+mj-ea"/>
              </a:rPr>
              <a:t>Leaf Node</a:t>
            </a:r>
            <a:r>
              <a:rPr lang="ko-KR" altLang="en-US" sz="1400" b="1" dirty="0">
                <a:latin typeface="+mj-ea"/>
                <a:ea typeface="+mj-ea"/>
              </a:rPr>
              <a:t>간 </a:t>
            </a:r>
            <a:r>
              <a:rPr lang="en-US" altLang="ko-KR" sz="1400" b="1" dirty="0">
                <a:latin typeface="+mj-ea"/>
                <a:ea typeface="+mj-ea"/>
              </a:rPr>
              <a:t>Pointer</a:t>
            </a:r>
            <a:r>
              <a:rPr lang="ko-KR" altLang="en-US" sz="1400" b="1" dirty="0">
                <a:latin typeface="+mj-ea"/>
                <a:ea typeface="+mj-ea"/>
              </a:rPr>
              <a:t>를 연결하여 </a:t>
            </a:r>
            <a:r>
              <a:rPr lang="en-US" altLang="ko-KR" sz="1400" b="1" dirty="0">
                <a:latin typeface="+mj-ea"/>
                <a:ea typeface="+mj-ea"/>
              </a:rPr>
              <a:t>B-Tree</a:t>
            </a:r>
            <a:r>
              <a:rPr lang="ko-KR" altLang="en-US" sz="1400" b="1" dirty="0">
                <a:latin typeface="+mj-ea"/>
                <a:ea typeface="+mj-ea"/>
              </a:rPr>
              <a:t>에 비하여 쉬운 순회가 가능하다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3933056"/>
            <a:ext cx="78390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95536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ko-KR" b="1" dirty="0">
                <a:latin typeface="+mn-ea"/>
                <a:ea typeface="+mn-ea"/>
                <a:cs typeface="Calibri" pitchFamily="34" charset="0"/>
              </a:rPr>
              <a:t> B+ </a:t>
            </a:r>
            <a:r>
              <a:rPr lang="ko-KR" altLang="en-US" b="1" dirty="0">
                <a:latin typeface="+mn-ea"/>
                <a:ea typeface="+mn-ea"/>
                <a:cs typeface="Calibri" pitchFamily="34" charset="0"/>
              </a:rPr>
              <a:t>트리</a:t>
            </a:r>
            <a:endParaRPr lang="en-US" altLang="ko-KR" b="1" dirty="0">
              <a:latin typeface="+mn-ea"/>
              <a:ea typeface="+mn-ea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2852936"/>
            <a:ext cx="882047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400" b="1" dirty="0">
                <a:latin typeface="+mj-ea"/>
                <a:ea typeface="+mj-ea"/>
              </a:rPr>
              <a:t>  </a:t>
            </a:r>
            <a:r>
              <a:rPr lang="en-US" altLang="ko-KR" sz="1400" b="1" dirty="0">
                <a:latin typeface="+mj-ea"/>
                <a:ea typeface="+mj-ea"/>
              </a:rPr>
              <a:t>B-tree</a:t>
            </a:r>
            <a:r>
              <a:rPr lang="ko-KR" altLang="en-US" sz="1400" b="1" dirty="0">
                <a:latin typeface="+mj-ea"/>
                <a:ea typeface="+mj-ea"/>
              </a:rPr>
              <a:t>는 </a:t>
            </a:r>
            <a:r>
              <a:rPr lang="en-US" altLang="ko-KR" sz="1400" b="1" dirty="0">
                <a:latin typeface="+mj-ea"/>
                <a:ea typeface="+mj-ea"/>
              </a:rPr>
              <a:t>Binary Search Tree</a:t>
            </a:r>
            <a:r>
              <a:rPr lang="ko-KR" altLang="en-US" sz="1400" b="1" dirty="0">
                <a:latin typeface="+mj-ea"/>
                <a:ea typeface="+mj-ea"/>
              </a:rPr>
              <a:t>를 확장한 </a:t>
            </a:r>
            <a:r>
              <a:rPr lang="en-US" altLang="ko-KR" sz="1400" b="1" dirty="0">
                <a:latin typeface="+mj-ea"/>
                <a:ea typeface="+mj-ea"/>
              </a:rPr>
              <a:t>Tree</a:t>
            </a:r>
            <a:r>
              <a:rPr lang="ko-KR" altLang="en-US" sz="1400" b="1" dirty="0">
                <a:latin typeface="+mj-ea"/>
                <a:ea typeface="+mj-ea"/>
              </a:rPr>
              <a:t>로 각 </a:t>
            </a:r>
            <a:r>
              <a:rPr lang="en-US" altLang="ko-KR" sz="1400" b="1" dirty="0">
                <a:latin typeface="+mj-ea"/>
                <a:ea typeface="+mj-ea"/>
              </a:rPr>
              <a:t>Node</a:t>
            </a:r>
            <a:r>
              <a:rPr lang="ko-KR" altLang="en-US" sz="1400" b="1" dirty="0">
                <a:latin typeface="+mj-ea"/>
                <a:ea typeface="+mj-ea"/>
              </a:rPr>
              <a:t>는 여러개의 </a:t>
            </a:r>
            <a:r>
              <a:rPr lang="en-US" altLang="ko-KR" sz="1400" b="1" dirty="0">
                <a:latin typeface="+mj-ea"/>
                <a:ea typeface="+mj-ea"/>
              </a:rPr>
              <a:t>Key</a:t>
            </a:r>
            <a:r>
              <a:rPr lang="ko-KR" altLang="en-US" sz="1400" b="1" dirty="0">
                <a:latin typeface="+mj-ea"/>
                <a:ea typeface="+mj-ea"/>
              </a:rPr>
              <a:t>를 가질 수 있고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   </a:t>
            </a:r>
            <a:r>
              <a:rPr lang="ko-KR" altLang="en-US" sz="1400" b="1" dirty="0">
                <a:latin typeface="+mj-ea"/>
                <a:ea typeface="+mj-ea"/>
              </a:rPr>
              <a:t>여러 개의 </a:t>
            </a:r>
            <a:r>
              <a:rPr lang="en-US" altLang="ko-KR" sz="1400" b="1" dirty="0">
                <a:latin typeface="+mj-ea"/>
                <a:ea typeface="+mj-ea"/>
              </a:rPr>
              <a:t>Child</a:t>
            </a:r>
            <a:r>
              <a:rPr lang="ko-KR" altLang="en-US" sz="1400" b="1" dirty="0">
                <a:latin typeface="+mj-ea"/>
                <a:ea typeface="+mj-ea"/>
              </a:rPr>
              <a:t>를 가질 수 있다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또한 모든 </a:t>
            </a:r>
            <a:r>
              <a:rPr lang="en-US" altLang="ko-KR" sz="1400" b="1" dirty="0">
                <a:latin typeface="+mj-ea"/>
                <a:ea typeface="+mj-ea"/>
              </a:rPr>
              <a:t>Leaf Node</a:t>
            </a:r>
            <a:r>
              <a:rPr lang="ko-KR" altLang="en-US" sz="1400" b="1" dirty="0">
                <a:latin typeface="+mj-ea"/>
                <a:ea typeface="+mj-ea"/>
              </a:rPr>
              <a:t>는 동일한 </a:t>
            </a:r>
            <a:r>
              <a:rPr lang="en-US" altLang="ko-KR" sz="1400" b="1" dirty="0">
                <a:latin typeface="+mj-ea"/>
                <a:ea typeface="+mj-ea"/>
              </a:rPr>
              <a:t>Depth</a:t>
            </a:r>
            <a:r>
              <a:rPr lang="ko-KR" altLang="en-US" sz="1400" b="1" dirty="0">
                <a:latin typeface="+mj-ea"/>
                <a:ea typeface="+mj-ea"/>
              </a:rPr>
              <a:t>를 갖고 있다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나눔고딕 ExtraBold" pitchFamily="50" charset="-127"/>
              </a:rPr>
              <a:t>군집 파일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700808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삽입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4149080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삭제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60667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  </a:t>
            </a:r>
            <a:r>
              <a:rPr lang="ko-KR" altLang="en-US" sz="1600" b="1" dirty="0">
                <a:latin typeface="+mn-ea"/>
                <a:ea typeface="+mn-ea"/>
                <a:sym typeface="Wingdings" pitchFamily="2" charset="2"/>
              </a:rPr>
              <a:t>삽입과 같음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132856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en-US" sz="1600" b="1" dirty="0">
                <a:latin typeface="+mn-ea"/>
                <a:ea typeface="+mn-ea"/>
              </a:rPr>
              <a:t>D                 (</a:t>
            </a:r>
            <a:r>
              <a:rPr lang="ko-KR" altLang="en-US" sz="1600" b="1" dirty="0">
                <a:latin typeface="+mn-ea"/>
                <a:ea typeface="+mn-ea"/>
              </a:rPr>
              <a:t>페이지 찾는 시간</a:t>
            </a:r>
            <a:r>
              <a:rPr lang="en-US" sz="1600" b="1" dirty="0">
                <a:latin typeface="+mn-ea"/>
                <a:ea typeface="+mn-ea"/>
              </a:rPr>
              <a:t>) + C             + D (</a:t>
            </a:r>
            <a:r>
              <a:rPr lang="ko-KR" altLang="en-US" sz="1600" b="1" dirty="0">
                <a:latin typeface="+mn-ea"/>
                <a:ea typeface="+mn-ea"/>
              </a:rPr>
              <a:t>쓰기 비용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9592" y="2204864"/>
            <a:ext cx="936104" cy="226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3928" y="2175583"/>
            <a:ext cx="648072" cy="25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+mn-ea"/>
              </a:rPr>
              <a:t>비 군집 트리 인덱스를 가지는 </a:t>
            </a:r>
            <a:r>
              <a:rPr lang="ko-KR" altLang="en-US" sz="2000" dirty="0" err="1">
                <a:latin typeface="+mn-ea"/>
              </a:rPr>
              <a:t>힙</a:t>
            </a:r>
            <a:r>
              <a:rPr lang="ko-KR" altLang="en-US" sz="2000" dirty="0">
                <a:latin typeface="+mn-ea"/>
              </a:rPr>
              <a:t> 파일</a:t>
            </a:r>
            <a:r>
              <a:rPr lang="en-US" altLang="ko-KR" sz="2000" dirty="0">
                <a:latin typeface="+mn-ea"/>
              </a:rPr>
              <a:t>&gt;</a:t>
            </a:r>
            <a:br>
              <a:rPr lang="ko-KR" altLang="en-US" sz="2000" dirty="0">
                <a:latin typeface="+mn-ea"/>
              </a:rPr>
            </a:b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628800"/>
            <a:ext cx="8964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인덱스에서 각 데이터 </a:t>
            </a:r>
            <a:r>
              <a:rPr lang="ko-KR" altLang="en-US" sz="2000" b="1" dirty="0" err="1">
                <a:latin typeface="+mn-ea"/>
                <a:ea typeface="+mn-ea"/>
              </a:rPr>
              <a:t>엔트리는</a:t>
            </a:r>
            <a:r>
              <a:rPr lang="ko-KR" altLang="en-US" sz="2000" b="1" dirty="0">
                <a:latin typeface="+mn-ea"/>
                <a:ea typeface="+mn-ea"/>
              </a:rPr>
              <a:t> 레코드 크기의</a:t>
            </a:r>
            <a:r>
              <a:rPr lang="en-US" sz="2000" b="1" dirty="0">
                <a:latin typeface="+mn-ea"/>
                <a:ea typeface="+mn-ea"/>
              </a:rPr>
              <a:t> 1/10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인덱스 페이지들이</a:t>
            </a:r>
            <a:r>
              <a:rPr lang="en-US" sz="2000" b="1" dirty="0">
                <a:latin typeface="+mn-ea"/>
                <a:ea typeface="+mn-ea"/>
              </a:rPr>
              <a:t> 67% </a:t>
            </a:r>
            <a:r>
              <a:rPr lang="ko-KR" altLang="en-US" sz="2000" b="1" dirty="0">
                <a:latin typeface="+mn-ea"/>
                <a:ea typeface="+mn-ea"/>
              </a:rPr>
              <a:t>사용 중이라 하면</a:t>
            </a:r>
            <a:r>
              <a:rPr lang="en-US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인덱스에서 단말 페이지들의 수</a:t>
            </a:r>
            <a:r>
              <a:rPr lang="en-US" sz="2000" b="1" dirty="0">
                <a:latin typeface="+mn-ea"/>
                <a:ea typeface="+mn-ea"/>
                <a:sym typeface="Wingdings" pitchFamily="2" charset="2"/>
              </a:rPr>
              <a:t>  </a:t>
            </a:r>
            <a:r>
              <a:rPr lang="en-US" sz="2000" b="1" dirty="0">
                <a:latin typeface="+mn-ea"/>
                <a:ea typeface="+mn-ea"/>
              </a:rPr>
              <a:t>0.1(1.5B) = 0.15B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한 페이지에서 데이터 </a:t>
            </a:r>
            <a:r>
              <a:rPr lang="ko-KR" altLang="en-US" sz="2000" b="1" dirty="0" err="1">
                <a:latin typeface="+mn-ea"/>
                <a:ea typeface="+mn-ea"/>
              </a:rPr>
              <a:t>엔트리의</a:t>
            </a:r>
            <a:r>
              <a:rPr lang="ko-KR" altLang="en-US" sz="2000" b="1" dirty="0">
                <a:latin typeface="+mn-ea"/>
                <a:ea typeface="+mn-ea"/>
              </a:rPr>
              <a:t> 수</a:t>
            </a:r>
            <a:endParaRPr lang="en-US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n-ea"/>
                <a:ea typeface="+mn-ea"/>
                <a:sym typeface="Wingdings" pitchFamily="2" charset="2"/>
              </a:rPr>
              <a:t>  </a:t>
            </a:r>
            <a:r>
              <a:rPr lang="en-US" sz="2000" b="1" dirty="0">
                <a:latin typeface="+mn-ea"/>
                <a:ea typeface="+mn-ea"/>
              </a:rPr>
              <a:t>10(0.67R) = 6.7R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+mn-ea"/>
              </a:rPr>
              <a:t>비 군집 트리 인덱스를 가지는 </a:t>
            </a:r>
            <a:r>
              <a:rPr lang="ko-KR" altLang="en-US" sz="2000" dirty="0" err="1">
                <a:latin typeface="+mn-ea"/>
              </a:rPr>
              <a:t>힙</a:t>
            </a:r>
            <a:r>
              <a:rPr lang="ko-KR" altLang="en-US" sz="2000" dirty="0">
                <a:latin typeface="+mn-ea"/>
              </a:rPr>
              <a:t> 파일</a:t>
            </a:r>
            <a:r>
              <a:rPr lang="en-US" altLang="ko-KR" sz="2000" dirty="0">
                <a:latin typeface="+mn-ea"/>
              </a:rPr>
              <a:t>&gt;</a:t>
            </a:r>
            <a:br>
              <a:rPr lang="ko-KR" altLang="en-US" sz="2000" dirty="0">
                <a:latin typeface="+mn-ea"/>
              </a:rPr>
            </a:b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052736"/>
            <a:ext cx="914400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636912"/>
            <a:ext cx="2111356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등호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4797152"/>
            <a:ext cx="2111356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범위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484784"/>
            <a:ext cx="8136904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sz="1600" b="1" dirty="0">
                <a:latin typeface="+mn-ea"/>
                <a:ea typeface="+mn-ea"/>
              </a:rPr>
              <a:t> 0.15B(D + 6.7RC)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06896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  </a:t>
            </a:r>
            <a:r>
              <a:rPr lang="en-US" sz="1600" b="1" dirty="0">
                <a:latin typeface="+mn-ea"/>
              </a:rPr>
              <a:t>D                   (</a:t>
            </a:r>
            <a:r>
              <a:rPr lang="ko-KR" altLang="en-US" sz="1600" b="1" dirty="0">
                <a:latin typeface="+mn-ea"/>
              </a:rPr>
              <a:t>페이지 찾는 시간</a:t>
            </a:r>
            <a:r>
              <a:rPr lang="en-US" sz="1600" b="1" dirty="0">
                <a:latin typeface="+mn-ea"/>
              </a:rPr>
              <a:t>) + C                  (</a:t>
            </a:r>
            <a:r>
              <a:rPr lang="ko-KR" altLang="en-US" sz="1600" b="1" dirty="0">
                <a:latin typeface="+mn-ea"/>
              </a:rPr>
              <a:t>그 페이지 내에서 레코드 찾는 시간</a:t>
            </a:r>
            <a:r>
              <a:rPr lang="en-US" sz="1600" b="1" dirty="0">
                <a:latin typeface="+mn-ea"/>
              </a:rPr>
              <a:t>)  </a:t>
            </a:r>
            <a:br>
              <a:rPr lang="en-US" sz="1600" b="1" dirty="0">
                <a:latin typeface="+mn-ea"/>
              </a:rPr>
            </a:br>
            <a:r>
              <a:rPr lang="en-US" sz="1600" b="1" dirty="0">
                <a:latin typeface="+mn-ea"/>
              </a:rPr>
              <a:t>   + D(</a:t>
            </a:r>
            <a:r>
              <a:rPr lang="ko-KR" altLang="en-US" sz="1600" b="1" dirty="0">
                <a:latin typeface="+mn-ea"/>
              </a:rPr>
              <a:t>조건과 부합하는 레코드를 가져오는데 걸리는 시간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226909"/>
            <a:ext cx="7272808" cy="4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등호 </a:t>
            </a:r>
            <a:r>
              <a:rPr lang="ko-KR" altLang="en-US" sz="1600" b="1" dirty="0" err="1">
                <a:latin typeface="+mn-ea"/>
              </a:rPr>
              <a:t>셀렉션</a:t>
            </a:r>
            <a:r>
              <a:rPr lang="ko-KR" altLang="en-US" sz="1600" b="1" dirty="0">
                <a:latin typeface="+mn-ea"/>
              </a:rPr>
              <a:t> 탐색과 같음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608" y="3206589"/>
            <a:ext cx="1008112" cy="25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2146" y="3238401"/>
            <a:ext cx="935918" cy="22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+mn-ea"/>
              </a:rPr>
              <a:t>비 군집 트리 인덱스를 가지는 </a:t>
            </a:r>
            <a:r>
              <a:rPr lang="ko-KR" altLang="en-US" sz="2000" dirty="0" err="1">
                <a:latin typeface="+mn-ea"/>
              </a:rPr>
              <a:t>힙</a:t>
            </a:r>
            <a:r>
              <a:rPr lang="ko-KR" altLang="en-US" sz="2000" dirty="0">
                <a:latin typeface="+mn-ea"/>
              </a:rPr>
              <a:t> 파일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700808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삽입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4149080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삭제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60667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  </a:t>
            </a:r>
            <a:r>
              <a:rPr lang="ko-KR" altLang="en-US" sz="1600" b="1" dirty="0">
                <a:latin typeface="+mn-ea"/>
                <a:ea typeface="+mn-ea"/>
              </a:rPr>
              <a:t>인덱스에 해당 데이터 </a:t>
            </a:r>
            <a:r>
              <a:rPr lang="ko-KR" altLang="en-US" sz="1600" b="1" dirty="0" err="1">
                <a:latin typeface="+mn-ea"/>
                <a:ea typeface="+mn-ea"/>
              </a:rPr>
              <a:t>엔트리와</a:t>
            </a:r>
            <a:r>
              <a:rPr lang="ko-KR" altLang="en-US" sz="1600" b="1" dirty="0">
                <a:latin typeface="+mn-ea"/>
                <a:ea typeface="+mn-ea"/>
              </a:rPr>
              <a:t> 레코드 수정 비용</a:t>
            </a:r>
            <a:r>
              <a:rPr lang="en-US" sz="1600" b="1" dirty="0">
                <a:latin typeface="+mn-ea"/>
                <a:ea typeface="+mn-ea"/>
              </a:rPr>
              <a:t> = D                   + C                 + D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     인덱스와 데이터 파일에서 수정된 페이지들을 디스크에 다시 기록하는 비용</a:t>
            </a:r>
            <a:r>
              <a:rPr lang="en-US" sz="1600" b="1" dirty="0">
                <a:latin typeface="+mn-ea"/>
                <a:ea typeface="+mn-ea"/>
              </a:rPr>
              <a:t> = 2D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13285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  <a:ea typeface="+mn-ea"/>
              </a:rPr>
              <a:t>삽입비용</a:t>
            </a:r>
            <a:r>
              <a:rPr lang="en-US" sz="1600" b="1" dirty="0">
                <a:latin typeface="+mn-ea"/>
                <a:ea typeface="+mn-ea"/>
              </a:rPr>
              <a:t> = 2D + C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    인덱스에 해당 데이터 </a:t>
            </a:r>
            <a:r>
              <a:rPr lang="ko-KR" altLang="en-US" sz="1600" b="1" dirty="0" err="1">
                <a:latin typeface="+mn-ea"/>
                <a:ea typeface="+mn-ea"/>
              </a:rPr>
              <a:t>엔트리</a:t>
            </a:r>
            <a:r>
              <a:rPr lang="ko-KR" altLang="en-US" sz="1600" b="1" dirty="0">
                <a:latin typeface="+mn-ea"/>
                <a:ea typeface="+mn-ea"/>
              </a:rPr>
              <a:t> 삽입 비용</a:t>
            </a:r>
            <a:r>
              <a:rPr lang="en-US" sz="1600" b="1" dirty="0">
                <a:latin typeface="+mn-ea"/>
                <a:ea typeface="+mn-ea"/>
              </a:rPr>
              <a:t> = D                   + C                 + 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2636912"/>
            <a:ext cx="1008112" cy="25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76" y="2636912"/>
            <a:ext cx="935918" cy="22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120" y="4725144"/>
            <a:ext cx="1008112" cy="25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2466" y="4725144"/>
            <a:ext cx="935918" cy="22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+mn-ea"/>
              </a:rPr>
              <a:t>&lt;</a:t>
            </a:r>
            <a:r>
              <a:rPr lang="ko-KR" altLang="en-US" sz="2000" dirty="0">
                <a:latin typeface="+mn-ea"/>
              </a:rPr>
              <a:t>비 군집 해시 인덱스를 가지는 </a:t>
            </a:r>
            <a:r>
              <a:rPr lang="ko-KR" altLang="en-US" sz="2000" dirty="0" err="1">
                <a:latin typeface="+mn-ea"/>
              </a:rPr>
              <a:t>힙</a:t>
            </a:r>
            <a:r>
              <a:rPr lang="ko-KR" altLang="en-US" sz="2000" dirty="0">
                <a:latin typeface="+mn-ea"/>
              </a:rPr>
              <a:t> 파일</a:t>
            </a:r>
            <a:r>
              <a:rPr lang="en-US" altLang="ko-KR" sz="2000" dirty="0">
                <a:latin typeface="+mn-ea"/>
              </a:rPr>
              <a:t>&gt;</a:t>
            </a:r>
            <a:br>
              <a:rPr lang="ko-KR" altLang="en-US" sz="2000" dirty="0">
                <a:latin typeface="+mn-ea"/>
              </a:rPr>
            </a:b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484784"/>
            <a:ext cx="8964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인덱스에서 각 데이터 </a:t>
            </a:r>
            <a:r>
              <a:rPr lang="ko-KR" altLang="en-US" sz="2000" b="1" dirty="0" err="1">
                <a:latin typeface="+mn-ea"/>
                <a:ea typeface="+mn-ea"/>
              </a:rPr>
              <a:t>엔트리는</a:t>
            </a:r>
            <a:r>
              <a:rPr lang="ko-KR" altLang="en-US" sz="2000" b="1" dirty="0">
                <a:latin typeface="+mn-ea"/>
                <a:ea typeface="+mn-ea"/>
              </a:rPr>
              <a:t> 레코드 크기의</a:t>
            </a:r>
            <a:r>
              <a:rPr lang="en-US" sz="2000" b="1" dirty="0">
                <a:latin typeface="+mn-ea"/>
                <a:ea typeface="+mn-ea"/>
              </a:rPr>
              <a:t> 1/10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정적 </a:t>
            </a:r>
            <a:r>
              <a:rPr lang="ko-KR" altLang="en-US" sz="2000" b="1" dirty="0" err="1">
                <a:latin typeface="+mn-ea"/>
                <a:ea typeface="+mn-ea"/>
              </a:rPr>
              <a:t>해싱</a:t>
            </a:r>
            <a:r>
              <a:rPr lang="ko-KR" altLang="en-US" sz="2000" b="1" dirty="0">
                <a:latin typeface="+mn-ea"/>
                <a:ea typeface="+mn-ea"/>
              </a:rPr>
              <a:t> 사용</a:t>
            </a:r>
            <a:endParaRPr lang="en-US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인덱스 페이지들이</a:t>
            </a:r>
            <a:r>
              <a:rPr lang="en-US" sz="2000" b="1" dirty="0">
                <a:latin typeface="+mn-ea"/>
                <a:ea typeface="+mn-ea"/>
              </a:rPr>
              <a:t> 80% </a:t>
            </a:r>
            <a:r>
              <a:rPr lang="ko-KR" altLang="en-US" sz="2000" b="1" dirty="0">
                <a:latin typeface="+mn-ea"/>
                <a:ea typeface="+mn-ea"/>
              </a:rPr>
              <a:t>사용 중이라 하면</a:t>
            </a:r>
            <a:r>
              <a:rPr lang="en-US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인덱스에서 단말 페이지들의 수</a:t>
            </a:r>
            <a:r>
              <a:rPr lang="en-US" sz="2000" b="1" dirty="0">
                <a:latin typeface="+mn-ea"/>
                <a:ea typeface="+mn-ea"/>
              </a:rPr>
              <a:t>    </a:t>
            </a:r>
            <a:br>
              <a:rPr lang="en-US" sz="2000" b="1" dirty="0">
                <a:latin typeface="+mn-ea"/>
                <a:ea typeface="+mn-ea"/>
              </a:rPr>
            </a:br>
            <a:r>
              <a:rPr lang="en-US" sz="2000" b="1" dirty="0">
                <a:latin typeface="+mn-ea"/>
                <a:ea typeface="+mn-ea"/>
              </a:rPr>
              <a:t> </a:t>
            </a:r>
            <a:r>
              <a:rPr lang="en-US" sz="2000" b="1" dirty="0">
                <a:latin typeface="+mn-ea"/>
                <a:ea typeface="+mn-ea"/>
                <a:sym typeface="Wingdings" pitchFamily="2" charset="2"/>
              </a:rPr>
              <a:t>  </a:t>
            </a:r>
            <a:r>
              <a:rPr lang="en-US" sz="2000" b="1" dirty="0">
                <a:latin typeface="+mn-ea"/>
                <a:ea typeface="+mn-ea"/>
              </a:rPr>
              <a:t>0.1(1.25B) = 0.125B</a:t>
            </a:r>
          </a:p>
          <a:p>
            <a:pPr>
              <a:lnSpc>
                <a:spcPct val="150000"/>
              </a:lnSpc>
            </a:pPr>
            <a:endParaRPr lang="ko-KR" altLang="en-US" sz="20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한 페이지에서 데이터 </a:t>
            </a:r>
            <a:r>
              <a:rPr lang="ko-KR" altLang="en-US" sz="2000" b="1" dirty="0" err="1">
                <a:latin typeface="+mn-ea"/>
                <a:ea typeface="+mn-ea"/>
              </a:rPr>
              <a:t>엔트리의</a:t>
            </a:r>
            <a:r>
              <a:rPr lang="ko-KR" altLang="en-US" sz="2000" b="1" dirty="0">
                <a:latin typeface="+mn-ea"/>
                <a:ea typeface="+mn-ea"/>
              </a:rPr>
              <a:t> 수</a:t>
            </a:r>
            <a:r>
              <a:rPr lang="en-US" sz="2000" b="1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n-ea"/>
                <a:ea typeface="+mn-ea"/>
                <a:sym typeface="Wingdings" pitchFamily="2" charset="2"/>
              </a:rPr>
              <a:t>   </a:t>
            </a:r>
            <a:r>
              <a:rPr lang="en-US" sz="2000" b="1" dirty="0">
                <a:latin typeface="+mn-ea"/>
                <a:ea typeface="+mn-ea"/>
              </a:rPr>
              <a:t>10(0.8R) = 8R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+mn-ea"/>
              </a:rPr>
              <a:t>비 군집 해시 인덱스를 가지는 </a:t>
            </a:r>
            <a:r>
              <a:rPr lang="ko-KR" altLang="en-US" sz="2000" dirty="0" err="1">
                <a:latin typeface="+mn-ea"/>
              </a:rPr>
              <a:t>힙</a:t>
            </a:r>
            <a:r>
              <a:rPr lang="ko-KR" altLang="en-US" sz="2000" dirty="0">
                <a:latin typeface="+mn-ea"/>
              </a:rPr>
              <a:t> 파일</a:t>
            </a:r>
            <a:r>
              <a:rPr lang="en-US" altLang="ko-KR" sz="2000" dirty="0">
                <a:latin typeface="+mn-ea"/>
              </a:rPr>
              <a:t>&gt;</a:t>
            </a:r>
            <a:br>
              <a:rPr lang="ko-KR" altLang="en-US" sz="2000" dirty="0">
                <a:latin typeface="+mn-ea"/>
              </a:rPr>
            </a:b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052736"/>
            <a:ext cx="914400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스캔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2946648"/>
            <a:ext cx="2111356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등호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4797152"/>
            <a:ext cx="2111356" cy="43204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범위 </a:t>
            </a:r>
            <a:r>
              <a:rPr lang="ko-KR" altLang="en-US" b="1" dirty="0" err="1">
                <a:solidFill>
                  <a:schemeClr val="tx1"/>
                </a:solidFill>
              </a:rPr>
              <a:t>셀렉션</a:t>
            </a:r>
            <a:r>
              <a:rPr lang="ko-KR" altLang="en-US" b="1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48478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데이터 </a:t>
            </a:r>
            <a:r>
              <a:rPr lang="ko-KR" altLang="en-US" sz="1600" b="1" dirty="0" err="1">
                <a:latin typeface="+mn-ea"/>
                <a:ea typeface="+mn-ea"/>
              </a:rPr>
              <a:t>엔트리</a:t>
            </a:r>
            <a:r>
              <a:rPr lang="ko-KR" altLang="en-US" sz="1600" b="1" dirty="0">
                <a:latin typeface="+mn-ea"/>
                <a:ea typeface="+mn-ea"/>
              </a:rPr>
              <a:t> 검색 </a:t>
            </a:r>
            <a:r>
              <a:rPr lang="en-US" altLang="ko-KR" sz="1600" b="1" dirty="0">
                <a:latin typeface="+mn-ea"/>
                <a:ea typeface="+mn-ea"/>
              </a:rPr>
              <a:t>= </a:t>
            </a:r>
            <a:r>
              <a:rPr lang="en-US" sz="1600" b="1" dirty="0">
                <a:latin typeface="+mn-ea"/>
                <a:ea typeface="+mn-ea"/>
              </a:rPr>
              <a:t>0.125B(D + 8RC)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   해당되는 데이터 레코드를 가져오는 비용 </a:t>
            </a:r>
            <a:r>
              <a:rPr lang="en-US" altLang="ko-KR" sz="1600" b="1" dirty="0">
                <a:latin typeface="+mn-ea"/>
                <a:ea typeface="+mn-ea"/>
              </a:rPr>
              <a:t>=</a:t>
            </a:r>
            <a:r>
              <a:rPr lang="en-US" sz="1600" b="1" dirty="0">
                <a:latin typeface="+mn-ea"/>
                <a:ea typeface="+mn-ea"/>
              </a:rPr>
              <a:t> BR(D +C)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endParaRPr lang="en-US" sz="16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282822"/>
            <a:ext cx="8496944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1600" b="1" dirty="0">
                <a:latin typeface="+mn-ea"/>
                <a:ea typeface="+mn-ea"/>
              </a:rPr>
              <a:t>  H (</a:t>
            </a:r>
            <a:r>
              <a:rPr lang="ko-KR" altLang="en-US" sz="1600" b="1" dirty="0">
                <a:latin typeface="+mn-ea"/>
                <a:ea typeface="+mn-ea"/>
              </a:rPr>
              <a:t>부합되는 데이터 </a:t>
            </a:r>
            <a:r>
              <a:rPr lang="ko-KR" altLang="en-US" sz="1600" b="1" dirty="0" err="1">
                <a:latin typeface="+mn-ea"/>
                <a:ea typeface="+mn-ea"/>
              </a:rPr>
              <a:t>엔트리들을</a:t>
            </a:r>
            <a:r>
              <a:rPr lang="ko-KR" altLang="en-US" sz="1600" b="1" dirty="0">
                <a:latin typeface="+mn-ea"/>
                <a:ea typeface="+mn-ea"/>
              </a:rPr>
              <a:t> 가지고 있는 페이지 식별 비용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</a:t>
            </a:r>
            <a:r>
              <a:rPr lang="en-US" sz="1600" b="1" dirty="0">
                <a:latin typeface="+mn-ea"/>
                <a:ea typeface="+mn-ea"/>
              </a:rPr>
              <a:t>+ 2D (</a:t>
            </a:r>
            <a:r>
              <a:rPr lang="ko-KR" altLang="en-US" sz="1600" b="1" dirty="0">
                <a:latin typeface="+mn-ea"/>
                <a:ea typeface="+mn-ea"/>
              </a:rPr>
              <a:t>페이지 검색 비용</a:t>
            </a:r>
            <a:r>
              <a:rPr lang="en-US" sz="1600" b="1" dirty="0">
                <a:latin typeface="+mn-ea"/>
                <a:ea typeface="+mn-ea"/>
              </a:rPr>
              <a:t> + </a:t>
            </a:r>
            <a:r>
              <a:rPr lang="ko-KR" altLang="en-US" sz="1600" b="1" dirty="0">
                <a:latin typeface="+mn-ea"/>
                <a:ea typeface="+mn-ea"/>
              </a:rPr>
              <a:t>파일에서 레코드 가져오는 비용</a:t>
            </a:r>
            <a:r>
              <a:rPr lang="en-US" sz="1600" b="1" dirty="0">
                <a:latin typeface="+mn-ea"/>
                <a:ea typeface="+mn-ea"/>
              </a:rPr>
              <a:t>) </a:t>
            </a:r>
            <a:br>
              <a:rPr lang="en-US" sz="1600" b="1" dirty="0">
                <a:latin typeface="+mn-ea"/>
                <a:ea typeface="+mn-ea"/>
              </a:rPr>
            </a:br>
            <a:r>
              <a:rPr lang="en-US" sz="1600" b="1" dirty="0">
                <a:latin typeface="+mn-ea"/>
                <a:ea typeface="+mn-ea"/>
              </a:rPr>
              <a:t>    + 0.5(8R)C (</a:t>
            </a:r>
            <a:r>
              <a:rPr lang="ko-KR" altLang="en-US" sz="1600" b="1" dirty="0">
                <a:latin typeface="+mn-ea"/>
                <a:ea typeface="+mn-ea"/>
              </a:rPr>
              <a:t>해당 레코드를 찾는데 레코드의 반을 스캔 한다고 가정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en-US" sz="1600" b="1" dirty="0">
                <a:latin typeface="+mn-ea"/>
                <a:ea typeface="+mn-ea"/>
              </a:rPr>
              <a:t> 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22690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en-US" sz="1600" b="1" dirty="0">
                <a:latin typeface="+mn-ea"/>
                <a:ea typeface="+mn-ea"/>
              </a:rPr>
              <a:t> B(D+RC)</a:t>
            </a:r>
            <a:r>
              <a:rPr lang="en-US" altLang="ko-KR" sz="1600" b="1" dirty="0">
                <a:latin typeface="+mn-ea"/>
                <a:ea typeface="+mn-ea"/>
                <a:sym typeface="Wingdings" pitchFamily="2" charset="2"/>
              </a:rPr>
              <a:t> (</a:t>
            </a:r>
            <a:r>
              <a:rPr lang="ko-KR" altLang="en-US" sz="1600" b="1" dirty="0">
                <a:latin typeface="+mn-ea"/>
                <a:ea typeface="+mn-ea"/>
                <a:sym typeface="Wingdings" pitchFamily="2" charset="2"/>
              </a:rPr>
              <a:t>해시 인덱스는</a:t>
            </a:r>
            <a:r>
              <a:rPr lang="ko-KR" altLang="en-US" sz="1600" b="1" dirty="0">
                <a:latin typeface="+mn-ea"/>
                <a:ea typeface="+mn-ea"/>
              </a:rPr>
              <a:t> 범위 검색에 도움이 안되므로 </a:t>
            </a:r>
            <a:r>
              <a:rPr lang="ko-KR" altLang="en-US" sz="1600" b="1" dirty="0" err="1">
                <a:latin typeface="+mn-ea"/>
                <a:ea typeface="+mn-ea"/>
              </a:rPr>
              <a:t>힙</a:t>
            </a:r>
            <a:r>
              <a:rPr lang="ko-KR" altLang="en-US" sz="1600" b="1" dirty="0">
                <a:latin typeface="+mn-ea"/>
                <a:ea typeface="+mn-ea"/>
              </a:rPr>
              <a:t> 파일 전체를 </a:t>
            </a:r>
            <a:r>
              <a:rPr lang="ko-KR" altLang="en-US" sz="1600" b="1" dirty="0" err="1">
                <a:latin typeface="+mn-ea"/>
                <a:ea typeface="+mn-ea"/>
              </a:rPr>
              <a:t>스캔해야</a:t>
            </a:r>
            <a:r>
              <a:rPr lang="ko-KR" altLang="en-US" sz="1600" b="1" dirty="0">
                <a:latin typeface="+mn-ea"/>
                <a:ea typeface="+mn-ea"/>
              </a:rPr>
              <a:t> 함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+mn-ea"/>
              </a:rPr>
              <a:t>비 군집 해시 인덱스를 가지는 </a:t>
            </a:r>
            <a:r>
              <a:rPr lang="ko-KR" altLang="en-US" sz="2000" dirty="0" err="1">
                <a:latin typeface="+mn-ea"/>
              </a:rPr>
              <a:t>힙</a:t>
            </a:r>
            <a:r>
              <a:rPr lang="ko-KR" altLang="en-US" sz="2000" dirty="0">
                <a:latin typeface="+mn-ea"/>
              </a:rPr>
              <a:t> 파일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1700808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삽입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4149080"/>
            <a:ext cx="1512168" cy="41034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레코드 삭제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460667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600" b="1" dirty="0">
                <a:latin typeface="+mn-ea"/>
                <a:ea typeface="+mn-ea"/>
                <a:sym typeface="Wingdings" pitchFamily="2" charset="2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인덱스와 파일에서 각각 해당 데이터 </a:t>
            </a:r>
            <a:r>
              <a:rPr lang="ko-KR" altLang="en-US" sz="1600" b="1" dirty="0" err="1">
                <a:latin typeface="+mn-ea"/>
                <a:ea typeface="+mn-ea"/>
              </a:rPr>
              <a:t>엔트리와</a:t>
            </a:r>
            <a:r>
              <a:rPr lang="ko-KR" altLang="en-US" sz="1600" b="1" dirty="0">
                <a:latin typeface="+mn-ea"/>
                <a:ea typeface="+mn-ea"/>
              </a:rPr>
              <a:t> 레코드를 찾는 비용 </a:t>
            </a:r>
            <a:r>
              <a:rPr lang="en-US" altLang="ko-KR" sz="1600" b="1" dirty="0">
                <a:latin typeface="+mn-ea"/>
                <a:ea typeface="+mn-ea"/>
              </a:rPr>
              <a:t>= </a:t>
            </a:r>
            <a:r>
              <a:rPr lang="en-US" sz="1600" b="1" dirty="0">
                <a:latin typeface="+mn-ea"/>
                <a:ea typeface="+mn-ea"/>
              </a:rPr>
              <a:t>H + 2D + 4RC </a:t>
            </a:r>
            <a:r>
              <a:rPr lang="ko-KR" altLang="en-US" sz="1600" b="1" dirty="0">
                <a:latin typeface="+mn-ea"/>
                <a:ea typeface="+mn-ea"/>
              </a:rPr>
              <a:t>  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 </a:t>
            </a:r>
            <a:r>
              <a:rPr lang="ko-KR" altLang="en-US" sz="1600" b="1" dirty="0">
                <a:latin typeface="+mn-ea"/>
                <a:ea typeface="+mn-ea"/>
              </a:rPr>
              <a:t>다시 수정된 페이지들을 인덱스와 데이터 파일에 저장하는 비용 </a:t>
            </a:r>
            <a:r>
              <a:rPr lang="en-US" altLang="ko-KR" sz="1600" b="1" dirty="0">
                <a:latin typeface="+mn-ea"/>
                <a:ea typeface="+mn-ea"/>
              </a:rPr>
              <a:t>=</a:t>
            </a:r>
            <a:r>
              <a:rPr lang="en-US" sz="1600" b="1" dirty="0">
                <a:latin typeface="+mn-ea"/>
                <a:ea typeface="+mn-ea"/>
              </a:rPr>
              <a:t>  2D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13285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1600" b="1" dirty="0" err="1">
                <a:latin typeface="+mn-ea"/>
                <a:ea typeface="+mn-ea"/>
              </a:rPr>
              <a:t>힙</a:t>
            </a:r>
            <a:r>
              <a:rPr lang="ko-KR" altLang="en-US" sz="1600" b="1" dirty="0">
                <a:latin typeface="+mn-ea"/>
                <a:ea typeface="+mn-ea"/>
              </a:rPr>
              <a:t> 파일에 레코드를 삽입하는 비용</a:t>
            </a:r>
            <a:r>
              <a:rPr lang="en-US" sz="1600" b="1" dirty="0">
                <a:latin typeface="+mn-ea"/>
                <a:ea typeface="+mn-ea"/>
              </a:rPr>
              <a:t> = 2D + C.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  <a:ea typeface="+mn-ea"/>
              </a:rPr>
              <a:t>    인덱스에서 적당한 페이지를 찾아내고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새로운 데이터 </a:t>
            </a:r>
            <a:r>
              <a:rPr lang="ko-KR" altLang="en-US" sz="1600" b="1" dirty="0" err="1">
                <a:latin typeface="+mn-ea"/>
                <a:ea typeface="+mn-ea"/>
              </a:rPr>
              <a:t>엔트리를</a:t>
            </a:r>
            <a:r>
              <a:rPr lang="ko-KR" altLang="en-US" sz="1600" b="1" dirty="0">
                <a:latin typeface="+mn-ea"/>
                <a:ea typeface="+mn-ea"/>
              </a:rPr>
              <a:t> 삽입한 다음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</a:t>
            </a:r>
            <a:r>
              <a:rPr lang="ko-KR" altLang="en-US" sz="1600" b="1" dirty="0">
                <a:latin typeface="+mn-ea"/>
                <a:ea typeface="+mn-ea"/>
              </a:rPr>
              <a:t> 저장하는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비용</a:t>
            </a:r>
            <a:r>
              <a:rPr lang="en-US" sz="1600" b="1" dirty="0">
                <a:latin typeface="+mn-ea"/>
                <a:ea typeface="+mn-ea"/>
              </a:rPr>
              <a:t> = H + 2D + C</a:t>
            </a:r>
            <a:endParaRPr lang="ko-KR" altLang="en-US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48264" y="908720"/>
            <a:ext cx="2088232" cy="108012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B = </a:t>
            </a:r>
            <a:r>
              <a:rPr lang="ko-KR" altLang="en-US" sz="1400" b="1" dirty="0"/>
              <a:t>페이지 수</a:t>
            </a:r>
            <a:endParaRPr lang="en-US" altLang="ko-KR" sz="1400" b="1" dirty="0"/>
          </a:p>
          <a:p>
            <a:r>
              <a:rPr lang="en-US" altLang="ko-KR" sz="1400" b="1" dirty="0"/>
              <a:t>R = </a:t>
            </a:r>
            <a:r>
              <a:rPr lang="ko-KR" altLang="en-US" sz="1400" b="1" dirty="0"/>
              <a:t>레코드 수</a:t>
            </a:r>
            <a:endParaRPr lang="en-US" altLang="ko-KR" sz="1400" b="1" dirty="0"/>
          </a:p>
          <a:p>
            <a:r>
              <a:rPr lang="en-US" altLang="ko-KR" sz="1400" b="1" dirty="0"/>
              <a:t>D = </a:t>
            </a:r>
            <a:r>
              <a:rPr lang="ko-KR" altLang="en-US" sz="1400" b="1" dirty="0"/>
              <a:t>페이지 읽는 시간</a:t>
            </a:r>
            <a:endParaRPr lang="en-US" altLang="ko-KR" sz="1400" b="1" dirty="0"/>
          </a:p>
          <a:p>
            <a:r>
              <a:rPr lang="en-US" altLang="ko-KR" sz="1400" b="1" dirty="0"/>
              <a:t>C = </a:t>
            </a:r>
            <a:r>
              <a:rPr lang="ko-KR" altLang="en-US" sz="1400" b="1" dirty="0"/>
              <a:t>레코드 처리 시간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763688" y="5877272"/>
            <a:ext cx="5688632" cy="410344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비용 모델 </a:t>
            </a:r>
            <a:r>
              <a:rPr lang="en-US" altLang="ko-KR" sz="2000" dirty="0">
                <a:latin typeface="나눔고딕 ExtraBold" pitchFamily="50" charset="-127"/>
              </a:rPr>
              <a:t>&lt;</a:t>
            </a:r>
            <a:r>
              <a:rPr lang="ko-KR" altLang="en-US" sz="2000" dirty="0">
                <a:latin typeface="나눔고딕 ExtraBold" pitchFamily="50" charset="-127"/>
              </a:rPr>
              <a:t>입 출력 비용 비교</a:t>
            </a:r>
            <a:r>
              <a:rPr lang="en-US" altLang="ko-KR" sz="2000" dirty="0">
                <a:latin typeface="나눔고딕 ExtraBold" pitchFamily="50" charset="-127"/>
              </a:rPr>
              <a:t>&gt;</a:t>
            </a:r>
            <a:endParaRPr lang="ko-KR" altLang="en-US" sz="2000" dirty="0">
              <a:latin typeface="나눔고딕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188035"/>
            <a:ext cx="8964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</a:t>
            </a:r>
            <a:r>
              <a:rPr lang="ko-KR" altLang="en-US" sz="2000" b="1" dirty="0" err="1">
                <a:latin typeface="+mn-ea"/>
                <a:ea typeface="+mn-ea"/>
              </a:rPr>
              <a:t>힙</a:t>
            </a:r>
            <a:r>
              <a:rPr lang="ko-KR" altLang="en-US" sz="2000" b="1" dirty="0">
                <a:latin typeface="+mn-ea"/>
                <a:ea typeface="+mn-ea"/>
              </a:rPr>
              <a:t> 파일은 저장 효율이 우수하고 빠른 스캔과 레코드 삽입이 가능하지만</a:t>
            </a:r>
            <a:r>
              <a:rPr lang="en-US" sz="2000" b="1" dirty="0">
                <a:latin typeface="+mn-ea"/>
                <a:ea typeface="+mn-ea"/>
              </a:rPr>
              <a:t>, </a:t>
            </a:r>
            <a:br>
              <a:rPr lang="en-US" sz="2000" b="1" dirty="0">
                <a:latin typeface="+mn-ea"/>
                <a:ea typeface="+mn-ea"/>
              </a:rPr>
            </a:br>
            <a:r>
              <a:rPr lang="en-US" sz="2000" b="1" dirty="0">
                <a:latin typeface="+mn-ea"/>
                <a:ea typeface="+mn-ea"/>
              </a:rPr>
              <a:t>    </a:t>
            </a:r>
            <a:r>
              <a:rPr lang="ko-KR" altLang="en-US" sz="2000" b="1" dirty="0">
                <a:latin typeface="+mn-ea"/>
                <a:ea typeface="+mn-ea"/>
              </a:rPr>
              <a:t>탐색과 삭제는 느림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20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정렬 파일도 저장 효율은 좋지만</a:t>
            </a:r>
            <a:r>
              <a:rPr lang="en-US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레코드 삽입과 삭제는 느리고</a:t>
            </a:r>
            <a:br>
              <a:rPr lang="en-US" sz="2000" b="1" dirty="0">
                <a:latin typeface="+mn-ea"/>
                <a:ea typeface="+mn-ea"/>
              </a:rPr>
            </a:br>
            <a:r>
              <a:rPr lang="en-US" sz="2000" b="1" dirty="0">
                <a:latin typeface="+mn-ea"/>
                <a:ea typeface="+mn-ea"/>
              </a:rPr>
              <a:t>    </a:t>
            </a:r>
            <a:r>
              <a:rPr lang="ko-KR" altLang="en-US" sz="2000" b="1" dirty="0">
                <a:latin typeface="+mn-ea"/>
                <a:ea typeface="+mn-ea"/>
              </a:rPr>
              <a:t>탐색은 </a:t>
            </a:r>
            <a:r>
              <a:rPr lang="ko-KR" altLang="en-US" sz="2000" b="1" dirty="0" err="1">
                <a:latin typeface="+mn-ea"/>
                <a:ea typeface="+mn-ea"/>
              </a:rPr>
              <a:t>힙보다</a:t>
            </a:r>
            <a:r>
              <a:rPr lang="ko-KR" altLang="en-US" sz="2000" b="1" dirty="0">
                <a:latin typeface="+mn-ea"/>
                <a:ea typeface="+mn-ea"/>
              </a:rPr>
              <a:t> 빠름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20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군집 파일은 정렬 파일의 모든 장점을 제공하고 효율적인 삽입과 삭제를 </a:t>
            </a:r>
            <a:br>
              <a:rPr lang="en-US" altLang="ko-KR" sz="2000" b="1" dirty="0">
                <a:latin typeface="+mn-ea"/>
                <a:ea typeface="+mn-ea"/>
              </a:rPr>
            </a:br>
            <a:r>
              <a:rPr lang="en-US" altLang="ko-KR" sz="2000" b="1" dirty="0">
                <a:latin typeface="+mn-ea"/>
                <a:ea typeface="+mn-ea"/>
              </a:rPr>
              <a:t>   </a:t>
            </a:r>
            <a:r>
              <a:rPr lang="ko-KR" altLang="en-US" sz="2000" b="1" dirty="0">
                <a:latin typeface="+mn-ea"/>
                <a:ea typeface="+mn-ea"/>
              </a:rPr>
              <a:t>지원</a:t>
            </a:r>
            <a:r>
              <a:rPr lang="en-US" sz="2000" b="1" dirty="0">
                <a:latin typeface="+mn-ea"/>
                <a:ea typeface="+mn-ea"/>
              </a:rPr>
              <a:t>(</a:t>
            </a:r>
            <a:r>
              <a:rPr lang="ko-KR" altLang="en-US" sz="2000" b="1" dirty="0">
                <a:latin typeface="+mn-ea"/>
                <a:ea typeface="+mn-ea"/>
              </a:rPr>
              <a:t>공간 오버헤드 발생하지만</a:t>
            </a:r>
            <a:r>
              <a:rPr lang="en-US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그럴 가치 있음</a:t>
            </a:r>
            <a:r>
              <a:rPr lang="en-US" sz="2000" b="1" dirty="0">
                <a:latin typeface="+mn-ea"/>
                <a:ea typeface="+mn-ea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ko-KR" altLang="en-US" sz="20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해시 인덱스는 등호 탐색에선 약간 빠르지만</a:t>
            </a:r>
            <a:r>
              <a:rPr lang="en-US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범위 탐색 지원</a:t>
            </a:r>
            <a:r>
              <a:rPr lang="en-US" sz="2000" b="1" dirty="0">
                <a:latin typeface="+mn-ea"/>
                <a:ea typeface="+mn-ea"/>
              </a:rPr>
              <a:t> X(</a:t>
            </a:r>
            <a:r>
              <a:rPr lang="ko-KR" altLang="en-US" sz="2000" b="1" dirty="0" err="1">
                <a:latin typeface="+mn-ea"/>
                <a:ea typeface="+mn-ea"/>
              </a:rPr>
              <a:t>너무느림</a:t>
            </a:r>
            <a:r>
              <a:rPr lang="en-US" sz="2000" b="1" dirty="0">
                <a:latin typeface="+mn-ea"/>
                <a:ea typeface="+mn-ea"/>
              </a:rPr>
              <a:t>)</a:t>
            </a:r>
          </a:p>
          <a:p>
            <a:pPr>
              <a:buFont typeface="Arial" pitchFamily="34" charset="0"/>
              <a:buChar char="•"/>
            </a:pPr>
            <a:endParaRPr lang="ko-KR" altLang="en-US" sz="20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b="1" dirty="0">
                <a:latin typeface="+mn-ea"/>
                <a:ea typeface="+mn-ea"/>
              </a:rPr>
              <a:t>  트리 인덱스는 완전 정렬된 레코드 파일에 대해 아주 좋은 성능을 보임</a:t>
            </a:r>
          </a:p>
          <a:p>
            <a:r>
              <a:rPr lang="ko-KR" altLang="en-US" sz="2000" b="1" dirty="0">
                <a:latin typeface="+mn-ea"/>
                <a:ea typeface="+mn-ea"/>
              </a:rPr>
              <a:t>   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b="1" dirty="0">
                <a:latin typeface="+mn-ea"/>
                <a:ea typeface="+mn-ea"/>
              </a:rPr>
              <a:t>  </a:t>
            </a:r>
            <a:r>
              <a:rPr lang="ko-KR" altLang="en-US" sz="2000" b="1" dirty="0">
                <a:latin typeface="+mn-ea"/>
                <a:ea typeface="+mn-ea"/>
              </a:rPr>
              <a:t>해시</a:t>
            </a:r>
            <a:r>
              <a:rPr lang="en-US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트리 모두 삽입</a:t>
            </a:r>
            <a:r>
              <a:rPr lang="en-US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삭제</a:t>
            </a:r>
            <a:r>
              <a:rPr lang="en-US" sz="2000" b="1" dirty="0">
                <a:latin typeface="+mn-ea"/>
                <a:ea typeface="+mn-ea"/>
              </a:rPr>
              <a:t>, </a:t>
            </a:r>
            <a:r>
              <a:rPr lang="ko-KR" altLang="en-US" sz="2000" b="1" dirty="0">
                <a:latin typeface="+mn-ea"/>
                <a:ea typeface="+mn-ea"/>
              </a:rPr>
              <a:t>갱신 좋음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5877272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+mn-ea"/>
                <a:ea typeface="+mn-ea"/>
              </a:rPr>
              <a:t>모든 상황에서 항상 월등한 파일 구성은 없음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  <a:ea typeface="+mn-ea"/>
              </a:rPr>
              <a:t>!!</a:t>
            </a:r>
            <a:endParaRPr lang="ko-KR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인덱스와 성능 튜닝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249289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b="1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인덱스를 기준으로 입력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삭제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수정을 할 때마다 행들이 다시 배열된다</a:t>
            </a:r>
            <a:r>
              <a:rPr lang="en-US" sz="1600" b="1" dirty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16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  데이터 변경 시에는 속도가 느리지만 범위 검색을 할 때는 매우 빨라서 검색에 유용하다</a:t>
            </a:r>
            <a:r>
              <a:rPr lang="en-US" sz="1600" b="1" dirty="0">
                <a:latin typeface="+mn-ea"/>
                <a:ea typeface="+mn-ea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: </a:t>
            </a:r>
            <a:r>
              <a:rPr lang="ko-KR" altLang="en-US" sz="2000" b="1" dirty="0">
                <a:latin typeface="+mn-ea"/>
                <a:ea typeface="+mn-ea"/>
              </a:rPr>
              <a:t>파일 구조와 인덱스에 따라 효과적으로 지원되는 연산이 다르기 때문에 </a:t>
            </a:r>
            <a:br>
              <a:rPr lang="en-US" altLang="ko-KR" sz="2000" b="1" dirty="0">
                <a:latin typeface="+mn-ea"/>
                <a:ea typeface="+mn-ea"/>
              </a:rPr>
            </a:br>
            <a:r>
              <a:rPr lang="en-US" altLang="ko-KR" sz="2000" b="1" dirty="0">
                <a:latin typeface="+mn-ea"/>
                <a:ea typeface="+mn-ea"/>
              </a:rPr>
              <a:t>  </a:t>
            </a:r>
            <a:r>
              <a:rPr lang="ko-KR" altLang="en-US" sz="2000" b="1" dirty="0">
                <a:latin typeface="+mn-ea"/>
                <a:ea typeface="+mn-ea"/>
              </a:rPr>
              <a:t>작업부하가 </a:t>
            </a:r>
            <a:r>
              <a:rPr lang="ko-KR" altLang="en-US" sz="2000" b="1" dirty="0" err="1">
                <a:latin typeface="+mn-ea"/>
                <a:ea typeface="+mn-ea"/>
              </a:rPr>
              <a:t>고려되야</a:t>
            </a:r>
            <a:r>
              <a:rPr lang="ko-KR" altLang="en-US" sz="2000" b="1" dirty="0">
                <a:latin typeface="+mn-ea"/>
                <a:ea typeface="+mn-ea"/>
              </a:rPr>
              <a:t> 한다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97954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>
                <a:latin typeface="+mn-ea"/>
                <a:ea typeface="+mn-ea"/>
              </a:rPr>
              <a:t>군집 인덱스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9982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&lt;</a:t>
            </a:r>
            <a:r>
              <a:rPr lang="ko-KR" altLang="en-US" b="1" dirty="0" err="1">
                <a:latin typeface="+mn-ea"/>
                <a:ea typeface="+mn-ea"/>
              </a:rPr>
              <a:t>비군집</a:t>
            </a:r>
            <a:r>
              <a:rPr lang="ko-KR" altLang="en-US" b="1" dirty="0">
                <a:latin typeface="+mn-ea"/>
                <a:ea typeface="+mn-ea"/>
              </a:rPr>
              <a:t> 인덱스</a:t>
            </a:r>
            <a:r>
              <a:rPr lang="en-US" altLang="ko-KR" b="1" dirty="0">
                <a:latin typeface="+mn-ea"/>
                <a:ea typeface="+mn-ea"/>
              </a:rPr>
              <a:t>&gt;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4797152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>
              <a:latin typeface="+mn-ea"/>
              <a:ea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>
                <a:latin typeface="+mn-ea"/>
                <a:ea typeface="+mn-ea"/>
              </a:rPr>
              <a:t>  군집 인덱스에 대한</a:t>
            </a:r>
            <a:r>
              <a:rPr lang="en-US" sz="1600" b="1" dirty="0">
                <a:latin typeface="+mn-ea"/>
                <a:ea typeface="+mn-ea"/>
              </a:rPr>
              <a:t> 2</a:t>
            </a:r>
            <a:r>
              <a:rPr lang="ko-KR" altLang="en-US" sz="1600" b="1" dirty="0">
                <a:latin typeface="+mn-ea"/>
                <a:ea typeface="+mn-ea"/>
              </a:rPr>
              <a:t>차 인덱스라고도 하며</a:t>
            </a:r>
            <a:r>
              <a:rPr lang="en-US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하나의 데이터 파일에 대해 여러 개를 </a:t>
            </a:r>
            <a:br>
              <a:rPr lang="en-US" altLang="ko-KR" sz="1600" b="1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   </a:t>
            </a:r>
            <a:r>
              <a:rPr lang="ko-KR" altLang="en-US" sz="1600" b="1" dirty="0">
                <a:latin typeface="+mn-ea"/>
                <a:ea typeface="+mn-ea"/>
              </a:rPr>
              <a:t>만들 수 있다</a:t>
            </a:r>
            <a:r>
              <a:rPr lang="en-US" sz="1600" b="1" dirty="0">
                <a:latin typeface="+mn-ea"/>
                <a:ea typeface="+mn-ea"/>
              </a:rPr>
              <a:t>.</a:t>
            </a:r>
            <a:endParaRPr lang="ko-KR" altLang="en-US" sz="1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인덱스와 성능 튜닝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98072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Ex)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1358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SELECT  E.dno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FROM    Employees E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E.hobby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‘Stamps’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5567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1)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dirty="0"/>
              <a:t>  </a:t>
            </a:r>
            <a:r>
              <a:rPr lang="en-US" altLang="ko-KR" sz="2400" dirty="0"/>
              <a:t>Contents</a:t>
            </a:r>
          </a:p>
          <a:p>
            <a:pPr>
              <a:lnSpc>
                <a:spcPct val="160000"/>
              </a:lnSpc>
            </a:pPr>
            <a:endParaRPr lang="en-US" altLang="ko-KR" sz="1800" dirty="0"/>
          </a:p>
          <a:p>
            <a:pPr lvl="1">
              <a:lnSpc>
                <a:spcPct val="160000"/>
              </a:lnSpc>
            </a:pPr>
            <a:r>
              <a:rPr lang="ko-KR" altLang="en-US" b="1" dirty="0"/>
              <a:t>  </a:t>
            </a:r>
            <a:r>
              <a:rPr lang="ko-KR" altLang="en-US" b="1" dirty="0">
                <a:latin typeface="나눔고딕 ExtraBold" pitchFamily="50" charset="-127"/>
              </a:rPr>
              <a:t>외부 저장장치상의 데이터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</a:t>
            </a:r>
            <a:r>
              <a:rPr lang="ko-KR" altLang="en-US" b="1" dirty="0">
                <a:latin typeface="나눔고딕 ExtraBold" pitchFamily="50" charset="-127"/>
              </a:rPr>
              <a:t>파일 구성과 인덱싱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</a:t>
            </a:r>
            <a:r>
              <a:rPr lang="ko-KR" altLang="en-US" b="1" dirty="0"/>
              <a:t>비용 모델</a:t>
            </a:r>
            <a:endParaRPr lang="en-US" altLang="ko-KR" b="1" dirty="0"/>
          </a:p>
          <a:p>
            <a:pPr lvl="1">
              <a:lnSpc>
                <a:spcPct val="160000"/>
              </a:lnSpc>
            </a:pPr>
            <a:endParaRPr lang="en-US" altLang="ko-KR" b="1" dirty="0"/>
          </a:p>
          <a:p>
            <a:pPr lvl="1">
              <a:lnSpc>
                <a:spcPct val="160000"/>
              </a:lnSpc>
            </a:pPr>
            <a:r>
              <a:rPr lang="en-US" altLang="ko-KR" b="1" dirty="0"/>
              <a:t>  </a:t>
            </a:r>
            <a:r>
              <a:rPr lang="ko-KR" altLang="en-US" b="1" dirty="0">
                <a:latin typeface="나눔고딕 ExtraBold" pitchFamily="50" charset="-127"/>
              </a:rPr>
              <a:t>인덱스와 성능 튜닝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시스템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인덱스와 성능 튜닝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98072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Ex)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1358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SELECT  E.dno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FROM    Employees E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E.hobby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‘Stamps’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322575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SELECT  E.dno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FROM    Employees E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WHERE  E.eid = 212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5567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1)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99695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2)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인덱스와 성능 튜닝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98072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Ex)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1358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SELECT  E.dno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FROM    Employees E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E.hobby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‘Stamps’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322575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SELECT  E.dno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FROM    Employees E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WHERE  E.eid = 212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4665910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SELECT  E.dno, COUNT(*)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FROM    Employees E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GROUP BY  E.dno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5567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1)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299695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2)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4278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3)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인덱스와 성능 튜닝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980728"/>
            <a:ext cx="8424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복합 탐색 키</a:t>
            </a:r>
            <a:endParaRPr lang="en-US" altLang="ko-KR" b="1" dirty="0">
              <a:latin typeface="+mn-ea"/>
              <a:ea typeface="+mn-ea"/>
            </a:endParaRPr>
          </a:p>
          <a:p>
            <a:endParaRPr lang="en-US" altLang="ko-KR" b="1" dirty="0">
              <a:latin typeface="+mn-ea"/>
              <a:ea typeface="+mn-ea"/>
            </a:endParaRPr>
          </a:p>
          <a:p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인덱스의 탐색 키는 여러 개의 필드를 포함할 수 있는데 이런 키를 복합 탐색 키라고 한다</a:t>
            </a:r>
          </a:p>
          <a:p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2947010"/>
            <a:ext cx="80648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n-ea"/>
                <a:ea typeface="+mn-ea"/>
              </a:rPr>
              <a:t>-  </a:t>
            </a:r>
            <a:r>
              <a:rPr lang="ko-KR" altLang="en-US" b="1" dirty="0">
                <a:latin typeface="+mn-ea"/>
                <a:ea typeface="+mn-ea"/>
              </a:rPr>
              <a:t>많은 </a:t>
            </a:r>
            <a:r>
              <a:rPr lang="ko-KR" altLang="en-US" b="1" dirty="0" err="1">
                <a:latin typeface="+mn-ea"/>
                <a:ea typeface="+mn-ea"/>
              </a:rPr>
              <a:t>셀렉션</a:t>
            </a:r>
            <a:r>
              <a:rPr lang="ko-KR" altLang="en-US" b="1" dirty="0">
                <a:latin typeface="+mn-ea"/>
                <a:ea typeface="+mn-ea"/>
              </a:rPr>
              <a:t> 조건들과 일치하기 때문에 넓은 범위의 질의를 수용할 수 있다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n-ea"/>
                <a:ea typeface="+mn-ea"/>
              </a:rPr>
              <a:t>-  </a:t>
            </a:r>
            <a:r>
              <a:rPr lang="ko-KR" altLang="en-US" b="1" dirty="0">
                <a:latin typeface="+mn-ea"/>
                <a:ea typeface="+mn-ea"/>
              </a:rPr>
              <a:t>복합 인덱스의 데이터 </a:t>
            </a:r>
            <a:r>
              <a:rPr lang="ko-KR" altLang="en-US" b="1" dirty="0" err="1">
                <a:latin typeface="+mn-ea"/>
                <a:ea typeface="+mn-ea"/>
              </a:rPr>
              <a:t>엔트리들은</a:t>
            </a:r>
            <a:r>
              <a:rPr lang="ko-KR" altLang="en-US" b="1" dirty="0">
                <a:latin typeface="+mn-ea"/>
                <a:ea typeface="+mn-ea"/>
              </a:rPr>
              <a:t> 데이터 레코드에 대한 많은 정보를 가지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고 있기 때문에</a:t>
            </a:r>
            <a:r>
              <a:rPr lang="en-US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인덱스 한정 평가 방법을 사용할 기회가 증가한다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5240233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n-ea"/>
                <a:ea typeface="+mn-ea"/>
              </a:rPr>
              <a:t>-  </a:t>
            </a:r>
            <a:r>
              <a:rPr lang="ko-KR" altLang="en-US" b="1" dirty="0">
                <a:latin typeface="+mn-ea"/>
                <a:ea typeface="+mn-ea"/>
              </a:rPr>
              <a:t>탐색 키의 어느 필드를 수정하는 연산에 대해서도 갱신이 되어야 한다</a:t>
            </a:r>
            <a:r>
              <a:rPr lang="en-US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n-ea"/>
                <a:ea typeface="+mn-ea"/>
              </a:rPr>
              <a:t>-  </a:t>
            </a:r>
            <a:r>
              <a:rPr lang="ko-KR" altLang="en-US" b="1" dirty="0">
                <a:latin typeface="+mn-ea"/>
                <a:ea typeface="+mn-ea"/>
              </a:rPr>
              <a:t>용량이 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242088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b="1" dirty="0">
                <a:latin typeface="+mn-ea"/>
                <a:ea typeface="+mn-ea"/>
              </a:rPr>
              <a:t> 장점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7971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b="1" dirty="0">
                <a:latin typeface="+mn-ea"/>
                <a:ea typeface="+mn-ea"/>
              </a:rPr>
              <a:t> 단점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인덱스와 성능 튜닝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98072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Ex)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13582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SELECT  E.eid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FROM    Employees E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E.age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25 AND E.sal BETWEEN 3000 AND 5000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5567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1)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인덱스와 성능 튜닝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980728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Ex)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713582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SELECT  E.eid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FROM    Employees E</a:t>
            </a:r>
          </a:p>
          <a:p>
            <a:pPr eaLnBrk="1" hangingPunct="1">
              <a:buNone/>
              <a:defRPr/>
            </a:pP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WHERE  </a:t>
            </a:r>
            <a:r>
              <a:rPr lang="en-US" altLang="ko-KR" b="1" dirty="0" err="1">
                <a:latin typeface="Calibri" pitchFamily="34" charset="0"/>
                <a:ea typeface="+mn-ea"/>
                <a:cs typeface="Calibri" pitchFamily="34" charset="0"/>
              </a:rPr>
              <a:t>E.age</a:t>
            </a:r>
            <a:r>
              <a:rPr lang="en-US" altLang="ko-KR" b="1" dirty="0">
                <a:latin typeface="Calibri" pitchFamily="34" charset="0"/>
                <a:ea typeface="+mn-ea"/>
                <a:cs typeface="Calibri" pitchFamily="34" charset="0"/>
              </a:rPr>
              <a:t> = 25 AND E.sal BETWEEN 3000 AND 5000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4665910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SELECT E.dno, COUNT(*)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FROM Employees E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WHERE E.sal = 10000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GROUP BY E.dno</a:t>
            </a:r>
            <a:endParaRPr lang="ko-KR" alt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155679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1)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4278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2)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요약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36712"/>
            <a:ext cx="842493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dirty="0">
                <a:latin typeface="+mn-ea"/>
                <a:ea typeface="+mn-ea"/>
              </a:rPr>
              <a:t> 인덱스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  <a:ea typeface="+mn-ea"/>
              </a:rPr>
              <a:t>어떤 종류의 검색 연산을 최적화하기 위해 디스크 상에 데이터 레코드들을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ko-KR" altLang="en-US" b="1" dirty="0">
                <a:latin typeface="+mn-ea"/>
                <a:ea typeface="+mn-ea"/>
              </a:rPr>
              <a:t>구성하는 데이터 구조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703226"/>
            <a:ext cx="84249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등등 조건 검색에는 해시 기반 인덱스가 빠르지만</a:t>
            </a:r>
            <a:r>
              <a:rPr lang="en-US" altLang="ko-KR" b="1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  <a:ea typeface="+mn-ea"/>
              </a:rPr>
              <a:t>   범위 조건에 대해서는 트리 기반 인덱스가 좋다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4017838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각 파일 종류와 인덱스 마다 좋은 성능을 낼 수 있는 상황이 다르기 때문에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목적에 맞는 파일 구성과 인덱스를 사용하면 좋음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531398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>
                <a:latin typeface="+mn-ea"/>
                <a:ea typeface="+mn-ea"/>
              </a:rPr>
              <a:t>  인덱스의 탐색 키를 어떻게 설정하냐에 따라 질의 수행을 더욱 효율적으로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 </a:t>
            </a:r>
            <a:r>
              <a:rPr lang="ko-KR" altLang="en-US" b="1" dirty="0">
                <a:latin typeface="+mn-ea"/>
                <a:ea typeface="+mn-ea"/>
              </a:rPr>
              <a:t>할 수 있다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 dirty="0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 dirty="0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외부 저장장치상의 데이터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1400" b="1" dirty="0">
                <a:latin typeface="+mj-ea"/>
                <a:ea typeface="+mj-ea"/>
              </a:rPr>
              <a:t>   DBMS</a:t>
            </a:r>
            <a:r>
              <a:rPr lang="ko-KR" altLang="en-US" sz="1400" b="1" dirty="0">
                <a:latin typeface="+mj-ea"/>
                <a:ea typeface="+mj-ea"/>
              </a:rPr>
              <a:t>는 방대한 양의 데이터를 저장하며 데이터는 프로그램 실행에 걸쳐 지속되어야 합니다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00808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1400" b="1" dirty="0">
                <a:latin typeface="+mj-ea"/>
                <a:ea typeface="+mj-ea"/>
              </a:rPr>
              <a:t>   </a:t>
            </a:r>
            <a:r>
              <a:rPr lang="ko-KR" altLang="en-US" sz="1400" b="1" dirty="0">
                <a:latin typeface="+mj-ea"/>
                <a:ea typeface="+mj-ea"/>
              </a:rPr>
              <a:t>데이터는 디스크나 테이프와 같은 외부 저장장치에 저장되며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처리를 위해서 필요 할 때마다 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    </a:t>
            </a:r>
            <a:r>
              <a:rPr lang="ko-KR" altLang="en-US" sz="1400" b="1" dirty="0">
                <a:latin typeface="+mj-ea"/>
                <a:ea typeface="+mj-ea"/>
              </a:rPr>
              <a:t>버퍼 관리기를 이용해 주 기억장치로 가져옵니다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49289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1400" b="1" dirty="0">
                <a:latin typeface="+mj-ea"/>
                <a:ea typeface="+mj-ea"/>
              </a:rPr>
              <a:t>   </a:t>
            </a:r>
            <a:r>
              <a:rPr lang="ko-KR" altLang="en-US" sz="1400" b="1" dirty="0">
                <a:latin typeface="+mj-ea"/>
                <a:ea typeface="+mj-ea"/>
              </a:rPr>
              <a:t>디스크에 읽고 쓰는 정보의 단위를 페이지라고 하며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페이지의 크기는 </a:t>
            </a:r>
            <a:r>
              <a:rPr lang="en-US" altLang="ko-KR" sz="1400" b="1" dirty="0">
                <a:latin typeface="+mj-ea"/>
                <a:ea typeface="+mj-ea"/>
              </a:rPr>
              <a:t>DBMS </a:t>
            </a:r>
            <a:r>
              <a:rPr lang="ko-KR" altLang="en-US" sz="1400" b="1" dirty="0">
                <a:latin typeface="+mj-ea"/>
                <a:ea typeface="+mj-ea"/>
              </a:rPr>
              <a:t>매개변수이고 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    </a:t>
            </a:r>
            <a:r>
              <a:rPr lang="ko-KR" altLang="en-US" sz="1400" b="1" dirty="0">
                <a:latin typeface="+mj-ea"/>
                <a:ea typeface="+mj-ea"/>
              </a:rPr>
              <a:t>주로 </a:t>
            </a:r>
            <a:r>
              <a:rPr lang="en-US" altLang="ko-KR" sz="1400" b="1" dirty="0">
                <a:latin typeface="+mj-ea"/>
                <a:ea typeface="+mj-ea"/>
              </a:rPr>
              <a:t>4KB </a:t>
            </a:r>
            <a:r>
              <a:rPr lang="ko-KR" altLang="en-US" sz="1400" b="1" dirty="0">
                <a:latin typeface="+mj-ea"/>
                <a:ea typeface="+mj-ea"/>
              </a:rPr>
              <a:t>나 </a:t>
            </a:r>
            <a:r>
              <a:rPr lang="en-US" altLang="ko-KR" sz="1400" b="1" dirty="0">
                <a:latin typeface="+mj-ea"/>
                <a:ea typeface="+mj-ea"/>
              </a:rPr>
              <a:t>8KB </a:t>
            </a:r>
            <a:r>
              <a:rPr lang="ko-KR" altLang="en-US" sz="1400" b="1" dirty="0">
                <a:latin typeface="+mj-ea"/>
                <a:ea typeface="+mj-ea"/>
              </a:rPr>
              <a:t>입니다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265239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400" b="1" dirty="0">
                <a:latin typeface="+mj-ea"/>
                <a:ea typeface="+mj-ea"/>
              </a:rPr>
              <a:t>   디스크는 페이지 당 거의 고정적인 비용으로 임의의 페이지를 검색 할 수 있습니다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86104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400" b="1" dirty="0">
                <a:latin typeface="+mj-ea"/>
                <a:ea typeface="+mj-ea"/>
              </a:rPr>
              <a:t>   물리적으로 저장되어 있는 순서대로 여러 페이지들을 읽는 다면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그 비용은 </a:t>
            </a:r>
            <a:r>
              <a:rPr lang="ko-KR" altLang="en-US" sz="1400" b="1" dirty="0" err="1">
                <a:latin typeface="+mj-ea"/>
                <a:ea typeface="+mj-ea"/>
              </a:rPr>
              <a:t>랜덤하게</a:t>
            </a:r>
            <a:r>
              <a:rPr lang="ko-KR" altLang="en-US" sz="1400" b="1" dirty="0">
                <a:latin typeface="+mj-ea"/>
                <a:ea typeface="+mj-ea"/>
              </a:rPr>
              <a:t> 동일한 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    </a:t>
            </a:r>
            <a:r>
              <a:rPr lang="ko-KR" altLang="en-US" sz="1400" b="1" dirty="0">
                <a:latin typeface="+mj-ea"/>
                <a:ea typeface="+mj-ea"/>
              </a:rPr>
              <a:t>페이지들을 읽어 들이는 경우보다 훨씬 적을 수 있습니다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705980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400" b="1" dirty="0">
                <a:latin typeface="+mj-ea"/>
                <a:ea typeface="+mj-ea"/>
              </a:rPr>
              <a:t>  파일에서 각 레코드는 레코드 </a:t>
            </a:r>
            <a:r>
              <a:rPr lang="en-US" altLang="ko-KR" sz="1400" b="1" dirty="0">
                <a:latin typeface="+mj-ea"/>
                <a:ea typeface="+mj-ea"/>
              </a:rPr>
              <a:t>id</a:t>
            </a:r>
            <a:r>
              <a:rPr lang="ko-KR" altLang="en-US" sz="1400" b="1" dirty="0">
                <a:latin typeface="+mj-ea"/>
                <a:ea typeface="+mj-ea"/>
              </a:rPr>
              <a:t>라 불리는 유일 식별자를 가지고 있습니다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</a:rPr>
              <a:t>   rid</a:t>
            </a:r>
            <a:r>
              <a:rPr lang="ko-KR" altLang="en-US" sz="1400" b="1" dirty="0">
                <a:latin typeface="+mj-ea"/>
                <a:ea typeface="+mj-ea"/>
              </a:rPr>
              <a:t>는 그 레코드를 포함하고 있는 페이지의 디스크 주소를 식별할 수 있는 성질을 가집니다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589240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400" b="1" dirty="0">
                <a:latin typeface="+mj-ea"/>
                <a:ea typeface="+mj-ea"/>
              </a:rPr>
              <a:t>  페이지 처리를 필요로 할 때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버퍼 관리기에 </a:t>
            </a:r>
            <a:r>
              <a:rPr lang="en-US" altLang="ko-KR" sz="1400" b="1" dirty="0">
                <a:latin typeface="+mj-ea"/>
                <a:ea typeface="+mj-ea"/>
              </a:rPr>
              <a:t>rid</a:t>
            </a:r>
            <a:r>
              <a:rPr lang="ko-KR" altLang="en-US" sz="1400" b="1" dirty="0">
                <a:latin typeface="+mj-ea"/>
                <a:ea typeface="+mj-ea"/>
              </a:rPr>
              <a:t>를 명시하여 해당 페이지를 가져오도록 요청하고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br>
              <a:rPr lang="en-US" altLang="ko-KR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</a:rPr>
              <a:t>   </a:t>
            </a:r>
            <a:r>
              <a:rPr lang="ko-KR" altLang="en-US" sz="1400" b="1" dirty="0">
                <a:latin typeface="+mj-ea"/>
                <a:ea typeface="+mj-ea"/>
              </a:rPr>
              <a:t>그 페이지가 메모리에 없으면 버퍼 관리기는 디스크에서 그 페이지를 읽어 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en-US" altLang="ko-KR" sz="1400" b="1" dirty="0">
              <a:latin typeface="+mj-ea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파일 구성과 인덱싱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5689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ko-KR" altLang="en-US" sz="1600" b="1" dirty="0">
                <a:latin typeface="+mj-ea"/>
                <a:ea typeface="+mj-ea"/>
              </a:rPr>
              <a:t>   </a:t>
            </a:r>
            <a:r>
              <a:rPr lang="ko-KR" altLang="en-US" sz="2000" b="1" dirty="0">
                <a:latin typeface="+mj-ea"/>
                <a:ea typeface="+mj-ea"/>
              </a:rPr>
              <a:t>인덱스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어떤 종류의 검색 연산을 최적화하기 위해 디스크 상에 데이터 레코드들을 구성하는 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ko-KR" altLang="en-US" sz="1600" b="1" dirty="0">
                <a:latin typeface="+mj-ea"/>
                <a:ea typeface="+mj-ea"/>
              </a:rPr>
              <a:t>데이터 구조</a:t>
            </a:r>
            <a:endParaRPr lang="en-US" altLang="ko-KR" sz="1600" b="1" dirty="0">
              <a:latin typeface="+mj-ea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442374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+mj-ea"/>
                <a:ea typeface="+mj-ea"/>
              </a:rPr>
              <a:t>  기본 인덱스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기본 키를 포함하는 필드들에 대한 인덱스</a:t>
            </a:r>
            <a:endParaRPr lang="en-US" altLang="ko-KR" sz="1600" b="1" dirty="0">
              <a:latin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8529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+mj-ea"/>
                <a:ea typeface="+mj-ea"/>
              </a:rPr>
              <a:t>  군집 인덱스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데이터의 레코드 순서가 인덱스 페이지의 정렬 순서와 동일하거나 비슷하게 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                    </a:t>
            </a:r>
            <a:r>
              <a:rPr lang="ko-KR" altLang="en-US" sz="1600" b="1" dirty="0">
                <a:latin typeface="+mj-ea"/>
                <a:ea typeface="+mj-ea"/>
              </a:rPr>
              <a:t>만들어진 인덱스</a:t>
            </a:r>
            <a:endParaRPr lang="en-US" altLang="ko-KR" sz="1600" b="1" dirty="0">
              <a:latin typeface="+mj-ea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파일 구성과 인덱싱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5689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ko-KR" altLang="en-US" sz="1600" b="1" dirty="0">
                <a:latin typeface="+mj-ea"/>
                <a:ea typeface="+mj-ea"/>
              </a:rPr>
              <a:t>   </a:t>
            </a:r>
            <a:r>
              <a:rPr lang="ko-KR" altLang="en-US" sz="2000" b="1" dirty="0">
                <a:latin typeface="+mj-ea"/>
                <a:ea typeface="+mj-ea"/>
              </a:rPr>
              <a:t>인덱스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어떤 종류의 검색 연산을 최적화하기 위해 디스크 상에 데이터 레코드들을 구성하는 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ko-KR" altLang="en-US" sz="1600" b="1" dirty="0">
                <a:latin typeface="+mj-ea"/>
                <a:ea typeface="+mj-ea"/>
              </a:rPr>
              <a:t>데이터 구조</a:t>
            </a:r>
            <a:endParaRPr lang="en-US" altLang="ko-KR" sz="1600" b="1" dirty="0">
              <a:latin typeface="+mj-ea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442374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+mj-ea"/>
                <a:ea typeface="+mj-ea"/>
              </a:rPr>
              <a:t>  기본 인덱스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기본 키를 포함하는 필드들에 대한 인덱스</a:t>
            </a:r>
            <a:endParaRPr lang="en-US" altLang="ko-KR" sz="1600" b="1" dirty="0">
              <a:latin typeface="+mj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85293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+mj-ea"/>
                <a:ea typeface="+mj-ea"/>
              </a:rPr>
              <a:t>  군집 인덱스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데이터의 레코드 순서가 인덱스 페이지의 정렬 순서와 동일하거나 비슷하게 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                    </a:t>
            </a:r>
            <a:r>
              <a:rPr lang="ko-KR" altLang="en-US" sz="1600" b="1" dirty="0">
                <a:latin typeface="+mj-ea"/>
                <a:ea typeface="+mj-ea"/>
              </a:rPr>
              <a:t>만들어진 인덱스</a:t>
            </a:r>
            <a:endParaRPr lang="en-US" altLang="ko-KR" sz="1600" b="1" dirty="0">
              <a:latin typeface="+mj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242574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ko-KR" sz="1600" b="1" dirty="0">
                <a:latin typeface="+mj-ea"/>
              </a:rPr>
              <a:t>1.  </a:t>
            </a:r>
            <a:r>
              <a:rPr lang="ko-KR" altLang="en-US" sz="1600" b="1" dirty="0">
                <a:latin typeface="+mj-ea"/>
              </a:rPr>
              <a:t>데이터 </a:t>
            </a:r>
            <a:r>
              <a:rPr lang="ko-KR" altLang="en-US" sz="1600" b="1" dirty="0" err="1">
                <a:latin typeface="+mj-ea"/>
              </a:rPr>
              <a:t>엔트리</a:t>
            </a:r>
            <a:r>
              <a:rPr lang="ko-KR" altLang="en-US" sz="1600" b="1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k*</a:t>
            </a:r>
            <a:r>
              <a:rPr lang="ko-KR" altLang="en-US" sz="1600" b="1" dirty="0">
                <a:latin typeface="+mj-ea"/>
              </a:rPr>
              <a:t>는 실제 데이터 레코드이다</a:t>
            </a:r>
            <a:r>
              <a:rPr lang="en-US" altLang="ko-KR" sz="1600" b="1" dirty="0">
                <a:latin typeface="+mj-ea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4860449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ea"/>
              </a:rPr>
              <a:t>2.  </a:t>
            </a:r>
            <a:r>
              <a:rPr lang="ko-KR" altLang="en-US" sz="1600" b="1" dirty="0">
                <a:latin typeface="+mj-ea"/>
              </a:rPr>
              <a:t>데이터 </a:t>
            </a:r>
            <a:r>
              <a:rPr lang="ko-KR" altLang="en-US" sz="1600" b="1" dirty="0" err="1">
                <a:latin typeface="+mj-ea"/>
              </a:rPr>
              <a:t>엔트리는</a:t>
            </a:r>
            <a:r>
              <a:rPr lang="ko-KR" altLang="en-US" sz="1600" b="1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&lt;k, rid&gt; </a:t>
            </a:r>
            <a:r>
              <a:rPr lang="ko-KR" altLang="en-US" sz="1600" b="1" dirty="0">
                <a:latin typeface="+mj-ea"/>
              </a:rPr>
              <a:t>쌍이다</a:t>
            </a:r>
            <a:r>
              <a:rPr lang="en-US" altLang="ko-KR" sz="1600" b="1" dirty="0">
                <a:latin typeface="+mj-ea"/>
              </a:rPr>
              <a:t>. </a:t>
            </a:r>
            <a:r>
              <a:rPr lang="ko-KR" altLang="en-US" sz="1600" b="1" dirty="0">
                <a:latin typeface="+mj-ea"/>
              </a:rPr>
              <a:t>여기서 </a:t>
            </a:r>
            <a:r>
              <a:rPr lang="en-US" altLang="ko-KR" sz="1600" b="1" dirty="0">
                <a:latin typeface="+mj-ea"/>
              </a:rPr>
              <a:t>rid</a:t>
            </a:r>
            <a:r>
              <a:rPr lang="ko-KR" altLang="en-US" sz="1600" b="1" dirty="0">
                <a:latin typeface="+mj-ea"/>
              </a:rPr>
              <a:t>는 탐색 키 값 </a:t>
            </a:r>
            <a:r>
              <a:rPr lang="en-US" altLang="ko-KR" sz="1600" b="1" dirty="0">
                <a:latin typeface="+mj-ea"/>
              </a:rPr>
              <a:t>k</a:t>
            </a:r>
            <a:r>
              <a:rPr lang="ko-KR" altLang="en-US" sz="1600" b="1" dirty="0">
                <a:latin typeface="+mj-ea"/>
              </a:rPr>
              <a:t>를 가지는 데이터 </a:t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   </a:t>
            </a:r>
            <a:r>
              <a:rPr lang="ko-KR" altLang="en-US" sz="1600" b="1" dirty="0">
                <a:latin typeface="+mj-ea"/>
              </a:rPr>
              <a:t>레코드의 </a:t>
            </a:r>
            <a:r>
              <a:rPr lang="en-US" altLang="ko-KR" sz="1600" b="1" dirty="0">
                <a:latin typeface="+mj-ea"/>
              </a:rPr>
              <a:t>id </a:t>
            </a:r>
            <a:r>
              <a:rPr lang="ko-KR" altLang="en-US" sz="1600" b="1" dirty="0">
                <a:latin typeface="+mj-ea"/>
              </a:rPr>
              <a:t>이다</a:t>
            </a:r>
            <a:r>
              <a:rPr lang="en-US" altLang="ko-KR" sz="1600" b="1" dirty="0">
                <a:latin typeface="+mj-ea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566124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ea"/>
              </a:rPr>
              <a:t>3.  </a:t>
            </a:r>
            <a:r>
              <a:rPr lang="ko-KR" altLang="en-US" sz="1600" b="1" dirty="0">
                <a:latin typeface="+mj-ea"/>
              </a:rPr>
              <a:t>데이터 </a:t>
            </a:r>
            <a:r>
              <a:rPr lang="ko-KR" altLang="en-US" sz="1600" b="1" dirty="0" err="1">
                <a:latin typeface="+mj-ea"/>
              </a:rPr>
              <a:t>엔트리는</a:t>
            </a:r>
            <a:r>
              <a:rPr lang="ko-KR" altLang="en-US" sz="1600" b="1" dirty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&lt;k, rid-list&gt; </a:t>
            </a:r>
            <a:r>
              <a:rPr lang="ko-KR" altLang="en-US" sz="1600" b="1" dirty="0">
                <a:latin typeface="+mj-ea"/>
              </a:rPr>
              <a:t>쌍이다</a:t>
            </a:r>
            <a:r>
              <a:rPr lang="en-US" altLang="ko-KR" sz="1600" b="1" dirty="0">
                <a:latin typeface="+mj-ea"/>
              </a:rPr>
              <a:t>. </a:t>
            </a:r>
            <a:r>
              <a:rPr lang="ko-KR" altLang="en-US" sz="1600" b="1" dirty="0">
                <a:latin typeface="+mj-ea"/>
              </a:rPr>
              <a:t>여기서 </a:t>
            </a:r>
            <a:r>
              <a:rPr lang="en-US" altLang="ko-KR" sz="1600" b="1" dirty="0">
                <a:latin typeface="+mj-ea"/>
              </a:rPr>
              <a:t>rid-list</a:t>
            </a:r>
            <a:r>
              <a:rPr lang="ko-KR" altLang="en-US" sz="1600" b="1" dirty="0">
                <a:latin typeface="+mj-ea"/>
              </a:rPr>
              <a:t>는 검색 키 값 </a:t>
            </a:r>
            <a:r>
              <a:rPr lang="en-US" altLang="ko-KR" sz="1600" b="1" dirty="0">
                <a:latin typeface="+mj-ea"/>
              </a:rPr>
              <a:t>k</a:t>
            </a:r>
            <a:r>
              <a:rPr lang="ko-KR" altLang="en-US" sz="1600" b="1" dirty="0">
                <a:latin typeface="+mj-ea"/>
              </a:rPr>
              <a:t>를 가지는 </a:t>
            </a: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   </a:t>
            </a:r>
            <a:r>
              <a:rPr lang="ko-KR" altLang="en-US" sz="1600" b="1" dirty="0">
                <a:latin typeface="+mj-ea"/>
              </a:rPr>
              <a:t>데이터 레코드들의 </a:t>
            </a:r>
            <a:r>
              <a:rPr lang="en-US" altLang="ko-KR" sz="1600" b="1" dirty="0">
                <a:latin typeface="+mj-ea"/>
              </a:rPr>
              <a:t>id </a:t>
            </a:r>
            <a:r>
              <a:rPr lang="ko-KR" altLang="en-US" sz="1600" b="1" dirty="0">
                <a:latin typeface="+mj-ea"/>
              </a:rPr>
              <a:t>리스트이다</a:t>
            </a:r>
            <a:r>
              <a:rPr lang="en-US" altLang="ko-KR" sz="1600" b="1" dirty="0">
                <a:latin typeface="+mj-ea"/>
              </a:rPr>
              <a:t>.</a:t>
            </a:r>
            <a:endParaRPr lang="en-US" altLang="ko-KR" sz="1600" b="1" dirty="0">
              <a:latin typeface="+mj-ea"/>
              <a:cs typeface="Calibri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1520" y="3933056"/>
            <a:ext cx="8640960" cy="252028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 자료 구조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90872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ko-KR" altLang="en-US" b="1" dirty="0">
                <a:latin typeface="+mn-ea"/>
                <a:ea typeface="+mn-ea"/>
              </a:rPr>
              <a:t>  해시 기반 인덱싱</a:t>
            </a:r>
            <a:endParaRPr lang="en-US" altLang="ko-KR" b="1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검색하고자 하는 값을 해시함수에 입력한 후 그 결과와</a:t>
            </a:r>
            <a:r>
              <a:rPr lang="en-US" b="1" dirty="0">
                <a:latin typeface="+mn-ea"/>
                <a:ea typeface="+mn-ea"/>
              </a:rPr>
              <a:t> </a:t>
            </a:r>
            <a:r>
              <a:rPr lang="ko-KR" altLang="en-US" b="1" dirty="0" err="1">
                <a:latin typeface="+mn-ea"/>
                <a:ea typeface="+mn-ea"/>
              </a:rPr>
              <a:t>버켓의</a:t>
            </a:r>
            <a:r>
              <a:rPr lang="ko-KR" altLang="en-US" b="1" dirty="0">
                <a:latin typeface="+mn-ea"/>
                <a:ea typeface="+mn-ea"/>
              </a:rPr>
              <a:t> 내용과 비교하여 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  </a:t>
            </a:r>
            <a:r>
              <a:rPr lang="ko-KR" altLang="en-US" b="1" dirty="0">
                <a:latin typeface="+mn-ea"/>
                <a:ea typeface="+mn-ea"/>
              </a:rPr>
              <a:t>해당 데이터 레코드의 위치를 찾는 기법</a:t>
            </a:r>
            <a:endParaRPr lang="en-US" altLang="ko-KR" b="1" dirty="0">
              <a:latin typeface="+mn-ea"/>
              <a:ea typeface="+mn-ea"/>
            </a:endParaRPr>
          </a:p>
          <a:p>
            <a:pPr>
              <a:defRPr/>
            </a:pPr>
            <a:endParaRPr lang="en-US" altLang="ko-KR" b="1" dirty="0">
              <a:latin typeface="+mn-ea"/>
              <a:ea typeface="+mn-ea"/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 자료 구조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987824" y="1700808"/>
          <a:ext cx="1872208" cy="1152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Smith, 44, 3000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Jones, 40, 6003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Tracy, 44, 5004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987824" y="3068960"/>
          <a:ext cx="1872208" cy="1152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Ashby,</a:t>
                      </a:r>
                      <a:r>
                        <a:rPr lang="en-US" altLang="ko-KR" sz="1600" b="1" baseline="0" dirty="0"/>
                        <a:t> 25, 3000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Basu</a:t>
                      </a:r>
                      <a:r>
                        <a:rPr lang="en-US" altLang="ko-KR" sz="1600" b="1" dirty="0"/>
                        <a:t>, 30, 4003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Bristow, 29,</a:t>
                      </a:r>
                      <a:r>
                        <a:rPr lang="en-US" altLang="ko-KR" sz="1600" b="1" baseline="0" dirty="0"/>
                        <a:t> 2007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987824" y="4437113"/>
          <a:ext cx="18722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Cass,</a:t>
                      </a:r>
                      <a:r>
                        <a:rPr lang="en-US" altLang="ko-KR" sz="1600" b="1" baseline="0" dirty="0"/>
                        <a:t> 50, 5004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Daniels, 22, 6003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899592" y="31409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H1</a:t>
            </a:r>
            <a:endParaRPr lang="ko-KR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32248" y="5949280"/>
            <a:ext cx="341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Employees file hashed on age</a:t>
            </a:r>
            <a:endParaRPr lang="ko-KR" altLang="en-US" sz="16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9512" y="350100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512" y="31409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31640" y="213285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h(age) = 00</a:t>
            </a:r>
            <a:endParaRPr lang="ko-KR" altLang="en-US" sz="1400" b="1" dirty="0"/>
          </a:p>
        </p:txBody>
      </p:sp>
      <p:cxnSp>
        <p:nvCxnSpPr>
          <p:cNvPr id="29" name="직선 화살표 연결선 28"/>
          <p:cNvCxnSpPr>
            <a:stCxn id="17" idx="7"/>
          </p:cNvCxnSpPr>
          <p:nvPr/>
        </p:nvCxnSpPr>
        <p:spPr>
          <a:xfrm rot="5400000" flipH="1" flipV="1">
            <a:off x="1524764" y="1772816"/>
            <a:ext cx="1391052" cy="153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6"/>
          </p:cNvCxnSpPr>
          <p:nvPr/>
        </p:nvCxnSpPr>
        <p:spPr>
          <a:xfrm flipV="1">
            <a:off x="1547664" y="3284984"/>
            <a:ext cx="144016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7" idx="5"/>
          </p:cNvCxnSpPr>
          <p:nvPr/>
        </p:nvCxnSpPr>
        <p:spPr>
          <a:xfrm rot="16200000" flipH="1">
            <a:off x="1740788" y="3406100"/>
            <a:ext cx="959004" cy="153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9672" y="3429001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h(age) = 01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24974" y="438890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h(age) = 10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71800" y="1484784"/>
            <a:ext cx="2304256" cy="4320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 sz="2000" dirty="0">
                <a:latin typeface="나눔고딕 ExtraBold" pitchFamily="50" charset="-127"/>
              </a:rPr>
              <a:t>인덱스 자료 구조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987824" y="1700808"/>
          <a:ext cx="1872208" cy="1152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Smith, 44, 3000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Jones, 40, 6003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Tracy, 44, 5004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987824" y="3068959"/>
          <a:ext cx="1872208" cy="1152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Ashby,</a:t>
                      </a:r>
                      <a:r>
                        <a:rPr lang="en-US" altLang="ko-KR" sz="1600" b="1" baseline="0" dirty="0"/>
                        <a:t> 25, 3000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Basu</a:t>
                      </a:r>
                      <a:r>
                        <a:rPr lang="en-US" altLang="ko-KR" sz="1600" b="1" dirty="0"/>
                        <a:t>, 300, 4003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Bristow, 29,</a:t>
                      </a:r>
                      <a:r>
                        <a:rPr lang="en-US" altLang="ko-KR" sz="1600" b="1" baseline="0" dirty="0"/>
                        <a:t> 2007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987824" y="4437112"/>
          <a:ext cx="18722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Cass,</a:t>
                      </a:r>
                      <a:r>
                        <a:rPr lang="en-US" altLang="ko-KR" sz="1600" b="1" baseline="0" dirty="0"/>
                        <a:t> 50, 5004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Daniels, 22, 6003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084168" y="2276872"/>
          <a:ext cx="7920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3000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5004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5004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084168" y="4077072"/>
          <a:ext cx="7920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4003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2007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6003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6003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771800" y="1484784"/>
          <a:ext cx="2304256" cy="468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940152" y="2132856"/>
          <a:ext cx="1080120" cy="3528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83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7884368" y="31409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H2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20072" y="57332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Files of &lt;</a:t>
            </a:r>
            <a:r>
              <a:rPr lang="en-US" altLang="ko-KR" sz="1400" b="1" dirty="0" err="1"/>
              <a:t>sal</a:t>
            </a:r>
            <a:r>
              <a:rPr lang="en-US" altLang="ko-KR" sz="1400" b="1" dirty="0"/>
              <a:t>, rid&gt; pairs</a:t>
            </a:r>
          </a:p>
          <a:p>
            <a:pPr algn="ctr"/>
            <a:r>
              <a:rPr lang="en-US" altLang="ko-KR" sz="1400" b="1" dirty="0"/>
              <a:t>hashed on </a:t>
            </a:r>
            <a:r>
              <a:rPr lang="en-US" altLang="ko-KR" sz="1400" b="1" dirty="0" err="1"/>
              <a:t>sal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67744" y="6237312"/>
            <a:ext cx="341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Employees file hashed on age</a:t>
            </a:r>
            <a:endParaRPr lang="ko-KR" altLang="en-US" sz="16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4860032" y="1916832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 flipV="1">
            <a:off x="4860032" y="2852936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>
            <a:off x="4752020" y="3320988"/>
            <a:ext cx="14401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rot="10800000">
            <a:off x="4860032" y="2636912"/>
            <a:ext cx="122413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6200000" flipV="1">
            <a:off x="4103948" y="3032956"/>
            <a:ext cx="273630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10800000">
            <a:off x="4860032" y="5013176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10800000">
            <a:off x="4860032" y="3645024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0800000">
            <a:off x="4860032" y="4005064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9" idx="1"/>
          </p:cNvCxnSpPr>
          <p:nvPr/>
        </p:nvCxnSpPr>
        <p:spPr>
          <a:xfrm rot="16200000" flipV="1">
            <a:off x="7020272" y="2276872"/>
            <a:ext cx="814988" cy="110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9" idx="3"/>
          </p:cNvCxnSpPr>
          <p:nvPr/>
        </p:nvCxnSpPr>
        <p:spPr>
          <a:xfrm rot="5400000">
            <a:off x="7128284" y="3442104"/>
            <a:ext cx="598964" cy="110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80312" y="256490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h(</a:t>
            </a:r>
            <a:r>
              <a:rPr lang="en-US" altLang="ko-KR" sz="1400" b="1" dirty="0" err="1"/>
              <a:t>sal</a:t>
            </a:r>
            <a:r>
              <a:rPr lang="en-US" altLang="ko-KR" sz="1400" b="1" dirty="0"/>
              <a:t>) = 00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400506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h(</a:t>
            </a:r>
            <a:r>
              <a:rPr lang="en-US" altLang="ko-KR" sz="1400" b="1" dirty="0" err="1"/>
              <a:t>sal</a:t>
            </a:r>
            <a:r>
              <a:rPr lang="en-US" altLang="ko-KR" sz="1400" b="1" dirty="0"/>
              <a:t>) = 01</a:t>
            </a:r>
            <a:endParaRPr lang="ko-KR" altLang="en-US" sz="1400" b="1" dirty="0"/>
          </a:p>
        </p:txBody>
      </p:sp>
      <p:cxnSp>
        <p:nvCxnSpPr>
          <p:cNvPr id="68" name="직선 화살표 연결선 67"/>
          <p:cNvCxnSpPr/>
          <p:nvPr/>
        </p:nvCxnSpPr>
        <p:spPr>
          <a:xfrm rot="10800000">
            <a:off x="8604448" y="3501008"/>
            <a:ext cx="5395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676456" y="31409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sal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105958</TotalTime>
  <Words>2762</Words>
  <Application>Microsoft Office PowerPoint</Application>
  <PresentationFormat>화면 슬라이드 쇼(4:3)</PresentationFormat>
  <Paragraphs>414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Courier New</vt:lpstr>
      <vt:lpstr>Wingdings</vt:lpstr>
      <vt:lpstr>EC팀_교재템플릿</vt:lpstr>
      <vt:lpstr>데이터베이스 시스템 (Chapter 8 저장 장치와 인덱싱 개론)</vt:lpstr>
      <vt:lpstr>B트리와 B+트리 차이점</vt:lpstr>
      <vt:lpstr>데이터베이스 시스템</vt:lpstr>
      <vt:lpstr>외부 저장장치상의 데이터</vt:lpstr>
      <vt:lpstr>파일 구성과 인덱싱</vt:lpstr>
      <vt:lpstr>파일 구성과 인덱싱</vt:lpstr>
      <vt:lpstr>인덱스 자료 구조</vt:lpstr>
      <vt:lpstr>인덱스 자료 구조</vt:lpstr>
      <vt:lpstr>인덱스 자료 구조</vt:lpstr>
      <vt:lpstr>인덱스 자료 구조</vt:lpstr>
      <vt:lpstr>비용 모델</vt:lpstr>
      <vt:lpstr>비용 모델</vt:lpstr>
      <vt:lpstr>비용 모델</vt:lpstr>
      <vt:lpstr>비용 모델</vt:lpstr>
      <vt:lpstr>비용 모델 &lt;힙 파일&gt;</vt:lpstr>
      <vt:lpstr>비용 모델 &lt;힙 파일&gt;</vt:lpstr>
      <vt:lpstr>비용 모델 &lt;정렬 파일&gt;</vt:lpstr>
      <vt:lpstr>비용 모델 &lt;정렬 파일&gt;</vt:lpstr>
      <vt:lpstr>비용 모델 &lt;군집 파일&gt;</vt:lpstr>
      <vt:lpstr>비용 모델 &lt;군집 파일&gt;</vt:lpstr>
      <vt:lpstr>비용 모델 &lt;비 군집 트리 인덱스를 가지는 힙 파일&gt; </vt:lpstr>
      <vt:lpstr>비용 모델 &lt;비 군집 트리 인덱스를 가지는 힙 파일&gt; </vt:lpstr>
      <vt:lpstr>비용 모델 &lt;비 군집 트리 인덱스를 가지는 힙 파일&gt;</vt:lpstr>
      <vt:lpstr>비용 모델 &lt;비 군집 해시 인덱스를 가지는 힙 파일&gt; </vt:lpstr>
      <vt:lpstr>비용 모델 &lt;비 군집 해시 인덱스를 가지는 힙 파일&gt; </vt:lpstr>
      <vt:lpstr>비용 모델 &lt;비 군집 해시 인덱스를 가지는 힙 파일&gt;</vt:lpstr>
      <vt:lpstr>비용 모델 &lt;입 출력 비용 비교&gt;</vt:lpstr>
      <vt:lpstr>인덱스와 성능 튜닝</vt:lpstr>
      <vt:lpstr>인덱스와 성능 튜닝</vt:lpstr>
      <vt:lpstr>인덱스와 성능 튜닝</vt:lpstr>
      <vt:lpstr>인덱스와 성능 튜닝</vt:lpstr>
      <vt:lpstr>인덱스와 성능 튜닝</vt:lpstr>
      <vt:lpstr>인덱스와 성능 튜닝</vt:lpstr>
      <vt:lpstr>인덱스와 성능 튜닝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4384</cp:revision>
  <dcterms:created xsi:type="dcterms:W3CDTF">2011-02-24T00:55:11Z</dcterms:created>
  <dcterms:modified xsi:type="dcterms:W3CDTF">2020-07-02T10:21:37Z</dcterms:modified>
</cp:coreProperties>
</file>