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29"/>
  </p:notesMasterIdLst>
  <p:sldIdLst>
    <p:sldId id="2155" r:id="rId2"/>
    <p:sldId id="2479" r:id="rId3"/>
    <p:sldId id="2156" r:id="rId4"/>
    <p:sldId id="2488" r:id="rId5"/>
    <p:sldId id="2485" r:id="rId6"/>
    <p:sldId id="2486" r:id="rId7"/>
    <p:sldId id="2487" r:id="rId8"/>
    <p:sldId id="2491" r:id="rId9"/>
    <p:sldId id="2490" r:id="rId10"/>
    <p:sldId id="2492" r:id="rId11"/>
    <p:sldId id="2493" r:id="rId12"/>
    <p:sldId id="2494" r:id="rId13"/>
    <p:sldId id="2495" r:id="rId14"/>
    <p:sldId id="2496" r:id="rId15"/>
    <p:sldId id="2499" r:id="rId16"/>
    <p:sldId id="2497" r:id="rId17"/>
    <p:sldId id="2481" r:id="rId18"/>
    <p:sldId id="2498" r:id="rId19"/>
    <p:sldId id="2500" r:id="rId20"/>
    <p:sldId id="2501" r:id="rId21"/>
    <p:sldId id="2502" r:id="rId22"/>
    <p:sldId id="2503" r:id="rId23"/>
    <p:sldId id="2504" r:id="rId24"/>
    <p:sldId id="2505" r:id="rId25"/>
    <p:sldId id="2443" r:id="rId26"/>
    <p:sldId id="2482" r:id="rId27"/>
    <p:sldId id="1860" r:id="rId28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5" autoAdjust="0"/>
    <p:restoredTop sz="98995" autoAdjust="0"/>
  </p:normalViewPr>
  <p:slideViewPr>
    <p:cSldViewPr>
      <p:cViewPr varScale="1">
        <p:scale>
          <a:sx n="70" d="100"/>
          <a:sy n="70" d="100"/>
        </p:scale>
        <p:origin x="114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1700" dirty="0"/>
              <a:t>             </a:t>
            </a:r>
          </a:p>
          <a:p>
            <a:pPr marL="359029" indent="106976">
              <a:spcBef>
                <a:spcPts val="300"/>
              </a:spcBef>
              <a:buNone/>
            </a:pPr>
            <a:endParaRPr lang="en-US" altLang="ko-KR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1. BACKUP &amp; RECOVERY ----------------------- 51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CHECKPOINT -------------------------------- 52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BACKUP -----------------------------------  55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RECOVERY  --------------------------------  67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2. UTILITIES ------------------------------------- 76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1. ILOADER ----------------------------------  77     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AEXPORT ----------------------------------  94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ALTIPASSWD ------------------------------- 102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4. ALTIPROFILE ------------------------------ 104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5. DUMP ------------------------------------- 111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6. ALTIERR ---------------------------------- 127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7. ORANGE for ALTIBASE ---------------------- 129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8. MIGRATION CENTER ------------------------- 152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3. </a:t>
            </a:r>
            <a:r>
              <a:rPr lang="ko-KR" altLang="en-US" dirty="0"/>
              <a:t>실습교재 </a:t>
            </a:r>
            <a:r>
              <a:rPr lang="en-US" altLang="ko-KR" dirty="0"/>
              <a:t>II ----------------------------------- 174 </a:t>
            </a:r>
            <a:endParaRPr lang="en-US" altLang="ko-KR" sz="7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 dirty="0"/>
            </a:b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(Chapter 9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 저장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디스크와 파일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10/31/19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 디스크</a:t>
            </a:r>
          </a:p>
        </p:txBody>
      </p:sp>
      <p:grpSp>
        <p:nvGrpSpPr>
          <p:cNvPr id="2" name="그룹 11"/>
          <p:cNvGrpSpPr/>
          <p:nvPr/>
        </p:nvGrpSpPr>
        <p:grpSpPr>
          <a:xfrm>
            <a:off x="2160984" y="1052736"/>
            <a:ext cx="5867400" cy="4305301"/>
            <a:chOff x="2123728" y="1196752"/>
            <a:chExt cx="5867400" cy="4305301"/>
          </a:xfrm>
        </p:grpSpPr>
        <p:pic>
          <p:nvPicPr>
            <p:cNvPr id="91138" name="Picture 2" descr="자기디스크에 대한 이미지 검색결과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23728" y="1196752"/>
              <a:ext cx="5867400" cy="4305301"/>
            </a:xfrm>
            <a:prstGeom prst="rect">
              <a:avLst/>
            </a:prstGeom>
            <a:noFill/>
          </p:spPr>
        </p:pic>
        <p:sp>
          <p:nvSpPr>
            <p:cNvPr id="5" name="직사각형 4"/>
            <p:cNvSpPr/>
            <p:nvPr/>
          </p:nvSpPr>
          <p:spPr>
            <a:xfrm>
              <a:off x="2483768" y="1340768"/>
              <a:ext cx="5760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9752" y="3645024"/>
              <a:ext cx="79208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23728" y="2420888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126876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track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0488" y="234888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0488" y="3573016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cylinder</a:t>
              </a:r>
              <a:endParaRPr lang="ko-KR" altLang="en-US" sz="1400" b="1" dirty="0"/>
            </a:p>
          </p:txBody>
        </p:sp>
      </p:grpSp>
      <p:sp>
        <p:nvSpPr>
          <p:cNvPr id="12" name="타원 11"/>
          <p:cNvSpPr/>
          <p:nvPr/>
        </p:nvSpPr>
        <p:spPr>
          <a:xfrm>
            <a:off x="2267744" y="3429000"/>
            <a:ext cx="864096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 디스크</a:t>
            </a:r>
          </a:p>
        </p:txBody>
      </p:sp>
      <p:grpSp>
        <p:nvGrpSpPr>
          <p:cNvPr id="2" name="그룹 11"/>
          <p:cNvGrpSpPr/>
          <p:nvPr/>
        </p:nvGrpSpPr>
        <p:grpSpPr>
          <a:xfrm>
            <a:off x="2160984" y="1052736"/>
            <a:ext cx="5867400" cy="4305301"/>
            <a:chOff x="2123728" y="1196752"/>
            <a:chExt cx="5867400" cy="4305301"/>
          </a:xfrm>
        </p:grpSpPr>
        <p:pic>
          <p:nvPicPr>
            <p:cNvPr id="91138" name="Picture 2" descr="자기디스크에 대한 이미지 검색결과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23728" y="1196752"/>
              <a:ext cx="5867400" cy="4305301"/>
            </a:xfrm>
            <a:prstGeom prst="rect">
              <a:avLst/>
            </a:prstGeom>
            <a:noFill/>
          </p:spPr>
        </p:pic>
        <p:sp>
          <p:nvSpPr>
            <p:cNvPr id="5" name="직사각형 4"/>
            <p:cNvSpPr/>
            <p:nvPr/>
          </p:nvSpPr>
          <p:spPr>
            <a:xfrm>
              <a:off x="2483768" y="1340768"/>
              <a:ext cx="5760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9752" y="3645024"/>
              <a:ext cx="79208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23728" y="2420888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126876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track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0488" y="234888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0488" y="3573016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cylinder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5076056" y="3356992"/>
            <a:ext cx="1008112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 디스크</a:t>
            </a:r>
          </a:p>
        </p:txBody>
      </p:sp>
      <p:grpSp>
        <p:nvGrpSpPr>
          <p:cNvPr id="2" name="그룹 11"/>
          <p:cNvGrpSpPr/>
          <p:nvPr/>
        </p:nvGrpSpPr>
        <p:grpSpPr>
          <a:xfrm>
            <a:off x="2160984" y="1052736"/>
            <a:ext cx="5867400" cy="4305301"/>
            <a:chOff x="2123728" y="1196752"/>
            <a:chExt cx="5867400" cy="4305301"/>
          </a:xfrm>
        </p:grpSpPr>
        <p:pic>
          <p:nvPicPr>
            <p:cNvPr id="91138" name="Picture 2" descr="자기디스크에 대한 이미지 검색결과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23728" y="1196752"/>
              <a:ext cx="5867400" cy="4305301"/>
            </a:xfrm>
            <a:prstGeom prst="rect">
              <a:avLst/>
            </a:prstGeom>
            <a:noFill/>
          </p:spPr>
        </p:pic>
        <p:sp>
          <p:nvSpPr>
            <p:cNvPr id="5" name="직사각형 4"/>
            <p:cNvSpPr/>
            <p:nvPr/>
          </p:nvSpPr>
          <p:spPr>
            <a:xfrm>
              <a:off x="2483768" y="1340768"/>
              <a:ext cx="5760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9752" y="3645024"/>
              <a:ext cx="79208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23728" y="2420888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126876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track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0488" y="234888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0488" y="3573016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cylinder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6732240" y="1916832"/>
            <a:ext cx="1368152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디스크 구조의 성능 특성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268760"/>
            <a:ext cx="633670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1.  DBMS</a:t>
            </a:r>
            <a:r>
              <a:rPr lang="ko-KR" altLang="en-US" sz="1600" b="1" dirty="0">
                <a:latin typeface="+mn-ea"/>
                <a:ea typeface="+mn-ea"/>
              </a:rPr>
              <a:t>가 연산할 데이터는 주 기억장치에 있어야 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2156663"/>
            <a:ext cx="7668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 b="1" dirty="0">
                <a:latin typeface="+mn-ea"/>
                <a:ea typeface="+mn-ea"/>
              </a:rPr>
              <a:t>디스크와 주 기억장치간의 데이터 전송 단위는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  <a:ea typeface="+mn-ea"/>
              </a:rPr>
              <a:t>블록</a:t>
            </a:r>
            <a:r>
              <a:rPr lang="ko-KR" altLang="en-US" sz="1600" b="1" dirty="0">
                <a:latin typeface="+mn-ea"/>
                <a:ea typeface="+mn-ea"/>
              </a:rPr>
              <a:t>이다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	</a:t>
            </a:r>
            <a:r>
              <a:rPr lang="ko-KR" altLang="en-US" sz="1600" b="1" dirty="0">
                <a:latin typeface="+mn-ea"/>
                <a:ea typeface="+mn-ea"/>
              </a:rPr>
              <a:t>블록 내에서 오직 한 항목만이 필요한 경우라도 전체 블록이 전송된다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	</a:t>
            </a:r>
            <a:r>
              <a:rPr lang="ko-KR" altLang="en-US" sz="1600" b="1" dirty="0">
                <a:latin typeface="+mn-ea"/>
                <a:ea typeface="+mn-ea"/>
              </a:rPr>
              <a:t>디스크 블록의 판독과 기록을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  <a:ea typeface="+mn-ea"/>
              </a:rPr>
              <a:t>입출력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(I/O)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  <a:ea typeface="+mn-ea"/>
              </a:rPr>
              <a:t>연산</a:t>
            </a:r>
            <a:r>
              <a:rPr lang="ko-KR" altLang="en-US" sz="1600" b="1" dirty="0">
                <a:latin typeface="+mn-ea"/>
                <a:ea typeface="+mn-ea"/>
              </a:rPr>
              <a:t>이라고 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3903439"/>
            <a:ext cx="766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600" b="1" dirty="0">
                <a:latin typeface="+mn-ea"/>
                <a:ea typeface="+mn-ea"/>
              </a:rPr>
              <a:t>블록을 입출력 하는 데에 걸리는 시간은 데이터의 위치에 따라 다르다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4425008"/>
            <a:ext cx="79928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  <a:latin typeface="+mn-ea"/>
                <a:ea typeface="+mn-ea"/>
              </a:rPr>
              <a:t>탐색시간</a:t>
            </a:r>
            <a:r>
              <a:rPr lang="en-US" altLang="ko-KR" sz="1400" b="1" dirty="0">
                <a:latin typeface="+mn-ea"/>
                <a:ea typeface="+mn-ea"/>
              </a:rPr>
              <a:t>: </a:t>
            </a:r>
            <a:r>
              <a:rPr lang="ko-KR" altLang="en-US" sz="1400" b="1" dirty="0">
                <a:latin typeface="+mn-ea"/>
                <a:ea typeface="+mn-ea"/>
              </a:rPr>
              <a:t>디스크 헤드를 원하는 블록이 있는 트랙으로 위치시키는 데 걸리는 시간</a:t>
            </a:r>
            <a:endParaRPr lang="en-US" altLang="ko-KR" sz="14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  <a:latin typeface="+mn-ea"/>
                <a:ea typeface="+mn-ea"/>
              </a:rPr>
              <a:t>회전지연</a:t>
            </a:r>
            <a:r>
              <a:rPr lang="en-US" altLang="ko-KR" sz="1400" b="1" dirty="0">
                <a:latin typeface="+mn-ea"/>
                <a:ea typeface="+mn-ea"/>
              </a:rPr>
              <a:t>: </a:t>
            </a:r>
            <a:r>
              <a:rPr lang="ko-KR" altLang="en-US" sz="1400" b="1" dirty="0">
                <a:latin typeface="+mn-ea"/>
                <a:ea typeface="+mn-ea"/>
              </a:rPr>
              <a:t>원하는 블록이 디스크 헤드 아래로 회전하기까지 기다린 시간</a:t>
            </a:r>
            <a:endParaRPr lang="en-US" altLang="ko-KR" sz="14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  <a:latin typeface="+mn-ea"/>
                <a:ea typeface="+mn-ea"/>
              </a:rPr>
              <a:t>전송시간</a:t>
            </a:r>
            <a:r>
              <a:rPr lang="en-US" altLang="ko-KR" sz="1400" b="1" dirty="0">
                <a:latin typeface="+mn-ea"/>
                <a:ea typeface="+mn-ea"/>
              </a:rPr>
              <a:t>: </a:t>
            </a:r>
            <a:r>
              <a:rPr lang="ko-KR" altLang="en-US" sz="1400" b="1" dirty="0">
                <a:latin typeface="+mn-ea"/>
                <a:ea typeface="+mn-ea"/>
              </a:rPr>
              <a:t>헤드가 위치한 곳에서 실제로 데이터를 판독하거나 기록하는 데에 소요되는 시간</a:t>
            </a:r>
            <a:endParaRPr lang="en-US" altLang="ko-KR" sz="1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디스크 공간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디스크 공간 관리기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772816"/>
            <a:ext cx="633670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데이터의 단위로 페이지라는 개념을 지원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348880"/>
            <a:ext cx="633670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페이지의 할당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반환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판독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기록에 대한 명령을 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967335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페이지들은 디스크 블록으로 저장되고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페이지 크기 </a:t>
            </a:r>
            <a:r>
              <a:rPr lang="en-US" altLang="ko-KR" sz="1600" b="1" dirty="0">
                <a:latin typeface="+mn-ea"/>
                <a:ea typeface="+mn-ea"/>
              </a:rPr>
              <a:t>= </a:t>
            </a:r>
            <a:r>
              <a:rPr lang="ko-KR" altLang="en-US" sz="1600" b="1" dirty="0">
                <a:latin typeface="+mn-ea"/>
                <a:ea typeface="+mn-ea"/>
              </a:rPr>
              <a:t>디스크 블록의 크기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15719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사용하지 않는 블록들의 리스트 생성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573016"/>
            <a:ext cx="784887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페이지 하나의 판독이나 기록은 한 번의 디스크 입출력으로 수행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5733256"/>
            <a:ext cx="633670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비트맵을 두어 블록의 사용여부 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4558884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유휴 블록의 유지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관리기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814468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버퍼 관리기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8280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:  </a:t>
            </a:r>
            <a:r>
              <a:rPr lang="ko-KR" altLang="en-US" sz="1400" b="1" dirty="0">
                <a:latin typeface="+mn-ea"/>
                <a:ea typeface="+mn-ea"/>
              </a:rPr>
              <a:t>필요할 때마다 디스크로부터 주 기억장치로 페이지를 가져오는 일을 담당하는 소프트웨어 계층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관리기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814468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버퍼 관리기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8280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:  </a:t>
            </a:r>
            <a:r>
              <a:rPr lang="ko-KR" altLang="en-US" sz="1400" b="1" dirty="0">
                <a:latin typeface="+mn-ea"/>
                <a:ea typeface="+mn-ea"/>
              </a:rPr>
              <a:t>필요할 때마다 디스크로부터 주 기억장치로 페이지를 가져오는 일을 담당하는 소프트웨어 계층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5776" y="2617167"/>
            <a:ext cx="1404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j-ea"/>
                <a:cs typeface="Calibri" pitchFamily="34" charset="0"/>
              </a:rPr>
              <a:t>BUFFER POOL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555776" y="2924944"/>
          <a:ext cx="3744416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2131" marR="72131" marT="36067" marB="360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1979712" y="3132257"/>
            <a:ext cx="72008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31640" y="2844225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ea"/>
                <a:cs typeface="Calibri" pitchFamily="34" charset="0"/>
              </a:rPr>
              <a:t>Disk page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79712" y="4077072"/>
            <a:ext cx="72008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31640" y="3852337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ea"/>
                <a:cs typeface="Calibri" pitchFamily="34" charset="0"/>
              </a:rPr>
              <a:t>Free frame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3768" y="172229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ea"/>
                <a:cs typeface="Calibri" pitchFamily="34" charset="0"/>
              </a:rPr>
              <a:t>Page requests from higher-level code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4104742" y="2456892"/>
            <a:ext cx="647278" cy="794"/>
          </a:xfrm>
          <a:prstGeom prst="straightConnector1">
            <a:avLst/>
          </a:prstGeom>
          <a:ln w="2222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4104742" y="5336418"/>
            <a:ext cx="647278" cy="794"/>
          </a:xfrm>
          <a:prstGeom prst="straightConnector1">
            <a:avLst/>
          </a:prstGeom>
          <a:ln w="2222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통 21"/>
          <p:cNvSpPr/>
          <p:nvPr/>
        </p:nvSpPr>
        <p:spPr>
          <a:xfrm>
            <a:off x="3995936" y="5805264"/>
            <a:ext cx="864096" cy="72008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72200" y="366651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ea"/>
                <a:cs typeface="Calibri" pitchFamily="34" charset="0"/>
              </a:rPr>
              <a:t>Main memory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72200" y="597076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ea"/>
                <a:cs typeface="Calibri" pitchFamily="34" charset="0"/>
              </a:rPr>
              <a:t>Disk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버퍼 관리기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1268760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 err="1">
                <a:latin typeface="+mn-ea"/>
                <a:ea typeface="+mn-ea"/>
              </a:rPr>
              <a:t>pin_count</a:t>
            </a:r>
            <a:r>
              <a:rPr lang="en-US" altLang="ko-KR" b="1" dirty="0">
                <a:latin typeface="+mn-ea"/>
                <a:ea typeface="+mn-ea"/>
              </a:rPr>
              <a:t> : </a:t>
            </a:r>
            <a:r>
              <a:rPr lang="ko-KR" altLang="en-US" b="1" dirty="0">
                <a:latin typeface="+mn-ea"/>
                <a:ea typeface="+mn-ea"/>
              </a:rPr>
              <a:t>해당 프레임 내에 있는 페이지의 사용자 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2417113"/>
            <a:ext cx="77048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dirty :</a:t>
            </a:r>
            <a:r>
              <a:rPr lang="ko-KR" altLang="en-US" b="1" dirty="0">
                <a:latin typeface="+mn-ea"/>
                <a:ea typeface="+mn-ea"/>
              </a:rPr>
              <a:t> 페이지가 디스크로부터 버퍼 풀에 적재된 이후에 수정 여부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9552" y="3501008"/>
            <a:ext cx="230425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N :</a:t>
            </a:r>
            <a:r>
              <a:rPr lang="ko-KR" altLang="en-US" b="1" dirty="0">
                <a:latin typeface="+mn-ea"/>
                <a:ea typeface="+mn-ea"/>
              </a:rPr>
              <a:t> 프레임 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552" y="4649361"/>
            <a:ext cx="38164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B :</a:t>
            </a:r>
            <a:r>
              <a:rPr lang="ko-KR" altLang="en-US" b="1" dirty="0">
                <a:latin typeface="+mn-ea"/>
                <a:ea typeface="+mn-ea"/>
              </a:rPr>
              <a:t> 버퍼 프레임의 총 개수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버퍼 관리기</a:t>
            </a:r>
          </a:p>
        </p:txBody>
      </p:sp>
      <p:sp>
        <p:nvSpPr>
          <p:cNvPr id="8" name="육각형 7"/>
          <p:cNvSpPr/>
          <p:nvPr/>
        </p:nvSpPr>
        <p:spPr>
          <a:xfrm>
            <a:off x="2595780" y="1340768"/>
            <a:ext cx="1472164" cy="57606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N = 0</a:t>
            </a:r>
            <a:br>
              <a:rPr lang="en-US" altLang="ko-KR" sz="1100" b="1" dirty="0"/>
            </a:br>
            <a:r>
              <a:rPr lang="en-US" altLang="ko-KR" sz="1100" b="1" dirty="0"/>
              <a:t>B = 32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43808" y="2269157"/>
            <a:ext cx="936104" cy="36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N += 1</a:t>
            </a:r>
            <a:endParaRPr lang="ko-KR" altLang="en-US" sz="1100" b="1" dirty="0"/>
          </a:p>
        </p:txBody>
      </p:sp>
      <p:sp>
        <p:nvSpPr>
          <p:cNvPr id="10" name="다이아몬드 9"/>
          <p:cNvSpPr/>
          <p:nvPr/>
        </p:nvSpPr>
        <p:spPr>
          <a:xfrm>
            <a:off x="2627784" y="2780928"/>
            <a:ext cx="1440160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요청한 페이지 인가</a:t>
            </a:r>
            <a:r>
              <a:rPr lang="en-US" altLang="ko-KR" sz="1050" b="1" dirty="0"/>
              <a:t>?</a:t>
            </a:r>
            <a:endParaRPr lang="ko-KR" altLang="en-US" sz="1050" b="1" dirty="0"/>
          </a:p>
        </p:txBody>
      </p:sp>
      <p:cxnSp>
        <p:nvCxnSpPr>
          <p:cNvPr id="14" name="꺾인 연결선 13"/>
          <p:cNvCxnSpPr>
            <a:stCxn id="39" idx="2"/>
            <a:endCxn id="30" idx="0"/>
          </p:cNvCxnSpPr>
          <p:nvPr/>
        </p:nvCxnSpPr>
        <p:spPr>
          <a:xfrm rot="16200000" flipH="1">
            <a:off x="415038" y="4237589"/>
            <a:ext cx="1648470" cy="312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문서 23"/>
          <p:cNvSpPr/>
          <p:nvPr/>
        </p:nvSpPr>
        <p:spPr>
          <a:xfrm>
            <a:off x="2555776" y="5445224"/>
            <a:ext cx="1656184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요청된 페이지를 담고 있는 프레임의 주 기억장치 주소 반환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2987824" y="6309320"/>
            <a:ext cx="792088" cy="2880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Stop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458117" y="5077470"/>
            <a:ext cx="1593603" cy="36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pin_count</a:t>
            </a:r>
            <a:r>
              <a:rPr lang="en-US" altLang="ko-KR" sz="1400" b="1" dirty="0"/>
              <a:t> += 1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6108169" y="2924944"/>
            <a:ext cx="156017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pin_count</a:t>
            </a:r>
            <a:r>
              <a:rPr lang="en-US" altLang="ko-KR" sz="1400" b="1" dirty="0"/>
              <a:t> += 1</a:t>
            </a:r>
            <a:endParaRPr lang="ko-KR" altLang="en-US" sz="1400" b="1" dirty="0"/>
          </a:p>
        </p:txBody>
      </p:sp>
      <p:sp>
        <p:nvSpPr>
          <p:cNvPr id="50" name="다이아몬드 49"/>
          <p:cNvSpPr/>
          <p:nvPr/>
        </p:nvSpPr>
        <p:spPr>
          <a:xfrm>
            <a:off x="6300192" y="3853334"/>
            <a:ext cx="1155909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dirty</a:t>
            </a:r>
            <a:r>
              <a:rPr lang="en-US" altLang="ko-KR" sz="1400" b="1" dirty="0"/>
              <a:t> bit</a:t>
            </a:r>
            <a:endParaRPr lang="ko-KR" altLang="en-US" sz="1400" b="1" dirty="0"/>
          </a:p>
        </p:txBody>
      </p:sp>
      <p:sp>
        <p:nvSpPr>
          <p:cNvPr id="52" name="직사각형 51"/>
          <p:cNvSpPr/>
          <p:nvPr/>
        </p:nvSpPr>
        <p:spPr>
          <a:xfrm>
            <a:off x="6948265" y="4501406"/>
            <a:ext cx="1584175" cy="36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디스크에 페이지 기록</a:t>
            </a:r>
          </a:p>
        </p:txBody>
      </p:sp>
      <p:cxnSp>
        <p:nvCxnSpPr>
          <p:cNvPr id="53" name="꺾인 연결선 32"/>
          <p:cNvCxnSpPr>
            <a:stCxn id="50" idx="3"/>
            <a:endCxn id="52" idx="0"/>
          </p:cNvCxnSpPr>
          <p:nvPr/>
        </p:nvCxnSpPr>
        <p:spPr>
          <a:xfrm>
            <a:off x="7456101" y="4105362"/>
            <a:ext cx="284252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6296" y="378904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On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5940152" y="5589240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요청된 페이지를 교체할 프레임으로 읽어 오기</a:t>
            </a:r>
          </a:p>
        </p:txBody>
      </p:sp>
      <p:cxnSp>
        <p:nvCxnSpPr>
          <p:cNvPr id="59" name="꺾인 연결선 32"/>
          <p:cNvCxnSpPr>
            <a:stCxn id="50" idx="1"/>
            <a:endCxn id="58" idx="0"/>
          </p:cNvCxnSpPr>
          <p:nvPr/>
        </p:nvCxnSpPr>
        <p:spPr>
          <a:xfrm rot="10800000" flipH="1" flipV="1">
            <a:off x="6300192" y="4105362"/>
            <a:ext cx="576064" cy="1483878"/>
          </a:xfrm>
          <a:prstGeom prst="bentConnector4">
            <a:avLst>
              <a:gd name="adj1" fmla="val -39683"/>
              <a:gd name="adj2" fmla="val 760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56176" y="378904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Off</a:t>
            </a:r>
            <a:endParaRPr lang="ko-KR" altLang="en-US" sz="1100" b="1" dirty="0"/>
          </a:p>
        </p:txBody>
      </p:sp>
      <p:cxnSp>
        <p:nvCxnSpPr>
          <p:cNvPr id="65" name="꺾인 연결선 32"/>
          <p:cNvCxnSpPr>
            <a:stCxn id="52" idx="2"/>
            <a:endCxn id="58" idx="0"/>
          </p:cNvCxnSpPr>
          <p:nvPr/>
        </p:nvCxnSpPr>
        <p:spPr>
          <a:xfrm rot="5400000">
            <a:off x="6947178" y="4796064"/>
            <a:ext cx="722255" cy="8640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83768" y="285293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851920" y="285293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cxnSp>
        <p:nvCxnSpPr>
          <p:cNvPr id="90" name="직선 연결선 89"/>
          <p:cNvCxnSpPr/>
          <p:nvPr/>
        </p:nvCxnSpPr>
        <p:spPr>
          <a:xfrm rot="5400000">
            <a:off x="3059305" y="2131798"/>
            <a:ext cx="576062" cy="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대체 처리 90"/>
          <p:cNvSpPr/>
          <p:nvPr/>
        </p:nvSpPr>
        <p:spPr>
          <a:xfrm>
            <a:off x="2915816" y="882535"/>
            <a:ext cx="864096" cy="3142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Start</a:t>
            </a:r>
            <a:endParaRPr lang="ko-KR" altLang="en-US" b="1" dirty="0"/>
          </a:p>
        </p:txBody>
      </p:sp>
      <p:cxnSp>
        <p:nvCxnSpPr>
          <p:cNvPr id="93" name="직선 연결선 92"/>
          <p:cNvCxnSpPr>
            <a:stCxn id="91" idx="2"/>
          </p:cNvCxnSpPr>
          <p:nvPr/>
        </p:nvCxnSpPr>
        <p:spPr>
          <a:xfrm rot="5400000">
            <a:off x="3239852" y="1304764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13"/>
          <p:cNvCxnSpPr>
            <a:stCxn id="30" idx="2"/>
            <a:endCxn id="24" idx="1"/>
          </p:cNvCxnSpPr>
          <p:nvPr/>
        </p:nvCxnSpPr>
        <p:spPr>
          <a:xfrm rot="16200000" flipH="1">
            <a:off x="1725327" y="4974815"/>
            <a:ext cx="360040" cy="13008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2" idx="2"/>
            <a:endCxn id="50" idx="0"/>
          </p:cNvCxnSpPr>
          <p:nvPr/>
        </p:nvCxnSpPr>
        <p:spPr>
          <a:xfrm rot="5400000">
            <a:off x="6599027" y="3564104"/>
            <a:ext cx="568350" cy="10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24" idx="2"/>
            <a:endCxn id="28" idx="0"/>
          </p:cNvCxnSpPr>
          <p:nvPr/>
        </p:nvCxnSpPr>
        <p:spPr>
          <a:xfrm rot="5400000">
            <a:off x="3288058" y="6213509"/>
            <a:ext cx="19162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940152" y="170080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교체할 프레임 선택</a:t>
            </a:r>
          </a:p>
        </p:txBody>
      </p:sp>
      <p:cxnSp>
        <p:nvCxnSpPr>
          <p:cNvPr id="124" name="꺾인 연결선 32"/>
          <p:cNvCxnSpPr>
            <a:stCxn id="10" idx="3"/>
            <a:endCxn id="138" idx="2"/>
          </p:cNvCxnSpPr>
          <p:nvPr/>
        </p:nvCxnSpPr>
        <p:spPr>
          <a:xfrm flipV="1">
            <a:off x="4067944" y="2332262"/>
            <a:ext cx="936104" cy="8447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22" idx="2"/>
            <a:endCxn id="32" idx="0"/>
          </p:cNvCxnSpPr>
          <p:nvPr/>
        </p:nvCxnSpPr>
        <p:spPr>
          <a:xfrm rot="16200000" flipH="1">
            <a:off x="6486212" y="2522899"/>
            <a:ext cx="792088" cy="1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다이아몬드 137"/>
          <p:cNvSpPr/>
          <p:nvPr/>
        </p:nvSpPr>
        <p:spPr>
          <a:xfrm>
            <a:off x="4427984" y="1916832"/>
            <a:ext cx="1152128" cy="4154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N = B</a:t>
            </a:r>
            <a:endParaRPr lang="ko-KR" altLang="en-US" sz="1050" b="1" dirty="0"/>
          </a:p>
        </p:txBody>
      </p:sp>
      <p:cxnSp>
        <p:nvCxnSpPr>
          <p:cNvPr id="143" name="꺾인 연결선 32"/>
          <p:cNvCxnSpPr>
            <a:stCxn id="138" idx="0"/>
            <a:endCxn id="122" idx="0"/>
          </p:cNvCxnSpPr>
          <p:nvPr/>
        </p:nvCxnSpPr>
        <p:spPr>
          <a:xfrm rot="5400000" flipH="1" flipV="1">
            <a:off x="5832140" y="872716"/>
            <a:ext cx="216024" cy="1872208"/>
          </a:xfrm>
          <a:prstGeom prst="bentConnector3">
            <a:avLst>
              <a:gd name="adj1" fmla="val 2602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8" idx="1"/>
          </p:cNvCxnSpPr>
          <p:nvPr/>
        </p:nvCxnSpPr>
        <p:spPr>
          <a:xfrm rot="10800000">
            <a:off x="3347864" y="2116237"/>
            <a:ext cx="1080120" cy="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004048" y="162880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4211960" y="184482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cxnSp>
        <p:nvCxnSpPr>
          <p:cNvPr id="155" name="직선 화살표 연결선 154"/>
          <p:cNvCxnSpPr>
            <a:stCxn id="58" idx="1"/>
            <a:endCxn id="24" idx="3"/>
          </p:cNvCxnSpPr>
          <p:nvPr/>
        </p:nvCxnSpPr>
        <p:spPr>
          <a:xfrm rot="10800000">
            <a:off x="4211960" y="5805264"/>
            <a:ext cx="17281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rot="5400000">
            <a:off x="3167844" y="2744130"/>
            <a:ext cx="360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/>
          <p:cNvSpPr/>
          <p:nvPr/>
        </p:nvSpPr>
        <p:spPr>
          <a:xfrm>
            <a:off x="395536" y="2924944"/>
            <a:ext cx="165618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latin typeface="+mn-ea"/>
              </a:rPr>
              <a:t>pin_count</a:t>
            </a:r>
            <a:r>
              <a:rPr lang="en-US" altLang="ko-KR" sz="1050" b="1" dirty="0">
                <a:latin typeface="+mn-ea"/>
              </a:rPr>
              <a:t> = 0 </a:t>
            </a:r>
            <a:endParaRPr lang="ko-KR" altLang="en-US" sz="1050" b="1" dirty="0">
              <a:latin typeface="+mn-ea"/>
            </a:endParaRPr>
          </a:p>
        </p:txBody>
      </p:sp>
      <p:cxnSp>
        <p:nvCxnSpPr>
          <p:cNvPr id="41" name="직선 화살표 연결선 40"/>
          <p:cNvCxnSpPr>
            <a:stCxn id="10" idx="1"/>
            <a:endCxn id="39" idx="3"/>
          </p:cNvCxnSpPr>
          <p:nvPr/>
        </p:nvCxnSpPr>
        <p:spPr>
          <a:xfrm rot="10800000">
            <a:off x="2051720" y="3176972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1520" y="285293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331640" y="33569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755576" y="4005064"/>
            <a:ext cx="936104" cy="36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Lock</a:t>
            </a:r>
            <a:endParaRPr lang="ko-KR" altLang="en-US" sz="1400" b="1" dirty="0"/>
          </a:p>
        </p:txBody>
      </p:sp>
      <p:cxnSp>
        <p:nvCxnSpPr>
          <p:cNvPr id="63" name="꺾인 연결선 32"/>
          <p:cNvCxnSpPr>
            <a:stCxn id="39" idx="1"/>
            <a:endCxn id="30" idx="1"/>
          </p:cNvCxnSpPr>
          <p:nvPr/>
        </p:nvCxnSpPr>
        <p:spPr>
          <a:xfrm rot="10800000" flipH="1" flipV="1">
            <a:off x="395535" y="3176971"/>
            <a:ext cx="62581" cy="2084375"/>
          </a:xfrm>
          <a:prstGeom prst="bentConnector3">
            <a:avLst>
              <a:gd name="adj1" fmla="val -3652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버퍼</a:t>
            </a:r>
            <a:r>
              <a:rPr lang="en-US" altLang="ko-KR" dirty="0">
                <a:latin typeface="나눔고딕 ExtraBold" pitchFamily="50" charset="-127"/>
              </a:rPr>
              <a:t> </a:t>
            </a:r>
            <a:r>
              <a:rPr lang="ko-KR" altLang="en-US" dirty="0">
                <a:latin typeface="나눔고딕 ExtraBold" pitchFamily="50" charset="-127"/>
              </a:rPr>
              <a:t>교체 정책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ko-KR" altLang="en-US" b="1" dirty="0">
                <a:latin typeface="+mn-ea"/>
                <a:ea typeface="+mn-ea"/>
              </a:rPr>
              <a:t>   </a:t>
            </a:r>
            <a:r>
              <a:rPr lang="en-US" altLang="ko-KR" b="1" dirty="0">
                <a:latin typeface="+mn-ea"/>
                <a:ea typeface="+mn-ea"/>
              </a:rPr>
              <a:t>LRU(Least Recently Used)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ea"/>
                <a:ea typeface="+mn-ea"/>
              </a:rPr>
              <a:t>-  </a:t>
            </a:r>
            <a:r>
              <a:rPr lang="en-US" altLang="ko-KR" sz="1400" b="1" dirty="0" err="1">
                <a:latin typeface="+mn-ea"/>
                <a:ea typeface="+mn-ea"/>
              </a:rPr>
              <a:t>pin_count</a:t>
            </a:r>
            <a:r>
              <a:rPr lang="ko-KR" altLang="en-US" sz="1400" b="1" dirty="0">
                <a:latin typeface="+mn-ea"/>
                <a:ea typeface="+mn-ea"/>
              </a:rPr>
              <a:t>가 </a:t>
            </a:r>
            <a:r>
              <a:rPr lang="en-US" altLang="ko-KR" sz="1400" b="1" dirty="0">
                <a:latin typeface="+mn-ea"/>
                <a:ea typeface="+mn-ea"/>
              </a:rPr>
              <a:t>0</a:t>
            </a:r>
            <a:r>
              <a:rPr lang="ko-KR" altLang="en-US" sz="1400" b="1" dirty="0">
                <a:latin typeface="+mn-ea"/>
                <a:ea typeface="+mn-ea"/>
              </a:rPr>
              <a:t>인 프레임들에 대한 포인터들로 이루어진 큐를 사용하여 버퍼 관리기에서 구현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969095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ea"/>
                <a:ea typeface="+mn-ea"/>
              </a:rPr>
              <a:t>1.   </a:t>
            </a:r>
            <a:r>
              <a:rPr lang="ko-KR" altLang="en-US" sz="1400" b="1" dirty="0">
                <a:latin typeface="+mn-ea"/>
                <a:ea typeface="+mn-ea"/>
              </a:rPr>
              <a:t>어떤 프레임이 교체될 수 있는 후보가 되면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en-US" altLang="ko-KR" sz="1400" b="1" dirty="0" err="1">
                <a:latin typeface="+mn-ea"/>
                <a:ea typeface="+mn-ea"/>
              </a:rPr>
              <a:t>pin_count</a:t>
            </a:r>
            <a:r>
              <a:rPr lang="en-US" altLang="ko-KR" sz="1400" b="1" dirty="0">
                <a:latin typeface="+mn-ea"/>
                <a:ea typeface="+mn-ea"/>
              </a:rPr>
              <a:t> = 0), </a:t>
            </a:r>
            <a:r>
              <a:rPr lang="ko-KR" altLang="en-US" sz="1400" b="1" dirty="0">
                <a:latin typeface="+mn-ea"/>
                <a:ea typeface="+mn-ea"/>
              </a:rPr>
              <a:t>큐의 끝에 그 프레임을 삽입한다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348880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ea"/>
                <a:ea typeface="+mn-ea"/>
              </a:rPr>
              <a:t>2.   </a:t>
            </a:r>
            <a:r>
              <a:rPr lang="ko-KR" altLang="en-US" sz="1400" b="1" dirty="0">
                <a:latin typeface="+mn-ea"/>
                <a:ea typeface="+mn-ea"/>
              </a:rPr>
              <a:t>교체용으로 선정하는 페이지는 이 큐의 첫머리에 있는 프레임의 페이지가 된다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06896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ko-KR" altLang="en-US" b="1" dirty="0">
                <a:latin typeface="+mn-ea"/>
                <a:ea typeface="+mn-ea"/>
              </a:rPr>
              <a:t>   시계</a:t>
            </a:r>
            <a:r>
              <a:rPr lang="en-US" altLang="ko-KR" b="1" dirty="0">
                <a:latin typeface="+mn-ea"/>
                <a:ea typeface="+mn-ea"/>
              </a:rPr>
              <a:t>(Clock algorithm)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57301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ea"/>
                <a:ea typeface="+mn-ea"/>
              </a:rPr>
              <a:t>-  1~N </a:t>
            </a:r>
            <a:r>
              <a:rPr lang="ko-KR" altLang="en-US" sz="1400" b="1" dirty="0">
                <a:latin typeface="+mn-ea"/>
                <a:ea typeface="+mn-ea"/>
              </a:rPr>
              <a:t>사이의 값을 순환 순서로 가지는 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  <a:t>current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변수를 사용하여 교체용 페이지를 선정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    (N</a:t>
            </a:r>
            <a:r>
              <a:rPr lang="ko-KR" altLang="en-US" sz="1400" b="1" dirty="0">
                <a:latin typeface="+mn-ea"/>
                <a:ea typeface="+mn-ea"/>
              </a:rPr>
              <a:t>은 버퍼 프레임의 수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4084132"/>
            <a:ext cx="856895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1" dirty="0">
                <a:latin typeface="+mn-ea"/>
                <a:ea typeface="+mn-ea"/>
              </a:rPr>
              <a:t>  프레임은 시계의 바늘판처럼 원형으로 배치되어 있다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dirty="0">
                <a:latin typeface="+mn-ea"/>
                <a:ea typeface="+mn-ea"/>
              </a:rPr>
              <a:t>  current </a:t>
            </a:r>
            <a:r>
              <a:rPr lang="ko-KR" altLang="en-US" sz="1400" b="1" dirty="0">
                <a:latin typeface="+mn-ea"/>
                <a:ea typeface="+mn-ea"/>
              </a:rPr>
              <a:t>변수는 시계 바늘처럼 그 원판 위를 움직인다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-  </a:t>
            </a:r>
            <a:r>
              <a:rPr lang="ko-KR" altLang="en-US" sz="1400" b="1" dirty="0">
                <a:latin typeface="+mn-ea"/>
                <a:ea typeface="+mn-ea"/>
              </a:rPr>
              <a:t>각 프레임은 </a:t>
            </a:r>
            <a:r>
              <a:rPr lang="en-US" altLang="ko-KR" sz="1400" b="1" dirty="0">
                <a:latin typeface="+mn-ea"/>
                <a:ea typeface="+mn-ea"/>
              </a:rPr>
              <a:t>referenced </a:t>
            </a:r>
            <a:r>
              <a:rPr lang="ko-KR" altLang="en-US" sz="1400" b="1" dirty="0" err="1">
                <a:latin typeface="+mn-ea"/>
                <a:ea typeface="+mn-ea"/>
              </a:rPr>
              <a:t>비트를</a:t>
            </a:r>
            <a:r>
              <a:rPr lang="ko-KR" altLang="en-US" sz="1400" b="1" dirty="0">
                <a:latin typeface="+mn-ea"/>
                <a:ea typeface="+mn-ea"/>
              </a:rPr>
              <a:t> 가지며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페이지의 </a:t>
            </a:r>
            <a:r>
              <a:rPr lang="en-US" altLang="ko-KR" sz="1400" b="1" dirty="0" err="1">
                <a:latin typeface="+mn-ea"/>
                <a:ea typeface="+mn-ea"/>
              </a:rPr>
              <a:t>pin_count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값이 </a:t>
            </a:r>
            <a:r>
              <a:rPr lang="en-US" altLang="ko-KR" sz="1400" b="1" dirty="0">
                <a:latin typeface="+mn-ea"/>
                <a:ea typeface="+mn-ea"/>
              </a:rPr>
              <a:t>0</a:t>
            </a:r>
            <a:r>
              <a:rPr lang="ko-KR" altLang="en-US" sz="1400" b="1" dirty="0">
                <a:latin typeface="+mn-ea"/>
                <a:ea typeface="+mn-ea"/>
              </a:rPr>
              <a:t>이 될 때 켜진다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539238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ea"/>
                <a:ea typeface="+mn-ea"/>
              </a:rPr>
              <a:t>1.   </a:t>
            </a:r>
            <a:r>
              <a:rPr lang="ko-KR" altLang="en-US" sz="1400" b="1" dirty="0">
                <a:latin typeface="+mn-ea"/>
                <a:ea typeface="+mn-ea"/>
              </a:rPr>
              <a:t>어떤 프레임이 교체대상이 될 수 없으면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en-US" altLang="ko-KR" sz="1400" b="1" dirty="0" err="1">
                <a:latin typeface="+mn-ea"/>
                <a:ea typeface="+mn-ea"/>
              </a:rPr>
              <a:t>pin_count</a:t>
            </a:r>
            <a:r>
              <a:rPr lang="en-US" altLang="ko-KR" sz="1400" b="1" dirty="0">
                <a:latin typeface="+mn-ea"/>
                <a:ea typeface="+mn-ea"/>
              </a:rPr>
              <a:t> &gt; 0) current </a:t>
            </a:r>
            <a:r>
              <a:rPr lang="ko-KR" altLang="en-US" sz="1400" b="1" dirty="0">
                <a:latin typeface="+mn-ea"/>
                <a:ea typeface="+mn-ea"/>
              </a:rPr>
              <a:t>변수의 값을 </a:t>
            </a:r>
            <a:r>
              <a:rPr lang="en-US" altLang="ko-KR" sz="1400" b="1" dirty="0">
                <a:latin typeface="+mn-ea"/>
                <a:ea typeface="+mn-ea"/>
              </a:rPr>
              <a:t>1 </a:t>
            </a:r>
            <a:r>
              <a:rPr lang="ko-KR" altLang="en-US" sz="1400" b="1" dirty="0">
                <a:latin typeface="+mn-ea"/>
                <a:ea typeface="+mn-ea"/>
              </a:rPr>
              <a:t>증가시키고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     </a:t>
            </a:r>
            <a:r>
              <a:rPr lang="ko-KR" altLang="en-US" sz="1400" b="1" dirty="0">
                <a:latin typeface="+mn-ea"/>
                <a:ea typeface="+mn-ea"/>
              </a:rPr>
              <a:t> 다음 프레임을 알아본다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6073551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ea"/>
                <a:ea typeface="+mn-ea"/>
              </a:rPr>
              <a:t>2.   </a:t>
            </a:r>
            <a:r>
              <a:rPr lang="ko-KR" altLang="en-US" sz="1400" b="1" dirty="0">
                <a:latin typeface="+mn-ea"/>
                <a:ea typeface="+mn-ea"/>
              </a:rPr>
              <a:t>프레임 하나가 선정될 때 까지 이 과정을 반복한다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000" dirty="0">
                <a:latin typeface="나눔고딕 ExtraBold" pitchFamily="50" charset="-127"/>
              </a:rPr>
              <a:t>B+ </a:t>
            </a:r>
            <a:r>
              <a:rPr lang="ko-KR" altLang="en-US" sz="2000" dirty="0">
                <a:latin typeface="나눔고딕 ExtraBold" pitchFamily="50" charset="-127"/>
              </a:rPr>
              <a:t>트리 </a:t>
            </a:r>
            <a:r>
              <a:rPr lang="en-US" altLang="ko-KR" sz="2000" dirty="0">
                <a:latin typeface="나눔고딕 ExtraBold" pitchFamily="50" charset="-127"/>
              </a:rPr>
              <a:t>Fill factor</a:t>
            </a:r>
            <a:r>
              <a:rPr lang="ko-KR" altLang="en-US" sz="2000" dirty="0">
                <a:latin typeface="나눔고딕 ExtraBold" pitchFamily="50" charset="-127"/>
              </a:rPr>
              <a:t>란</a:t>
            </a:r>
            <a:r>
              <a:rPr lang="en-US" altLang="ko-KR" sz="2000" dirty="0">
                <a:latin typeface="나눔고딕 ExtraBold" pitchFamily="50" charset="-127"/>
              </a:rPr>
              <a:t>?</a:t>
            </a: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043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  <a:cs typeface="Calibri" pitchFamily="34" charset="0"/>
              </a:rPr>
              <a:t>ex)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207243"/>
            <a:ext cx="8820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1" dirty="0">
                <a:latin typeface="+mj-ea"/>
                <a:ea typeface="+mj-ea"/>
              </a:rPr>
              <a:t>  Fill factor</a:t>
            </a:r>
            <a:r>
              <a:rPr lang="ko-KR" altLang="en-US" sz="1400" b="1" dirty="0">
                <a:latin typeface="+mj-ea"/>
                <a:ea typeface="+mj-ea"/>
              </a:rPr>
              <a:t>란</a:t>
            </a:r>
            <a:r>
              <a:rPr lang="en-US" altLang="ko-KR" sz="1400" b="1" dirty="0">
                <a:latin typeface="+mj-ea"/>
                <a:ea typeface="+mj-ea"/>
              </a:rPr>
              <a:t>?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latin typeface="+mj-ea"/>
                <a:ea typeface="+mj-ea"/>
              </a:rPr>
              <a:t>-  </a:t>
            </a:r>
            <a:r>
              <a:rPr lang="ko-KR" altLang="en-US" sz="1400" b="1" dirty="0">
                <a:latin typeface="+mj-ea"/>
                <a:ea typeface="+mj-ea"/>
              </a:rPr>
              <a:t>한 </a:t>
            </a:r>
            <a:r>
              <a:rPr lang="ko-KR" altLang="en-US" sz="1400" b="1" dirty="0" err="1">
                <a:latin typeface="+mj-ea"/>
                <a:ea typeface="+mj-ea"/>
              </a:rPr>
              <a:t>노드</a:t>
            </a:r>
            <a:r>
              <a:rPr lang="ko-KR" altLang="en-US" sz="1400" b="1" dirty="0">
                <a:latin typeface="+mj-ea"/>
                <a:ea typeface="+mj-ea"/>
              </a:rPr>
              <a:t> 내의 전체 슬롯 대비 이용 가능한 슬롯의 비율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5" y="1340768"/>
            <a:ext cx="769538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55576" y="2852936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2276872"/>
            <a:ext cx="108012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12160" y="1412776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68144" y="135180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Root Node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21589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Intermediary Node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279196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Leaf Node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5138608"/>
            <a:ext cx="8820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1" dirty="0">
                <a:latin typeface="+mj-ea"/>
                <a:ea typeface="+mj-ea"/>
              </a:rPr>
              <a:t>  </a:t>
            </a:r>
            <a:r>
              <a:rPr lang="ko-KR" altLang="en-US" sz="1400" b="1" dirty="0">
                <a:latin typeface="+mj-ea"/>
                <a:ea typeface="+mj-ea"/>
              </a:rPr>
              <a:t>사용하는 이유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latin typeface="+mj-ea"/>
                <a:ea typeface="+mj-ea"/>
              </a:rPr>
              <a:t>-  B+</a:t>
            </a:r>
            <a:r>
              <a:rPr lang="ko-KR" altLang="en-US" sz="1400" b="1" dirty="0" err="1">
                <a:latin typeface="+mj-ea"/>
                <a:ea typeface="+mj-ea"/>
              </a:rPr>
              <a:t>트리와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B </a:t>
            </a:r>
            <a:r>
              <a:rPr lang="ko-KR" altLang="en-US" sz="1400" b="1" dirty="0" err="1">
                <a:latin typeface="+mj-ea"/>
                <a:ea typeface="+mj-ea"/>
              </a:rPr>
              <a:t>트리에서의</a:t>
            </a:r>
            <a:r>
              <a:rPr lang="ko-KR" altLang="en-US" sz="1400" b="1" dirty="0">
                <a:latin typeface="+mj-ea"/>
                <a:ea typeface="+mj-ea"/>
              </a:rPr>
              <a:t> 확장과 축소를 제어하기 위해서 사용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DBMS &amp; OS </a:t>
            </a:r>
            <a:r>
              <a:rPr lang="ko-KR" altLang="en-US" dirty="0">
                <a:latin typeface="나눔고딕 ExtraBold" pitchFamily="50" charset="-127"/>
              </a:rPr>
              <a:t>의 버퍼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1606556"/>
            <a:ext cx="633670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주 기억장치보다 큰 데이터에 접근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201089"/>
            <a:ext cx="669674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필요할 때마다 페이지를 디스크로부터 주 기억장치로 가져옴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2798952"/>
            <a:ext cx="669674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필요하지 않은 페이지는 교체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958484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1" dirty="0">
                <a:latin typeface="+mn-ea"/>
                <a:ea typeface="+mn-ea"/>
              </a:rPr>
              <a:t>   OS</a:t>
            </a:r>
            <a:r>
              <a:rPr lang="ko-KR" altLang="en-US" b="1" dirty="0">
                <a:latin typeface="+mn-ea"/>
                <a:ea typeface="+mn-ea"/>
              </a:rPr>
              <a:t>와 </a:t>
            </a:r>
            <a:r>
              <a:rPr lang="en-US" altLang="ko-KR" b="1" dirty="0">
                <a:latin typeface="+mn-ea"/>
                <a:ea typeface="+mn-ea"/>
              </a:rPr>
              <a:t>DBMS </a:t>
            </a:r>
            <a:r>
              <a:rPr lang="ko-KR" altLang="en-US" b="1" dirty="0">
                <a:latin typeface="+mn-ea"/>
                <a:ea typeface="+mn-ea"/>
              </a:rPr>
              <a:t>버퍼 관리의 비슷한 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005064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페이지 미리 가져오기 장점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4581128"/>
            <a:ext cx="633670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페이지가 요청될 때 그 페이지는 이미 버퍼 풀 내에 있음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5085184"/>
            <a:ext cx="806489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하나의 연속된 페이지 블록들을 판독하는 것이 별개의 요청에 따라 따로따로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</a:t>
            </a:r>
            <a:r>
              <a:rPr lang="ko-KR" altLang="en-US" sz="1600" b="1" dirty="0">
                <a:latin typeface="+mn-ea"/>
                <a:ea typeface="+mn-ea"/>
              </a:rPr>
              <a:t>판독해 오는 것 보다 훨씬 빠름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 err="1">
                <a:latin typeface="나눔고딕 ExtraBold" pitchFamily="50" charset="-127"/>
              </a:rPr>
              <a:t>힙</a:t>
            </a:r>
            <a:r>
              <a:rPr lang="ko-KR" altLang="en-US" dirty="0">
                <a:latin typeface="나눔고딕 ExtraBold" pitchFamily="50" charset="-127"/>
              </a:rPr>
              <a:t> 파일 구현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998752"/>
            <a:ext cx="63367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-   </a:t>
            </a:r>
            <a:r>
              <a:rPr lang="ko-KR" altLang="en-US" sz="1400" b="1" dirty="0" err="1">
                <a:latin typeface="+mn-ea"/>
                <a:ea typeface="+mn-ea"/>
              </a:rPr>
              <a:t>힙</a:t>
            </a:r>
            <a:r>
              <a:rPr lang="ko-KR" altLang="en-US" sz="1400" b="1" dirty="0">
                <a:latin typeface="+mn-ea"/>
                <a:ea typeface="+mn-ea"/>
              </a:rPr>
              <a:t> 파일의 페이지에 있는 데이터는 정렬되어 있지 않음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7488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-   </a:t>
            </a:r>
            <a:r>
              <a:rPr lang="ko-KR" altLang="en-US" sz="1400" b="1" dirty="0">
                <a:latin typeface="+mn-ea"/>
                <a:ea typeface="+mn-ea"/>
              </a:rPr>
              <a:t>파일내의 모든 레코드는 유일한 레코드 식별자인 </a:t>
            </a:r>
            <a:r>
              <a:rPr lang="en-US" altLang="ko-KR" sz="1400" b="1" dirty="0">
                <a:latin typeface="+mn-ea"/>
                <a:ea typeface="+mn-ea"/>
              </a:rPr>
              <a:t>rid</a:t>
            </a:r>
            <a:r>
              <a:rPr lang="ko-KR" altLang="en-US" sz="1400" b="1" dirty="0">
                <a:latin typeface="+mn-ea"/>
                <a:ea typeface="+mn-ea"/>
              </a:rPr>
              <a:t>를 가지며 같은 크기임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021939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b="1" dirty="0">
                <a:latin typeface="+mn-ea"/>
                <a:ea typeface="+mn-ea"/>
              </a:rPr>
              <a:t>  스캔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삽입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삭제 등의 연산을 지원하려면 </a:t>
            </a:r>
            <a:r>
              <a:rPr lang="ko-KR" altLang="en-US" sz="1600" b="1" dirty="0" err="1">
                <a:latin typeface="+mn-ea"/>
                <a:ea typeface="+mn-ea"/>
              </a:rPr>
              <a:t>힙</a:t>
            </a:r>
            <a:r>
              <a:rPr lang="ko-KR" altLang="en-US" sz="1600" b="1" dirty="0">
                <a:latin typeface="+mn-ea"/>
                <a:ea typeface="+mn-ea"/>
              </a:rPr>
              <a:t> 파일내의 페이지들을 알아야 하고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 </a:t>
            </a:r>
            <a:r>
              <a:rPr lang="ko-KR" altLang="en-US" sz="1600" b="1" dirty="0">
                <a:latin typeface="+mn-ea"/>
                <a:ea typeface="+mn-ea"/>
              </a:rPr>
              <a:t>빈 공간도 알고 있어야 함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334748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1.   </a:t>
            </a:r>
            <a:r>
              <a:rPr lang="ko-KR" altLang="en-US" b="1" dirty="0">
                <a:latin typeface="+mn-ea"/>
                <a:ea typeface="+mn-ea"/>
              </a:rPr>
              <a:t>페이지에 대한 이중 연결 리스트로 </a:t>
            </a:r>
            <a:r>
              <a:rPr lang="ko-KR" altLang="en-US" b="1" dirty="0" err="1">
                <a:latin typeface="+mn-ea"/>
                <a:ea typeface="+mn-ea"/>
              </a:rPr>
              <a:t>힙</a:t>
            </a:r>
            <a:r>
              <a:rPr lang="ko-KR" altLang="en-US" b="1" dirty="0">
                <a:latin typeface="+mn-ea"/>
                <a:ea typeface="+mn-ea"/>
              </a:rPr>
              <a:t> 파일을 유지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3812847"/>
            <a:ext cx="8136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-   DBMS</a:t>
            </a:r>
            <a:r>
              <a:rPr lang="ko-KR" altLang="en-US" sz="1400" b="1" dirty="0">
                <a:latin typeface="+mn-ea"/>
                <a:ea typeface="+mn-ea"/>
              </a:rPr>
              <a:t>는 디스크 상의 알려진 위치에 </a:t>
            </a:r>
            <a:r>
              <a:rPr lang="en-US" altLang="ko-KR" sz="1400" b="1" dirty="0">
                <a:latin typeface="+mn-ea"/>
                <a:ea typeface="+mn-ea"/>
              </a:rPr>
              <a:t>&lt;</a:t>
            </a:r>
            <a:r>
              <a:rPr lang="ko-KR" altLang="en-US" sz="1400" b="1" dirty="0" err="1">
                <a:latin typeface="+mn-ea"/>
                <a:ea typeface="+mn-ea"/>
              </a:rPr>
              <a:t>힙</a:t>
            </a:r>
            <a:r>
              <a:rPr lang="ko-KR" altLang="en-US" sz="1400" b="1" dirty="0">
                <a:latin typeface="+mn-ea"/>
                <a:ea typeface="+mn-ea"/>
              </a:rPr>
              <a:t> 파일 이름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첫 페이지 주소</a:t>
            </a:r>
            <a:r>
              <a:rPr lang="en-US" altLang="ko-KR" sz="1400" b="1" dirty="0">
                <a:latin typeface="+mn-ea"/>
                <a:ea typeface="+mn-ea"/>
              </a:rPr>
              <a:t>&gt; </a:t>
            </a:r>
            <a:r>
              <a:rPr lang="ko-KR" altLang="en-US" sz="1400" b="1" dirty="0">
                <a:latin typeface="+mn-ea"/>
                <a:ea typeface="+mn-ea"/>
              </a:rPr>
              <a:t>쌍으로 구성된 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    </a:t>
            </a:r>
            <a:r>
              <a:rPr lang="ko-KR" altLang="en-US" sz="1400" b="1" dirty="0">
                <a:latin typeface="+mn-ea"/>
                <a:ea typeface="+mn-ea"/>
              </a:rPr>
              <a:t>테이블을 유지하여 첫 페이지의 위치를 기억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5175216"/>
            <a:ext cx="806489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(a)  </a:t>
            </a:r>
            <a:r>
              <a:rPr lang="ko-KR" altLang="en-US" sz="1600" b="1" dirty="0">
                <a:latin typeface="+mn-ea"/>
                <a:ea typeface="+mn-ea"/>
              </a:rPr>
              <a:t>페이지 내에서 빈 공간을 파악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4721369"/>
            <a:ext cx="6336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2.  </a:t>
            </a:r>
            <a:r>
              <a:rPr lang="ko-KR" altLang="en-US" b="1" dirty="0">
                <a:latin typeface="+mn-ea"/>
                <a:ea typeface="+mn-ea"/>
              </a:rPr>
              <a:t>빈 공간에 대한 정보 유지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5661248"/>
            <a:ext cx="806489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(b)  </a:t>
            </a:r>
            <a:r>
              <a:rPr lang="ko-KR" altLang="en-US" sz="1600" b="1" dirty="0">
                <a:latin typeface="+mn-ea"/>
                <a:ea typeface="+mn-ea"/>
              </a:rPr>
              <a:t>빈 공간을 가지고 있는 페이지들을 파악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6021288"/>
            <a:ext cx="80648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  <a:sym typeface="Wingdings" pitchFamily="2" charset="2"/>
              </a:rPr>
              <a:t>  </a:t>
            </a:r>
            <a:r>
              <a:rPr lang="ko-KR" altLang="en-US" sz="1400" b="1" dirty="0">
                <a:latin typeface="+mn-ea"/>
                <a:ea typeface="+mn-ea"/>
              </a:rPr>
              <a:t>빈 공간을 가지는 페이지와 완전히 차 있는 페이지에 대해 각각 이중 연결 리스트를 유지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 err="1">
                <a:latin typeface="나눔고딕 ExtraBold" pitchFamily="50" charset="-127"/>
              </a:rPr>
              <a:t>힙</a:t>
            </a:r>
            <a:r>
              <a:rPr lang="ko-KR" altLang="en-US" dirty="0">
                <a:latin typeface="나눔고딕 ExtraBold" pitchFamily="50" charset="-127"/>
              </a:rPr>
              <a:t> 파일 구현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560" y="134076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>
                <a:latin typeface="+mn-ea"/>
                <a:ea typeface="+mn-ea"/>
              </a:rPr>
              <a:t>항목당 한 </a:t>
            </a:r>
            <a:r>
              <a:rPr lang="ko-KR" altLang="en-US" sz="1600" b="1" dirty="0" err="1">
                <a:latin typeface="+mn-ea"/>
                <a:ea typeface="+mn-ea"/>
              </a:rPr>
              <a:t>비트를</a:t>
            </a:r>
            <a:r>
              <a:rPr lang="ko-KR" altLang="en-US" sz="1600" b="1" dirty="0">
                <a:latin typeface="+mn-ea"/>
                <a:ea typeface="+mn-ea"/>
              </a:rPr>
              <a:t> 두어 빈 공간 유무를 나타내거나 카운터로 빈 공간의 양을 표시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2165955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여러 개의 항목이 하나의 </a:t>
            </a:r>
            <a:r>
              <a:rPr lang="ko-KR" altLang="en-US" sz="1600" b="1" dirty="0" err="1">
                <a:latin typeface="+mn-ea"/>
                <a:ea typeface="+mn-ea"/>
              </a:rPr>
              <a:t>디렉토리</a:t>
            </a:r>
            <a:r>
              <a:rPr lang="ko-KR" altLang="en-US" sz="1600" b="1" dirty="0">
                <a:latin typeface="+mn-ea"/>
                <a:ea typeface="+mn-ea"/>
              </a:rPr>
              <a:t> 페이지에 들어갈 수 있기 때문에 삽입할 레코드를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 </a:t>
            </a:r>
            <a:r>
              <a:rPr lang="ko-KR" altLang="en-US" sz="1600" b="1" dirty="0">
                <a:latin typeface="+mn-ea"/>
                <a:ea typeface="+mn-ea"/>
              </a:rPr>
              <a:t>수용할 수 있는 충분한 공간을 가진 페이지를 효율적으로 탐색할 수 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958484"/>
            <a:ext cx="6336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>
                <a:latin typeface="+mn-ea"/>
                <a:ea typeface="+mn-ea"/>
              </a:rPr>
              <a:t>   페이지 </a:t>
            </a:r>
            <a:r>
              <a:rPr lang="ko-KR" altLang="en-US" b="1" dirty="0" err="1">
                <a:latin typeface="+mn-ea"/>
                <a:ea typeface="+mn-ea"/>
              </a:rPr>
              <a:t>디렉토리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페이지 형식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페이지는 슬롯의 집합으로 볼 수 있는데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각 슬롯에는 </a:t>
            </a:r>
            <a:r>
              <a:rPr lang="en-US" altLang="ko-KR" sz="1600" b="1" dirty="0">
                <a:latin typeface="+mn-ea"/>
                <a:ea typeface="+mn-ea"/>
              </a:rPr>
              <a:t>&lt;</a:t>
            </a:r>
            <a:r>
              <a:rPr lang="ko-KR" altLang="en-US" sz="1600" b="1" dirty="0">
                <a:latin typeface="+mn-ea"/>
                <a:ea typeface="+mn-ea"/>
              </a:rPr>
              <a:t>페이지 </a:t>
            </a:r>
            <a:r>
              <a:rPr lang="en-US" altLang="ko-KR" sz="1600" b="1" dirty="0">
                <a:latin typeface="+mn-ea"/>
                <a:ea typeface="+mn-ea"/>
              </a:rPr>
              <a:t>id, </a:t>
            </a:r>
            <a:r>
              <a:rPr lang="ko-KR" altLang="en-US" sz="1600" b="1" dirty="0">
                <a:latin typeface="+mn-ea"/>
                <a:ea typeface="+mn-ea"/>
              </a:rPr>
              <a:t>슬롯번호</a:t>
            </a:r>
            <a:r>
              <a:rPr lang="en-US" altLang="ko-KR" sz="1600" b="1" dirty="0">
                <a:latin typeface="+mn-ea"/>
                <a:ea typeface="+mn-ea"/>
              </a:rPr>
              <a:t>&gt;(rid)</a:t>
            </a:r>
            <a:r>
              <a:rPr lang="ko-KR" altLang="en-US" sz="1600" b="1" dirty="0">
                <a:latin typeface="+mn-ea"/>
                <a:ea typeface="+mn-ea"/>
              </a:rPr>
              <a:t>를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</a:t>
            </a:r>
            <a:r>
              <a:rPr lang="ko-KR" altLang="en-US" sz="1600" b="1" dirty="0">
                <a:latin typeface="+mn-ea"/>
                <a:ea typeface="+mn-ea"/>
              </a:rPr>
              <a:t>가진 레코드가 있습니다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페이지 형식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988840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>
                <a:latin typeface="+mn-ea"/>
                <a:ea typeface="+mn-ea"/>
              </a:rPr>
              <a:t>   페이지 상의 슬롯을 관리하는 방법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2636912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1.  </a:t>
            </a:r>
            <a:r>
              <a:rPr lang="ko-KR" altLang="en-US" b="1" dirty="0">
                <a:latin typeface="+mn-ea"/>
                <a:ea typeface="+mn-ea"/>
              </a:rPr>
              <a:t>고정 길이 레코드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3128864"/>
            <a:ext cx="83529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(a)  </a:t>
            </a:r>
            <a:r>
              <a:rPr lang="ko-KR" altLang="en-US" sz="1400" b="1" dirty="0">
                <a:latin typeface="+mn-ea"/>
                <a:ea typeface="+mn-ea"/>
              </a:rPr>
              <a:t>레코드가 삭제될 때마다 그 페이지의 마지막 레코드를 비워진 슬롯으로 이동 시킨다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      rid</a:t>
            </a:r>
            <a:r>
              <a:rPr lang="ko-KR" altLang="en-US" sz="1400" b="1" dirty="0">
                <a:latin typeface="+mn-ea"/>
                <a:ea typeface="+mn-ea"/>
              </a:rPr>
              <a:t>가 지금 변경되는 슬롯번호를 포함하고 있기 때문에 레코드에 대한 외부 참조가 존재할 때에는 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      </a:t>
            </a:r>
            <a:r>
              <a:rPr lang="ko-KR" altLang="en-US" sz="1400" b="1" dirty="0">
                <a:latin typeface="+mn-ea"/>
                <a:ea typeface="+mn-ea"/>
              </a:rPr>
              <a:t>쓸 수 없다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4365104"/>
            <a:ext cx="63367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(b)  </a:t>
            </a:r>
            <a:r>
              <a:rPr lang="ko-KR" altLang="en-US" sz="1400" b="1" dirty="0">
                <a:latin typeface="+mn-ea"/>
                <a:ea typeface="+mn-ea"/>
              </a:rPr>
              <a:t>빈 슬롯을 파악하기 위해 슬롯 당 한 비트씩 할당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비트 </a:t>
            </a:r>
            <a:r>
              <a:rPr lang="en-US" altLang="ko-KR" sz="1400" b="1" dirty="0">
                <a:latin typeface="+mn-ea"/>
                <a:ea typeface="+mn-ea"/>
              </a:rPr>
              <a:t>on/off)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225425"/>
            <a:ext cx="6336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2.  </a:t>
            </a:r>
            <a:r>
              <a:rPr lang="ko-KR" altLang="en-US" b="1" dirty="0">
                <a:latin typeface="+mn-ea"/>
                <a:ea typeface="+mn-ea"/>
              </a:rPr>
              <a:t>가변 길이 레코드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552" y="5749806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-   </a:t>
            </a:r>
            <a:r>
              <a:rPr lang="ko-KR" altLang="en-US" sz="1400" b="1" dirty="0">
                <a:latin typeface="+mn-ea"/>
                <a:ea typeface="+mn-ea"/>
              </a:rPr>
              <a:t>각 페이지에 대해 슬롯 당 </a:t>
            </a:r>
            <a:r>
              <a:rPr lang="en-US" altLang="ko-KR" sz="1400" b="1" dirty="0">
                <a:latin typeface="+mn-ea"/>
                <a:ea typeface="+mn-ea"/>
              </a:rPr>
              <a:t>&lt;</a:t>
            </a:r>
            <a:r>
              <a:rPr lang="ko-KR" altLang="en-US" sz="1400" b="1" dirty="0">
                <a:latin typeface="+mn-ea"/>
                <a:ea typeface="+mn-ea"/>
              </a:rPr>
              <a:t>레코드 오프셋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레코드 길이</a:t>
            </a:r>
            <a:r>
              <a:rPr lang="en-US" altLang="ko-KR" sz="1400" b="1" dirty="0">
                <a:latin typeface="+mn-ea"/>
                <a:ea typeface="+mn-ea"/>
              </a:rPr>
              <a:t>&gt; </a:t>
            </a:r>
            <a:r>
              <a:rPr lang="ko-KR" altLang="en-US" sz="1400" b="1" dirty="0">
                <a:latin typeface="+mn-ea"/>
                <a:ea typeface="+mn-ea"/>
              </a:rPr>
              <a:t>쌍을 포함하는 슬롯 </a:t>
            </a:r>
            <a:r>
              <a:rPr lang="ko-KR" altLang="en-US" sz="1400" b="1" dirty="0" err="1">
                <a:latin typeface="+mn-ea"/>
                <a:ea typeface="+mn-ea"/>
              </a:rPr>
              <a:t>디렉토리를</a:t>
            </a:r>
            <a:r>
              <a:rPr lang="ko-KR" altLang="en-US" sz="1400" b="1" dirty="0">
                <a:latin typeface="+mn-ea"/>
                <a:ea typeface="+mn-ea"/>
              </a:rPr>
              <a:t> 유지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6093296"/>
            <a:ext cx="835292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dirty="0">
                <a:latin typeface="+mn-ea"/>
                <a:ea typeface="+mn-ea"/>
              </a:rPr>
              <a:t>   레코드 오프셋 </a:t>
            </a:r>
            <a:r>
              <a:rPr lang="en-US" altLang="ko-KR" sz="1400" b="1" dirty="0">
                <a:latin typeface="+mn-ea"/>
                <a:ea typeface="+mn-ea"/>
              </a:rPr>
              <a:t>=</a:t>
            </a:r>
            <a:r>
              <a:rPr lang="ko-KR" altLang="en-US" sz="1400" b="1" dirty="0">
                <a:latin typeface="+mn-ea"/>
                <a:ea typeface="+mn-ea"/>
              </a:rPr>
              <a:t> 페이지 상의 데이터 구역 시작점에서부터 레코드의 시작점까지의 거리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90872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 </a:t>
            </a:r>
            <a:r>
              <a:rPr lang="ko-KR" altLang="en-US" sz="1600" b="1" dirty="0">
                <a:latin typeface="+mn-ea"/>
                <a:ea typeface="+mn-ea"/>
              </a:rPr>
              <a:t>페이지는 슬롯의 집합으로 볼 수 있는데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각 슬롯에는 </a:t>
            </a:r>
            <a:r>
              <a:rPr lang="en-US" altLang="ko-KR" sz="1600" b="1" dirty="0">
                <a:latin typeface="+mn-ea"/>
                <a:ea typeface="+mn-ea"/>
              </a:rPr>
              <a:t>&lt;</a:t>
            </a:r>
            <a:r>
              <a:rPr lang="ko-KR" altLang="en-US" sz="1600" b="1" dirty="0">
                <a:latin typeface="+mn-ea"/>
                <a:ea typeface="+mn-ea"/>
              </a:rPr>
              <a:t>페이지 </a:t>
            </a:r>
            <a:r>
              <a:rPr lang="en-US" altLang="ko-KR" sz="1600" b="1" dirty="0">
                <a:latin typeface="+mn-ea"/>
                <a:ea typeface="+mn-ea"/>
              </a:rPr>
              <a:t>id, </a:t>
            </a:r>
            <a:r>
              <a:rPr lang="ko-KR" altLang="en-US" sz="1600" b="1" dirty="0">
                <a:latin typeface="+mn-ea"/>
                <a:ea typeface="+mn-ea"/>
              </a:rPr>
              <a:t>슬롯번호</a:t>
            </a:r>
            <a:r>
              <a:rPr lang="en-US" altLang="ko-KR" sz="1600" b="1" dirty="0">
                <a:latin typeface="+mn-ea"/>
                <a:ea typeface="+mn-ea"/>
              </a:rPr>
              <a:t>&gt;(rid)</a:t>
            </a:r>
            <a:r>
              <a:rPr lang="ko-KR" altLang="en-US" sz="1600" b="1" dirty="0">
                <a:latin typeface="+mn-ea"/>
                <a:ea typeface="+mn-ea"/>
              </a:rPr>
              <a:t>를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</a:t>
            </a:r>
            <a:r>
              <a:rPr lang="ko-KR" altLang="en-US" sz="1600" b="1" dirty="0">
                <a:latin typeface="+mn-ea"/>
                <a:ea typeface="+mn-ea"/>
              </a:rPr>
              <a:t>가진 레코드가 있습니다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309662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레코드 포맷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91680" y="4077072"/>
          <a:ext cx="47525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1720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L1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L2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L3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L4</a:t>
            </a:r>
            <a:endParaRPr lang="ko-KR" altLang="en-US" b="1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1169675" y="4995916"/>
            <a:ext cx="1126489" cy="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75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Base address(B)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V="1">
            <a:off x="3424916" y="5090227"/>
            <a:ext cx="12860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573325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Address = B + L1 + L2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88224" y="5373216"/>
            <a:ext cx="1839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Fi</a:t>
            </a:r>
            <a:r>
              <a:rPr lang="en-US" altLang="ko-KR" sz="1600" b="1" dirty="0"/>
              <a:t> = Field </a:t>
            </a:r>
            <a:r>
              <a:rPr lang="en-US" altLang="ko-KR" sz="1600" b="1" dirty="0" err="1"/>
              <a:t>i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88224" y="494116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Li = Length of field </a:t>
            </a:r>
            <a:r>
              <a:rPr lang="en-US" altLang="ko-KR" sz="1600" b="1" dirty="0" err="1"/>
              <a:t>i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34197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1.  </a:t>
            </a:r>
            <a:r>
              <a:rPr lang="ko-KR" altLang="en-US" b="1" dirty="0">
                <a:latin typeface="+mn-ea"/>
                <a:ea typeface="+mn-ea"/>
              </a:rPr>
              <a:t>고정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길이 레코드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814468"/>
            <a:ext cx="63367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b="1" dirty="0">
                <a:latin typeface="+mn-ea"/>
                <a:ea typeface="+mn-ea"/>
              </a:rPr>
              <a:t>   레코드내의 필드를 구성하는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056" y="1268760"/>
            <a:ext cx="86044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:  </a:t>
            </a:r>
            <a:r>
              <a:rPr lang="ko-KR" altLang="en-US" sz="1400" b="1" dirty="0">
                <a:latin typeface="+mn-ea"/>
                <a:ea typeface="+mn-ea"/>
              </a:rPr>
              <a:t>레코드의 필드가 고정 길이인지 아닌 지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그리고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필드의 검색이나 갱신 등의 연산 비용 고려 해야 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52" y="1844824"/>
            <a:ext cx="8604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  <a:ea typeface="+mn-ea"/>
              </a:rPr>
              <a:t>주어진 레코드 타입을 가지는 모든 레코드에 공통되는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정보들이 시스템 카탈로그에 저장됨</a:t>
            </a: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  <a:ea typeface="+mn-ea"/>
              </a:rPr>
              <a:t>따라서 주어진 타입을 가지는 각 레코드에 같은 정보를 중복해서 저장하는 것을 피할 수 있다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7544" y="1772816"/>
            <a:ext cx="799288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309662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레코드 포맷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51720" y="5445224"/>
          <a:ext cx="47525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$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$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$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$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95736" y="588807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Fields delimited by special symbol $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5856" y="328127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 of field offsets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92280" y="5445224"/>
            <a:ext cx="18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Fi</a:t>
            </a:r>
            <a:r>
              <a:rPr lang="en-US" altLang="ko-KR" b="1" dirty="0"/>
              <a:t> = Field </a:t>
            </a:r>
            <a:r>
              <a:rPr lang="en-US" altLang="ko-KR" b="1" dirty="0" err="1"/>
              <a:t>i</a:t>
            </a:r>
            <a:endParaRPr lang="ko-KR" altLang="en-US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31640" y="284923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자유형 27"/>
          <p:cNvSpPr/>
          <p:nvPr/>
        </p:nvSpPr>
        <p:spPr>
          <a:xfrm>
            <a:off x="1698171" y="2172045"/>
            <a:ext cx="2677886" cy="864325"/>
          </a:xfrm>
          <a:custGeom>
            <a:avLst/>
            <a:gdLst>
              <a:gd name="connsiteX0" fmla="*/ 0 w 2677886"/>
              <a:gd name="connsiteY0" fmla="*/ 864325 h 864325"/>
              <a:gd name="connsiteX1" fmla="*/ 1593669 w 2677886"/>
              <a:gd name="connsiteY1" fmla="*/ 28303 h 864325"/>
              <a:gd name="connsiteX2" fmla="*/ 2677886 w 2677886"/>
              <a:gd name="connsiteY2" fmla="*/ 694508 h 86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886" h="864325">
                <a:moveTo>
                  <a:pt x="0" y="864325"/>
                </a:moveTo>
                <a:cubicBezTo>
                  <a:pt x="573677" y="460465"/>
                  <a:pt x="1147355" y="56606"/>
                  <a:pt x="1593669" y="28303"/>
                </a:cubicBezTo>
                <a:cubicBezTo>
                  <a:pt x="2039983" y="0"/>
                  <a:pt x="2497183" y="596537"/>
                  <a:pt x="2677886" y="694508"/>
                </a:cubicBezTo>
              </a:path>
            </a:pathLst>
          </a:cu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2481943" y="2167691"/>
            <a:ext cx="2677886" cy="894805"/>
          </a:xfrm>
          <a:custGeom>
            <a:avLst/>
            <a:gdLst>
              <a:gd name="connsiteX0" fmla="*/ 0 w 2677886"/>
              <a:gd name="connsiteY0" fmla="*/ 894805 h 894805"/>
              <a:gd name="connsiteX1" fmla="*/ 1463040 w 2677886"/>
              <a:gd name="connsiteY1" fmla="*/ 32657 h 894805"/>
              <a:gd name="connsiteX2" fmla="*/ 2677886 w 2677886"/>
              <a:gd name="connsiteY2" fmla="*/ 698862 h 89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886" h="894805">
                <a:moveTo>
                  <a:pt x="0" y="894805"/>
                </a:moveTo>
                <a:cubicBezTo>
                  <a:pt x="508363" y="480059"/>
                  <a:pt x="1016726" y="65314"/>
                  <a:pt x="1463040" y="32657"/>
                </a:cubicBezTo>
                <a:cubicBezTo>
                  <a:pt x="1909354" y="0"/>
                  <a:pt x="2477589" y="592182"/>
                  <a:pt x="2677886" y="698862"/>
                </a:cubicBezTo>
              </a:path>
            </a:pathLst>
          </a:cu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4036423" y="2132856"/>
            <a:ext cx="2638697" cy="903514"/>
          </a:xfrm>
          <a:custGeom>
            <a:avLst/>
            <a:gdLst>
              <a:gd name="connsiteX0" fmla="*/ 0 w 2638697"/>
              <a:gd name="connsiteY0" fmla="*/ 903514 h 903514"/>
              <a:gd name="connsiteX1" fmla="*/ 1528354 w 2638697"/>
              <a:gd name="connsiteY1" fmla="*/ 28303 h 903514"/>
              <a:gd name="connsiteX2" fmla="*/ 2638697 w 2638697"/>
              <a:gd name="connsiteY2" fmla="*/ 733697 h 9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697" h="903514">
                <a:moveTo>
                  <a:pt x="0" y="903514"/>
                </a:moveTo>
                <a:cubicBezTo>
                  <a:pt x="544285" y="480060"/>
                  <a:pt x="1088571" y="56606"/>
                  <a:pt x="1528354" y="28303"/>
                </a:cubicBezTo>
                <a:cubicBezTo>
                  <a:pt x="1968137" y="0"/>
                  <a:pt x="2303417" y="366848"/>
                  <a:pt x="2638697" y="733697"/>
                </a:cubicBezTo>
              </a:path>
            </a:pathLst>
          </a:cu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3252651" y="2185107"/>
            <a:ext cx="2664823" cy="851263"/>
          </a:xfrm>
          <a:custGeom>
            <a:avLst/>
            <a:gdLst>
              <a:gd name="connsiteX0" fmla="*/ 0 w 2664823"/>
              <a:gd name="connsiteY0" fmla="*/ 851263 h 851263"/>
              <a:gd name="connsiteX1" fmla="*/ 1593669 w 2664823"/>
              <a:gd name="connsiteY1" fmla="*/ 28303 h 851263"/>
              <a:gd name="connsiteX2" fmla="*/ 2664823 w 2664823"/>
              <a:gd name="connsiteY2" fmla="*/ 681446 h 85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4823" h="851263">
                <a:moveTo>
                  <a:pt x="0" y="851263"/>
                </a:moveTo>
                <a:cubicBezTo>
                  <a:pt x="574766" y="453934"/>
                  <a:pt x="1149532" y="56606"/>
                  <a:pt x="1593669" y="28303"/>
                </a:cubicBezTo>
                <a:cubicBezTo>
                  <a:pt x="2037806" y="0"/>
                  <a:pt x="2351314" y="340723"/>
                  <a:pt x="2664823" y="681446"/>
                </a:cubicBezTo>
              </a:path>
            </a:pathLst>
          </a:cu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0527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2.  </a:t>
            </a:r>
            <a:r>
              <a:rPr lang="ko-KR" altLang="en-US" b="1" dirty="0">
                <a:latin typeface="+mn-ea"/>
                <a:ea typeface="+mn-ea"/>
              </a:rPr>
              <a:t>가변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길이 레코드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1578278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(a) </a:t>
            </a:r>
            <a:r>
              <a:rPr lang="ko-KR" altLang="en-US" sz="1600" b="1" dirty="0">
                <a:latin typeface="+mn-ea"/>
                <a:ea typeface="+mn-ea"/>
              </a:rPr>
              <a:t>레코드 처음 부분에 정수 값의 오프셋 배열로 사용할 공간을 남겨두기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4530606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(b) </a:t>
            </a:r>
            <a:r>
              <a:rPr lang="ko-KR" altLang="en-US" sz="1600" b="1" dirty="0">
                <a:latin typeface="+mn-ea"/>
                <a:ea typeface="+mn-ea"/>
              </a:rPr>
              <a:t>레코드 마지막에 하나의 오프셋을 저장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 dirty="0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 dirty="0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dirty="0"/>
              <a:t>  </a:t>
            </a:r>
            <a:r>
              <a:rPr lang="en-US" altLang="ko-KR" sz="2400" dirty="0"/>
              <a:t>Contents</a:t>
            </a:r>
          </a:p>
          <a:p>
            <a:pPr>
              <a:lnSpc>
                <a:spcPct val="16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   기억 장치 계층 구조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디스크 공간 관리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버퍼 관리기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페이지 형식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레코드 포맷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기억장치 계층 구조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012160" y="3522494"/>
            <a:ext cx="2088232" cy="25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012160" y="4168978"/>
            <a:ext cx="2088232" cy="255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0152" y="359450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Request for data</a:t>
            </a:r>
            <a:endParaRPr lang="ko-KR" alt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40152" y="424257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Data satisfying request</a:t>
            </a:r>
            <a:endParaRPr lang="ko-KR" altLang="en-US" sz="1600" b="1" dirty="0"/>
          </a:p>
        </p:txBody>
      </p:sp>
      <p:grpSp>
        <p:nvGrpSpPr>
          <p:cNvPr id="2" name="그룹 44"/>
          <p:cNvGrpSpPr/>
          <p:nvPr/>
        </p:nvGrpSpPr>
        <p:grpSpPr>
          <a:xfrm>
            <a:off x="827584" y="1484784"/>
            <a:ext cx="5112568" cy="3168352"/>
            <a:chOff x="1115616" y="1988840"/>
            <a:chExt cx="5112568" cy="3168352"/>
          </a:xfrm>
        </p:grpSpPr>
        <p:grpSp>
          <p:nvGrpSpPr>
            <p:cNvPr id="3" name="그룹 31"/>
            <p:cNvGrpSpPr/>
            <p:nvPr/>
          </p:nvGrpSpPr>
          <p:grpSpPr>
            <a:xfrm>
              <a:off x="1115616" y="1988840"/>
              <a:ext cx="2377852" cy="3168352"/>
              <a:chOff x="3059832" y="1628800"/>
              <a:chExt cx="2377852" cy="3168352"/>
            </a:xfrm>
          </p:grpSpPr>
          <p:grpSp>
            <p:nvGrpSpPr>
              <p:cNvPr id="4" name="그룹 14"/>
              <p:cNvGrpSpPr/>
              <p:nvPr/>
            </p:nvGrpSpPr>
            <p:grpSpPr>
              <a:xfrm>
                <a:off x="3059832" y="1628800"/>
                <a:ext cx="2376264" cy="3168352"/>
                <a:chOff x="3203848" y="1124744"/>
                <a:chExt cx="2376264" cy="3168352"/>
              </a:xfrm>
            </p:grpSpPr>
            <p:sp>
              <p:nvSpPr>
                <p:cNvPr id="10" name="타원 9"/>
                <p:cNvSpPr/>
                <p:nvPr/>
              </p:nvSpPr>
              <p:spPr>
                <a:xfrm>
                  <a:off x="3419872" y="1124744"/>
                  <a:ext cx="1944216" cy="86409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CPU</a:t>
                  </a:r>
                  <a:endParaRPr lang="ko-KR" altLang="en-US" b="1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203848" y="2132856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CACHE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3203848" y="2708920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MAIN MEMORY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203848" y="3284984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MAGNETIC DISK</a:t>
                  </a:r>
                  <a:endParaRPr lang="ko-KR" altLang="en-US" b="1" dirty="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3203848" y="3861048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TAPE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7" name="구부러진 연결선 16"/>
              <p:cNvCxnSpPr>
                <a:stCxn id="10" idx="2"/>
                <a:endCxn id="11" idx="1"/>
              </p:cNvCxnSpPr>
              <p:nvPr/>
            </p:nvCxnSpPr>
            <p:spPr>
              <a:xfrm rot="10800000" flipV="1">
                <a:off x="3059832" y="2060848"/>
                <a:ext cx="216024" cy="792088"/>
              </a:xfrm>
              <a:prstGeom prst="curvedConnector3">
                <a:avLst>
                  <a:gd name="adj1" fmla="val 205822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구부러진 연결선 18"/>
              <p:cNvCxnSpPr>
                <a:stCxn id="11" idx="1"/>
                <a:endCxn id="12" idx="1"/>
              </p:cNvCxnSpPr>
              <p:nvPr/>
            </p:nvCxnSpPr>
            <p:spPr>
              <a:xfrm rot="10800000" flipV="1">
                <a:off x="3059832" y="2852936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구부러진 연결선 20"/>
              <p:cNvCxnSpPr>
                <a:stCxn id="12" idx="1"/>
                <a:endCxn id="13" idx="1"/>
              </p:cNvCxnSpPr>
              <p:nvPr/>
            </p:nvCxnSpPr>
            <p:spPr>
              <a:xfrm rot="10800000" flipV="1">
                <a:off x="3059832" y="3429000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구부러진 연결선 22"/>
              <p:cNvCxnSpPr>
                <a:stCxn id="13" idx="1"/>
                <a:endCxn id="14" idx="1"/>
              </p:cNvCxnSpPr>
              <p:nvPr/>
            </p:nvCxnSpPr>
            <p:spPr>
              <a:xfrm rot="10800000" flipV="1">
                <a:off x="3059832" y="4005064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구부러진 연결선 24"/>
              <p:cNvCxnSpPr>
                <a:stCxn id="14" idx="3"/>
                <a:endCxn id="13" idx="3"/>
              </p:cNvCxnSpPr>
              <p:nvPr/>
            </p:nvCxnSpPr>
            <p:spPr>
              <a:xfrm flipV="1">
                <a:off x="5436096" y="4005064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구부러진 연결선 26"/>
              <p:cNvCxnSpPr>
                <a:stCxn id="13" idx="3"/>
                <a:endCxn id="12" idx="3"/>
              </p:cNvCxnSpPr>
              <p:nvPr/>
            </p:nvCxnSpPr>
            <p:spPr>
              <a:xfrm flipV="1">
                <a:off x="5436096" y="3429000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구부러진 연결선 28"/>
              <p:cNvCxnSpPr>
                <a:stCxn id="12" idx="3"/>
                <a:endCxn id="11" idx="3"/>
              </p:cNvCxnSpPr>
              <p:nvPr/>
            </p:nvCxnSpPr>
            <p:spPr>
              <a:xfrm flipV="1">
                <a:off x="5436096" y="2852936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구부러진 연결선 30"/>
              <p:cNvCxnSpPr>
                <a:stCxn id="11" idx="3"/>
                <a:endCxn id="10" idx="6"/>
              </p:cNvCxnSpPr>
              <p:nvPr/>
            </p:nvCxnSpPr>
            <p:spPr>
              <a:xfrm flipH="1" flipV="1">
                <a:off x="5220072" y="2060848"/>
                <a:ext cx="216024" cy="792088"/>
              </a:xfrm>
              <a:prstGeom prst="curvedConnector3">
                <a:avLst>
                  <a:gd name="adj1" fmla="val -105822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283968" y="335699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n-ea"/>
                  <a:ea typeface="+mn-ea"/>
                </a:rPr>
                <a:t>주 저장장치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83968" y="4242574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n-ea"/>
                  <a:ea typeface="+mn-ea"/>
                </a:rPr>
                <a:t>보조 저장장치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3968" y="479715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+mn-ea"/>
                  <a:ea typeface="+mn-ea"/>
                </a:rPr>
                <a:t>3</a:t>
              </a:r>
              <a:r>
                <a:rPr lang="ko-KR" altLang="en-US" sz="1600" b="1" dirty="0">
                  <a:latin typeface="+mn-ea"/>
                  <a:ea typeface="+mn-ea"/>
                </a:rPr>
                <a:t>차 저장장치</a:t>
              </a:r>
            </a:p>
          </p:txBody>
        </p:sp>
      </p:grpSp>
      <p:cxnSp>
        <p:nvCxnSpPr>
          <p:cNvPr id="33" name="직선 연결선 32"/>
          <p:cNvCxnSpPr/>
          <p:nvPr/>
        </p:nvCxnSpPr>
        <p:spPr>
          <a:xfrm rot="10800000">
            <a:off x="3419873" y="2996952"/>
            <a:ext cx="504056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3" idx="3"/>
          </p:cNvCxnSpPr>
          <p:nvPr/>
        </p:nvCxnSpPr>
        <p:spPr>
          <a:xfrm rot="10800000">
            <a:off x="3203848" y="3861048"/>
            <a:ext cx="720080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0800000">
            <a:off x="3203848" y="4437112"/>
            <a:ext cx="720080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기억장치 계층 구조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012160" y="3522494"/>
            <a:ext cx="2088232" cy="25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012160" y="4168978"/>
            <a:ext cx="2088232" cy="255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0152" y="359450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Request for data</a:t>
            </a:r>
            <a:endParaRPr lang="ko-KR" alt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40152" y="424257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Data satisfying request</a:t>
            </a:r>
            <a:endParaRPr lang="ko-KR" altLang="en-US" sz="1600" b="1" dirty="0"/>
          </a:p>
        </p:txBody>
      </p:sp>
      <p:grpSp>
        <p:nvGrpSpPr>
          <p:cNvPr id="2" name="그룹 44"/>
          <p:cNvGrpSpPr/>
          <p:nvPr/>
        </p:nvGrpSpPr>
        <p:grpSpPr>
          <a:xfrm>
            <a:off x="827584" y="1484784"/>
            <a:ext cx="5112568" cy="3168352"/>
            <a:chOff x="1115616" y="1988840"/>
            <a:chExt cx="5112568" cy="3168352"/>
          </a:xfrm>
        </p:grpSpPr>
        <p:grpSp>
          <p:nvGrpSpPr>
            <p:cNvPr id="3" name="그룹 31"/>
            <p:cNvGrpSpPr/>
            <p:nvPr/>
          </p:nvGrpSpPr>
          <p:grpSpPr>
            <a:xfrm>
              <a:off x="1115616" y="1988840"/>
              <a:ext cx="2377852" cy="3168352"/>
              <a:chOff x="3059832" y="1628800"/>
              <a:chExt cx="2377852" cy="3168352"/>
            </a:xfrm>
          </p:grpSpPr>
          <p:grpSp>
            <p:nvGrpSpPr>
              <p:cNvPr id="4" name="그룹 14"/>
              <p:cNvGrpSpPr/>
              <p:nvPr/>
            </p:nvGrpSpPr>
            <p:grpSpPr>
              <a:xfrm>
                <a:off x="3059832" y="1628800"/>
                <a:ext cx="2376264" cy="3168352"/>
                <a:chOff x="3203848" y="1124744"/>
                <a:chExt cx="2376264" cy="3168352"/>
              </a:xfrm>
            </p:grpSpPr>
            <p:sp>
              <p:nvSpPr>
                <p:cNvPr id="10" name="타원 9"/>
                <p:cNvSpPr/>
                <p:nvPr/>
              </p:nvSpPr>
              <p:spPr>
                <a:xfrm>
                  <a:off x="3419872" y="1124744"/>
                  <a:ext cx="1944216" cy="86409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CPU</a:t>
                  </a:r>
                  <a:endParaRPr lang="ko-KR" altLang="en-US" b="1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203848" y="2132856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rgbClr val="C00000"/>
                      </a:solidFill>
                    </a:rPr>
                    <a:t>CACHE</a:t>
                  </a:r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3203848" y="2708920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rgbClr val="C00000"/>
                      </a:solidFill>
                    </a:rPr>
                    <a:t>MAIN MEMORY</a:t>
                  </a:r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203848" y="3284984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MAGNETIC DISK</a:t>
                  </a:r>
                  <a:endParaRPr lang="ko-KR" altLang="en-US" b="1" dirty="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3203848" y="3861048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TAPE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7" name="구부러진 연결선 16"/>
              <p:cNvCxnSpPr>
                <a:stCxn id="10" idx="2"/>
                <a:endCxn id="11" idx="1"/>
              </p:cNvCxnSpPr>
              <p:nvPr/>
            </p:nvCxnSpPr>
            <p:spPr>
              <a:xfrm rot="10800000" flipV="1">
                <a:off x="3059832" y="2060848"/>
                <a:ext cx="216024" cy="792088"/>
              </a:xfrm>
              <a:prstGeom prst="curvedConnector3">
                <a:avLst>
                  <a:gd name="adj1" fmla="val 205822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구부러진 연결선 18"/>
              <p:cNvCxnSpPr>
                <a:stCxn id="11" idx="1"/>
                <a:endCxn id="12" idx="1"/>
              </p:cNvCxnSpPr>
              <p:nvPr/>
            </p:nvCxnSpPr>
            <p:spPr>
              <a:xfrm rot="10800000" flipV="1">
                <a:off x="3059832" y="2852936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구부러진 연결선 20"/>
              <p:cNvCxnSpPr>
                <a:stCxn id="12" idx="1"/>
                <a:endCxn id="13" idx="1"/>
              </p:cNvCxnSpPr>
              <p:nvPr/>
            </p:nvCxnSpPr>
            <p:spPr>
              <a:xfrm rot="10800000" flipV="1">
                <a:off x="3059832" y="3429000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구부러진 연결선 22"/>
              <p:cNvCxnSpPr>
                <a:stCxn id="13" idx="1"/>
                <a:endCxn id="14" idx="1"/>
              </p:cNvCxnSpPr>
              <p:nvPr/>
            </p:nvCxnSpPr>
            <p:spPr>
              <a:xfrm rot="10800000" flipV="1">
                <a:off x="3059832" y="4005064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구부러진 연결선 24"/>
              <p:cNvCxnSpPr>
                <a:stCxn id="14" idx="3"/>
                <a:endCxn id="13" idx="3"/>
              </p:cNvCxnSpPr>
              <p:nvPr/>
            </p:nvCxnSpPr>
            <p:spPr>
              <a:xfrm flipV="1">
                <a:off x="5436096" y="4005064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구부러진 연결선 26"/>
              <p:cNvCxnSpPr>
                <a:stCxn id="13" idx="3"/>
                <a:endCxn id="12" idx="3"/>
              </p:cNvCxnSpPr>
              <p:nvPr/>
            </p:nvCxnSpPr>
            <p:spPr>
              <a:xfrm flipV="1">
                <a:off x="5436096" y="3429000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구부러진 연결선 28"/>
              <p:cNvCxnSpPr>
                <a:stCxn id="12" idx="3"/>
                <a:endCxn id="11" idx="3"/>
              </p:cNvCxnSpPr>
              <p:nvPr/>
            </p:nvCxnSpPr>
            <p:spPr>
              <a:xfrm flipV="1">
                <a:off x="5436096" y="2852936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구부러진 연결선 30"/>
              <p:cNvCxnSpPr>
                <a:stCxn id="11" idx="3"/>
                <a:endCxn id="10" idx="6"/>
              </p:cNvCxnSpPr>
              <p:nvPr/>
            </p:nvCxnSpPr>
            <p:spPr>
              <a:xfrm flipH="1" flipV="1">
                <a:off x="5220072" y="2060848"/>
                <a:ext cx="216024" cy="792088"/>
              </a:xfrm>
              <a:prstGeom prst="curvedConnector3">
                <a:avLst>
                  <a:gd name="adj1" fmla="val -105822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283968" y="335699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n-ea"/>
                  <a:ea typeface="+mn-ea"/>
                </a:rPr>
                <a:t>주 저장장치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83968" y="4242574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n-ea"/>
                  <a:ea typeface="+mn-ea"/>
                </a:rPr>
                <a:t>보조 저장장치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3968" y="479715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+mn-ea"/>
                  <a:ea typeface="+mn-ea"/>
                </a:rPr>
                <a:t>3</a:t>
              </a:r>
              <a:r>
                <a:rPr lang="ko-KR" altLang="en-US" sz="1600" b="1" dirty="0">
                  <a:latin typeface="+mn-ea"/>
                  <a:ea typeface="+mn-ea"/>
                </a:rPr>
                <a:t>차 저장장치</a:t>
              </a:r>
            </a:p>
          </p:txBody>
        </p:sp>
      </p:grpSp>
      <p:cxnSp>
        <p:nvCxnSpPr>
          <p:cNvPr id="33" name="직선 연결선 32"/>
          <p:cNvCxnSpPr/>
          <p:nvPr/>
        </p:nvCxnSpPr>
        <p:spPr>
          <a:xfrm rot="10800000">
            <a:off x="3419873" y="2996952"/>
            <a:ext cx="504056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3" idx="3"/>
          </p:cNvCxnSpPr>
          <p:nvPr/>
        </p:nvCxnSpPr>
        <p:spPr>
          <a:xfrm rot="10800000">
            <a:off x="3203848" y="3861048"/>
            <a:ext cx="720080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0800000">
            <a:off x="3203848" y="4437112"/>
            <a:ext cx="720080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기억장치 계층 구조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012160" y="3522494"/>
            <a:ext cx="2088232" cy="25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012160" y="4168978"/>
            <a:ext cx="2088232" cy="255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0152" y="359450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Request for data</a:t>
            </a:r>
            <a:endParaRPr lang="ko-KR" alt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40152" y="424257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Data satisfying request</a:t>
            </a:r>
            <a:endParaRPr lang="ko-KR" altLang="en-US" sz="1600" b="1" dirty="0"/>
          </a:p>
        </p:txBody>
      </p:sp>
      <p:grpSp>
        <p:nvGrpSpPr>
          <p:cNvPr id="2" name="그룹 44"/>
          <p:cNvGrpSpPr/>
          <p:nvPr/>
        </p:nvGrpSpPr>
        <p:grpSpPr>
          <a:xfrm>
            <a:off x="827584" y="1484784"/>
            <a:ext cx="5112568" cy="3168352"/>
            <a:chOff x="1115616" y="1988840"/>
            <a:chExt cx="5112568" cy="3168352"/>
          </a:xfrm>
        </p:grpSpPr>
        <p:grpSp>
          <p:nvGrpSpPr>
            <p:cNvPr id="3" name="그룹 31"/>
            <p:cNvGrpSpPr/>
            <p:nvPr/>
          </p:nvGrpSpPr>
          <p:grpSpPr>
            <a:xfrm>
              <a:off x="1115616" y="1988840"/>
              <a:ext cx="2377852" cy="3168352"/>
              <a:chOff x="3059832" y="1628800"/>
              <a:chExt cx="2377852" cy="3168352"/>
            </a:xfrm>
          </p:grpSpPr>
          <p:grpSp>
            <p:nvGrpSpPr>
              <p:cNvPr id="4" name="그룹 14"/>
              <p:cNvGrpSpPr/>
              <p:nvPr/>
            </p:nvGrpSpPr>
            <p:grpSpPr>
              <a:xfrm>
                <a:off x="3059832" y="1628800"/>
                <a:ext cx="2376264" cy="3168352"/>
                <a:chOff x="3203848" y="1124744"/>
                <a:chExt cx="2376264" cy="3168352"/>
              </a:xfrm>
            </p:grpSpPr>
            <p:sp>
              <p:nvSpPr>
                <p:cNvPr id="10" name="타원 9"/>
                <p:cNvSpPr/>
                <p:nvPr/>
              </p:nvSpPr>
              <p:spPr>
                <a:xfrm>
                  <a:off x="3419872" y="1124744"/>
                  <a:ext cx="1944216" cy="86409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CPU</a:t>
                  </a:r>
                  <a:endParaRPr lang="ko-KR" altLang="en-US" b="1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203848" y="2132856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CACHE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3203848" y="2708920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MAIN MEMORY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203848" y="3284984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rgbClr val="C00000"/>
                      </a:solidFill>
                    </a:rPr>
                    <a:t>MAGNETIC DISK</a:t>
                  </a:r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3203848" y="3861048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TAPE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7" name="구부러진 연결선 16"/>
              <p:cNvCxnSpPr>
                <a:stCxn id="10" idx="2"/>
                <a:endCxn id="11" idx="1"/>
              </p:cNvCxnSpPr>
              <p:nvPr/>
            </p:nvCxnSpPr>
            <p:spPr>
              <a:xfrm rot="10800000" flipV="1">
                <a:off x="3059832" y="2060848"/>
                <a:ext cx="216024" cy="792088"/>
              </a:xfrm>
              <a:prstGeom prst="curvedConnector3">
                <a:avLst>
                  <a:gd name="adj1" fmla="val 205822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구부러진 연결선 18"/>
              <p:cNvCxnSpPr>
                <a:stCxn id="11" idx="1"/>
                <a:endCxn id="12" idx="1"/>
              </p:cNvCxnSpPr>
              <p:nvPr/>
            </p:nvCxnSpPr>
            <p:spPr>
              <a:xfrm rot="10800000" flipV="1">
                <a:off x="3059832" y="2852936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구부러진 연결선 20"/>
              <p:cNvCxnSpPr>
                <a:stCxn id="12" idx="1"/>
                <a:endCxn id="13" idx="1"/>
              </p:cNvCxnSpPr>
              <p:nvPr/>
            </p:nvCxnSpPr>
            <p:spPr>
              <a:xfrm rot="10800000" flipV="1">
                <a:off x="3059832" y="3429000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구부러진 연결선 22"/>
              <p:cNvCxnSpPr>
                <a:stCxn id="13" idx="1"/>
                <a:endCxn id="14" idx="1"/>
              </p:cNvCxnSpPr>
              <p:nvPr/>
            </p:nvCxnSpPr>
            <p:spPr>
              <a:xfrm rot="10800000" flipV="1">
                <a:off x="3059832" y="4005064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구부러진 연결선 24"/>
              <p:cNvCxnSpPr>
                <a:stCxn id="14" idx="3"/>
                <a:endCxn id="13" idx="3"/>
              </p:cNvCxnSpPr>
              <p:nvPr/>
            </p:nvCxnSpPr>
            <p:spPr>
              <a:xfrm flipV="1">
                <a:off x="5436096" y="4005064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구부러진 연결선 26"/>
              <p:cNvCxnSpPr>
                <a:stCxn id="13" idx="3"/>
                <a:endCxn id="12" idx="3"/>
              </p:cNvCxnSpPr>
              <p:nvPr/>
            </p:nvCxnSpPr>
            <p:spPr>
              <a:xfrm flipV="1">
                <a:off x="5436096" y="3429000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구부러진 연결선 28"/>
              <p:cNvCxnSpPr>
                <a:stCxn id="12" idx="3"/>
                <a:endCxn id="11" idx="3"/>
              </p:cNvCxnSpPr>
              <p:nvPr/>
            </p:nvCxnSpPr>
            <p:spPr>
              <a:xfrm flipV="1">
                <a:off x="5436096" y="2852936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구부러진 연결선 30"/>
              <p:cNvCxnSpPr>
                <a:stCxn id="11" idx="3"/>
                <a:endCxn id="10" idx="6"/>
              </p:cNvCxnSpPr>
              <p:nvPr/>
            </p:nvCxnSpPr>
            <p:spPr>
              <a:xfrm flipH="1" flipV="1">
                <a:off x="5220072" y="2060848"/>
                <a:ext cx="216024" cy="792088"/>
              </a:xfrm>
              <a:prstGeom prst="curvedConnector3">
                <a:avLst>
                  <a:gd name="adj1" fmla="val -105822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283968" y="335699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n-ea"/>
                  <a:ea typeface="+mn-ea"/>
                </a:rPr>
                <a:t>주 저장장치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83968" y="4242574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n-ea"/>
                  <a:ea typeface="+mn-ea"/>
                </a:rPr>
                <a:t>보조 저장장치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3968" y="479715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+mn-ea"/>
                  <a:ea typeface="+mn-ea"/>
                </a:rPr>
                <a:t>3</a:t>
              </a:r>
              <a:r>
                <a:rPr lang="ko-KR" altLang="en-US" sz="1600" b="1" dirty="0">
                  <a:latin typeface="+mn-ea"/>
                  <a:ea typeface="+mn-ea"/>
                </a:rPr>
                <a:t>차 저장장치</a:t>
              </a:r>
            </a:p>
          </p:txBody>
        </p:sp>
      </p:grpSp>
      <p:cxnSp>
        <p:nvCxnSpPr>
          <p:cNvPr id="33" name="직선 연결선 32"/>
          <p:cNvCxnSpPr/>
          <p:nvPr/>
        </p:nvCxnSpPr>
        <p:spPr>
          <a:xfrm rot="10800000">
            <a:off x="3419873" y="2996952"/>
            <a:ext cx="504056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3" idx="3"/>
          </p:cNvCxnSpPr>
          <p:nvPr/>
        </p:nvCxnSpPr>
        <p:spPr>
          <a:xfrm rot="10800000">
            <a:off x="3203848" y="3861048"/>
            <a:ext cx="720080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0800000">
            <a:off x="3203848" y="4437112"/>
            <a:ext cx="720080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기억장치 계층 구조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012160" y="3522494"/>
            <a:ext cx="2088232" cy="25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012160" y="4168978"/>
            <a:ext cx="2088232" cy="255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0152" y="359450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Request for data</a:t>
            </a:r>
            <a:endParaRPr lang="ko-KR" alt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40152" y="424257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Data satisfying request</a:t>
            </a:r>
            <a:endParaRPr lang="ko-KR" altLang="en-US" sz="1600" b="1" dirty="0"/>
          </a:p>
        </p:txBody>
      </p:sp>
      <p:grpSp>
        <p:nvGrpSpPr>
          <p:cNvPr id="2" name="그룹 44"/>
          <p:cNvGrpSpPr/>
          <p:nvPr/>
        </p:nvGrpSpPr>
        <p:grpSpPr>
          <a:xfrm>
            <a:off x="827584" y="1484784"/>
            <a:ext cx="5112568" cy="3168352"/>
            <a:chOff x="1115616" y="1988840"/>
            <a:chExt cx="5112568" cy="3168352"/>
          </a:xfrm>
        </p:grpSpPr>
        <p:grpSp>
          <p:nvGrpSpPr>
            <p:cNvPr id="3" name="그룹 31"/>
            <p:cNvGrpSpPr/>
            <p:nvPr/>
          </p:nvGrpSpPr>
          <p:grpSpPr>
            <a:xfrm>
              <a:off x="1115616" y="1988840"/>
              <a:ext cx="2377852" cy="3168352"/>
              <a:chOff x="3059832" y="1628800"/>
              <a:chExt cx="2377852" cy="3168352"/>
            </a:xfrm>
          </p:grpSpPr>
          <p:grpSp>
            <p:nvGrpSpPr>
              <p:cNvPr id="4" name="그룹 14"/>
              <p:cNvGrpSpPr/>
              <p:nvPr/>
            </p:nvGrpSpPr>
            <p:grpSpPr>
              <a:xfrm>
                <a:off x="3059832" y="1628800"/>
                <a:ext cx="2376264" cy="3168352"/>
                <a:chOff x="3203848" y="1124744"/>
                <a:chExt cx="2376264" cy="3168352"/>
              </a:xfrm>
            </p:grpSpPr>
            <p:sp>
              <p:nvSpPr>
                <p:cNvPr id="10" name="타원 9"/>
                <p:cNvSpPr/>
                <p:nvPr/>
              </p:nvSpPr>
              <p:spPr>
                <a:xfrm>
                  <a:off x="3419872" y="1124744"/>
                  <a:ext cx="1944216" cy="86409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CPU</a:t>
                  </a:r>
                  <a:endParaRPr lang="ko-KR" altLang="en-US" b="1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203848" y="2132856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CACHE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3203848" y="2708920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MAIN MEMORY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203848" y="3284984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/>
                    <a:t>MAGNETIC DISK</a:t>
                  </a:r>
                  <a:endParaRPr lang="ko-KR" altLang="en-US" b="1" dirty="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3203848" y="3861048"/>
                  <a:ext cx="2376264" cy="43204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rgbClr val="C00000"/>
                      </a:solidFill>
                    </a:rPr>
                    <a:t>TAPE</a:t>
                  </a:r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" name="구부러진 연결선 16"/>
              <p:cNvCxnSpPr>
                <a:stCxn id="10" idx="2"/>
                <a:endCxn id="11" idx="1"/>
              </p:cNvCxnSpPr>
              <p:nvPr/>
            </p:nvCxnSpPr>
            <p:spPr>
              <a:xfrm rot="10800000" flipV="1">
                <a:off x="3059832" y="2060848"/>
                <a:ext cx="216024" cy="792088"/>
              </a:xfrm>
              <a:prstGeom prst="curvedConnector3">
                <a:avLst>
                  <a:gd name="adj1" fmla="val 205822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구부러진 연결선 18"/>
              <p:cNvCxnSpPr>
                <a:stCxn id="11" idx="1"/>
                <a:endCxn id="12" idx="1"/>
              </p:cNvCxnSpPr>
              <p:nvPr/>
            </p:nvCxnSpPr>
            <p:spPr>
              <a:xfrm rot="10800000" flipV="1">
                <a:off x="3059832" y="2852936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구부러진 연결선 20"/>
              <p:cNvCxnSpPr>
                <a:stCxn id="12" idx="1"/>
                <a:endCxn id="13" idx="1"/>
              </p:cNvCxnSpPr>
              <p:nvPr/>
            </p:nvCxnSpPr>
            <p:spPr>
              <a:xfrm rot="10800000" flipV="1">
                <a:off x="3059832" y="3429000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구부러진 연결선 22"/>
              <p:cNvCxnSpPr>
                <a:stCxn id="13" idx="1"/>
                <a:endCxn id="14" idx="1"/>
              </p:cNvCxnSpPr>
              <p:nvPr/>
            </p:nvCxnSpPr>
            <p:spPr>
              <a:xfrm rot="10800000" flipV="1">
                <a:off x="3059832" y="4005064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2225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구부러진 연결선 24"/>
              <p:cNvCxnSpPr>
                <a:stCxn id="14" idx="3"/>
                <a:endCxn id="13" idx="3"/>
              </p:cNvCxnSpPr>
              <p:nvPr/>
            </p:nvCxnSpPr>
            <p:spPr>
              <a:xfrm flipV="1">
                <a:off x="5436096" y="4005064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구부러진 연결선 26"/>
              <p:cNvCxnSpPr>
                <a:stCxn id="13" idx="3"/>
                <a:endCxn id="12" idx="3"/>
              </p:cNvCxnSpPr>
              <p:nvPr/>
            </p:nvCxnSpPr>
            <p:spPr>
              <a:xfrm flipV="1">
                <a:off x="5436096" y="3429000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구부러진 연결선 28"/>
              <p:cNvCxnSpPr>
                <a:stCxn id="12" idx="3"/>
                <a:endCxn id="11" idx="3"/>
              </p:cNvCxnSpPr>
              <p:nvPr/>
            </p:nvCxnSpPr>
            <p:spPr>
              <a:xfrm flipV="1">
                <a:off x="5436096" y="2852936"/>
                <a:ext cx="1588" cy="576064"/>
              </a:xfrm>
              <a:prstGeom prst="curvedConnector3">
                <a:avLst>
                  <a:gd name="adj1" fmla="val 14395466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구부러진 연결선 30"/>
              <p:cNvCxnSpPr>
                <a:stCxn id="11" idx="3"/>
                <a:endCxn id="10" idx="6"/>
              </p:cNvCxnSpPr>
              <p:nvPr/>
            </p:nvCxnSpPr>
            <p:spPr>
              <a:xfrm flipH="1" flipV="1">
                <a:off x="5220072" y="2060848"/>
                <a:ext cx="216024" cy="792088"/>
              </a:xfrm>
              <a:prstGeom prst="curvedConnector3">
                <a:avLst>
                  <a:gd name="adj1" fmla="val -105822"/>
                </a:avLst>
              </a:prstGeom>
              <a:ln w="25400">
                <a:solidFill>
                  <a:schemeClr val="tx1"/>
                </a:solidFill>
                <a:prstDash val="sysDot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283968" y="335699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n-ea"/>
                  <a:ea typeface="+mn-ea"/>
                </a:rPr>
                <a:t>주 저장장치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83968" y="4242574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n-ea"/>
                  <a:ea typeface="+mn-ea"/>
                </a:rPr>
                <a:t>보조 저장장치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3968" y="479715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+mn-ea"/>
                  <a:ea typeface="+mn-ea"/>
                </a:rPr>
                <a:t>3</a:t>
              </a:r>
              <a:r>
                <a:rPr lang="ko-KR" altLang="en-US" sz="1600" b="1" dirty="0">
                  <a:latin typeface="+mn-ea"/>
                  <a:ea typeface="+mn-ea"/>
                </a:rPr>
                <a:t>차 저장장치</a:t>
              </a:r>
            </a:p>
          </p:txBody>
        </p:sp>
      </p:grpSp>
      <p:cxnSp>
        <p:nvCxnSpPr>
          <p:cNvPr id="33" name="직선 연결선 32"/>
          <p:cNvCxnSpPr/>
          <p:nvPr/>
        </p:nvCxnSpPr>
        <p:spPr>
          <a:xfrm rot="10800000">
            <a:off x="3419873" y="2996952"/>
            <a:ext cx="504056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3" idx="3"/>
          </p:cNvCxnSpPr>
          <p:nvPr/>
        </p:nvCxnSpPr>
        <p:spPr>
          <a:xfrm rot="10800000">
            <a:off x="3203848" y="3861048"/>
            <a:ext cx="720080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0800000">
            <a:off x="3203848" y="4437112"/>
            <a:ext cx="720080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 디스크</a:t>
            </a:r>
          </a:p>
        </p:txBody>
      </p:sp>
      <p:grpSp>
        <p:nvGrpSpPr>
          <p:cNvPr id="2" name="그룹 11"/>
          <p:cNvGrpSpPr/>
          <p:nvPr/>
        </p:nvGrpSpPr>
        <p:grpSpPr>
          <a:xfrm>
            <a:off x="2160984" y="1052736"/>
            <a:ext cx="5867400" cy="4305301"/>
            <a:chOff x="2123728" y="1196752"/>
            <a:chExt cx="5867400" cy="4305301"/>
          </a:xfrm>
        </p:grpSpPr>
        <p:pic>
          <p:nvPicPr>
            <p:cNvPr id="91138" name="Picture 2" descr="자기디스크에 대한 이미지 검색결과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23728" y="1196752"/>
              <a:ext cx="5867400" cy="4305301"/>
            </a:xfrm>
            <a:prstGeom prst="rect">
              <a:avLst/>
            </a:prstGeom>
            <a:noFill/>
          </p:spPr>
        </p:pic>
        <p:sp>
          <p:nvSpPr>
            <p:cNvPr id="5" name="직사각형 4"/>
            <p:cNvSpPr/>
            <p:nvPr/>
          </p:nvSpPr>
          <p:spPr>
            <a:xfrm>
              <a:off x="2483768" y="1340768"/>
              <a:ext cx="5760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9752" y="3645024"/>
              <a:ext cx="79208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23728" y="2420888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126876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track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0488" y="234888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0488" y="3573016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cylinder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 디스크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60984" y="1052736"/>
            <a:ext cx="5867400" cy="4305301"/>
            <a:chOff x="2123728" y="1196752"/>
            <a:chExt cx="5867400" cy="4305301"/>
          </a:xfrm>
        </p:grpSpPr>
        <p:pic>
          <p:nvPicPr>
            <p:cNvPr id="91138" name="Picture 2" descr="자기디스크에 대한 이미지 검색결과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23728" y="1196752"/>
              <a:ext cx="5867400" cy="4305301"/>
            </a:xfrm>
            <a:prstGeom prst="rect">
              <a:avLst/>
            </a:prstGeom>
            <a:noFill/>
          </p:spPr>
        </p:pic>
        <p:sp>
          <p:nvSpPr>
            <p:cNvPr id="5" name="직사각형 4"/>
            <p:cNvSpPr/>
            <p:nvPr/>
          </p:nvSpPr>
          <p:spPr>
            <a:xfrm>
              <a:off x="2483768" y="1340768"/>
              <a:ext cx="5760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9752" y="3645024"/>
              <a:ext cx="79208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23728" y="2420888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126876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track</a:t>
              </a:r>
              <a:endParaRPr lang="ko-KR" alt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0488" y="234888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sector</a:t>
              </a:r>
              <a:endParaRPr lang="ko-KR" altLang="en-US" sz="1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0488" y="3573016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cylinder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타원 14"/>
          <p:cNvSpPr/>
          <p:nvPr/>
        </p:nvSpPr>
        <p:spPr>
          <a:xfrm>
            <a:off x="2267744" y="2204864"/>
            <a:ext cx="72008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27784" y="1124744"/>
            <a:ext cx="64807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107869</TotalTime>
  <Words>1296</Words>
  <Application>Microsoft Office PowerPoint</Application>
  <PresentationFormat>화면 슬라이드 쇼(4:3)</PresentationFormat>
  <Paragraphs>253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Courier New</vt:lpstr>
      <vt:lpstr>Wingdings</vt:lpstr>
      <vt:lpstr>EC팀_교재템플릿</vt:lpstr>
      <vt:lpstr>데이터베이스 시스템 (Chapter 9 데이터 저장: 디스크와 파일)</vt:lpstr>
      <vt:lpstr>B+ 트리 Fill factor란?</vt:lpstr>
      <vt:lpstr>데이터베이스 시스템</vt:lpstr>
      <vt:lpstr>기억장치 계층 구조</vt:lpstr>
      <vt:lpstr>기억장치 계층 구조</vt:lpstr>
      <vt:lpstr>기억장치 계층 구조</vt:lpstr>
      <vt:lpstr>기억장치 계층 구조</vt:lpstr>
      <vt:lpstr>자기 디스크</vt:lpstr>
      <vt:lpstr>자기 디스크</vt:lpstr>
      <vt:lpstr>자기 디스크</vt:lpstr>
      <vt:lpstr>자기 디스크</vt:lpstr>
      <vt:lpstr>자기 디스크</vt:lpstr>
      <vt:lpstr>디스크 구조의 성능 특성</vt:lpstr>
      <vt:lpstr>디스크 공간 관리</vt:lpstr>
      <vt:lpstr>버퍼 관리기</vt:lpstr>
      <vt:lpstr>버퍼 관리기</vt:lpstr>
      <vt:lpstr>버퍼 관리기</vt:lpstr>
      <vt:lpstr>버퍼 관리기</vt:lpstr>
      <vt:lpstr>버퍼 교체 정책</vt:lpstr>
      <vt:lpstr>DBMS &amp; OS 의 버퍼 관리</vt:lpstr>
      <vt:lpstr>힙 파일 구현</vt:lpstr>
      <vt:lpstr>힙 파일 구현</vt:lpstr>
      <vt:lpstr>페이지 형식</vt:lpstr>
      <vt:lpstr>페이지 형식</vt:lpstr>
      <vt:lpstr>레코드 포맷</vt:lpstr>
      <vt:lpstr>레코드 포맷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4529</cp:revision>
  <dcterms:created xsi:type="dcterms:W3CDTF">2011-02-24T00:55:11Z</dcterms:created>
  <dcterms:modified xsi:type="dcterms:W3CDTF">2020-07-02T10:22:22Z</dcterms:modified>
</cp:coreProperties>
</file>