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ppt/tags/tag14.xml" ContentType="application/vnd.openxmlformats-officedocument.presentationml.tags+xml"/>
  <Override PartName="/ppt/notesSlides/notesSlide11.xml" ContentType="application/vnd.openxmlformats-officedocument.presentationml.notesSlide+xml"/>
  <Override PartName="/ppt/tags/tag15.xml" ContentType="application/vnd.openxmlformats-officedocument.presentationml.tags+xml"/>
  <Override PartName="/ppt/notesSlides/notesSlide12.xml" ContentType="application/vnd.openxmlformats-officedocument.presentationml.notesSlide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4.xml" ContentType="application/vnd.openxmlformats-officedocument.presentationml.notesSlide+xml"/>
  <Override PartName="/ppt/tags/tag30.xml" ContentType="application/vnd.openxmlformats-officedocument.presentationml.tags+xml"/>
  <Override PartName="/ppt/notesSlides/notesSlide15.xml" ContentType="application/vnd.openxmlformats-officedocument.presentationml.notesSlide+xml"/>
  <Override PartName="/ppt/tags/tag31.xml" ContentType="application/vnd.openxmlformats-officedocument.presentationml.tags+xml"/>
  <Override PartName="/ppt/notesSlides/notesSlide16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7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6"/>
  </p:notesMasterIdLst>
  <p:handoutMasterIdLst>
    <p:handoutMasterId r:id="rId37"/>
  </p:handoutMasterIdLst>
  <p:sldIdLst>
    <p:sldId id="286" r:id="rId2"/>
    <p:sldId id="316" r:id="rId3"/>
    <p:sldId id="314" r:id="rId4"/>
    <p:sldId id="310" r:id="rId5"/>
    <p:sldId id="311" r:id="rId6"/>
    <p:sldId id="312" r:id="rId7"/>
    <p:sldId id="313" r:id="rId8"/>
    <p:sldId id="258" r:id="rId9"/>
    <p:sldId id="257" r:id="rId10"/>
    <p:sldId id="260" r:id="rId11"/>
    <p:sldId id="290" r:id="rId12"/>
    <p:sldId id="291" r:id="rId13"/>
    <p:sldId id="288" r:id="rId14"/>
    <p:sldId id="292" r:id="rId15"/>
    <p:sldId id="293" r:id="rId16"/>
    <p:sldId id="317" r:id="rId17"/>
    <p:sldId id="318" r:id="rId18"/>
    <p:sldId id="319" r:id="rId19"/>
    <p:sldId id="295" r:id="rId20"/>
    <p:sldId id="320" r:id="rId21"/>
    <p:sldId id="271" r:id="rId22"/>
    <p:sldId id="276" r:id="rId23"/>
    <p:sldId id="305" r:id="rId24"/>
    <p:sldId id="306" r:id="rId25"/>
    <p:sldId id="307" r:id="rId26"/>
    <p:sldId id="308" r:id="rId27"/>
    <p:sldId id="297" r:id="rId28"/>
    <p:sldId id="298" r:id="rId29"/>
    <p:sldId id="302" r:id="rId30"/>
    <p:sldId id="299" r:id="rId31"/>
    <p:sldId id="300" r:id="rId32"/>
    <p:sldId id="303" r:id="rId33"/>
    <p:sldId id="325" r:id="rId34"/>
    <p:sldId id="304" r:id="rId35"/>
  </p:sldIdLst>
  <p:sldSz cx="12192000" cy="6858000"/>
  <p:notesSz cx="6992938" cy="9278938"/>
  <p:custDataLst>
    <p:tags r:id="rId38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FFFF"/>
    <a:srgbClr val="336699"/>
    <a:srgbClr val="0099CC"/>
    <a:srgbClr val="CCECFF"/>
    <a:srgbClr val="969696"/>
    <a:srgbClr val="D7F5E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3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1C2FBDA-E634-4068-A132-14714024DA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45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5600" y="687388"/>
            <a:ext cx="6232525" cy="3506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22775"/>
            <a:ext cx="51101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882D5666-EA26-43DB-A423-D6C16F0474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46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23825" indent="-12382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579438" indent="-122238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1035050" indent="-1206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490663" indent="-119063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946275" indent="-11747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486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5432" indent="-29055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2202" indent="-23244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27083" indent="-23244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1964" indent="-23244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56845" indent="-2324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1726" indent="-2324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86607" indent="-2324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51488" indent="-2324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7C0BDAB-62B9-44D7-B1CD-8806BBAC1C29}" type="slidenum">
              <a:rPr lang="en-US"/>
              <a:pPr eaLnBrk="1" hangingPunct="1"/>
              <a:t>12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Here we  summarize the meaning of the four parts of a URL.  In addition to learning about the parts of a URL, we saw that they may be shortened using a service like Bit.ly and that some parts of the URL were optional.</a:t>
            </a:r>
          </a:p>
        </p:txBody>
      </p:sp>
    </p:spTree>
    <p:extLst>
      <p:ext uri="{BB962C8B-B14F-4D97-AF65-F5344CB8AC3E}">
        <p14:creationId xmlns:p14="http://schemas.microsoft.com/office/powerpoint/2010/main" val="2362854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5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5432" indent="-29055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2202" indent="-23244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27083" indent="-23244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1964" indent="-23244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56845" indent="-2324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1726" indent="-2324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86607" indent="-2324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51488" indent="-2324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7C0BDAB-62B9-44D7-B1CD-8806BBAC1C29}" type="slidenum">
              <a:rPr lang="en-US"/>
              <a:pPr eaLnBrk="1" hangingPunct="1"/>
              <a:t>14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Here we  summarize the meaning of the four parts of a URL.  In addition to learning about the parts of a URL, we saw that they may be shortened using a service like Bit.ly and that some parts of the URL were optional.</a:t>
            </a:r>
          </a:p>
        </p:txBody>
      </p:sp>
    </p:spTree>
    <p:extLst>
      <p:ext uri="{BB962C8B-B14F-4D97-AF65-F5344CB8AC3E}">
        <p14:creationId xmlns:p14="http://schemas.microsoft.com/office/powerpoint/2010/main" val="969767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55432" indent="-290551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62202" indent="-23244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27083" indent="-23244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91964" indent="-23244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56845" indent="-2324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3021726" indent="-2324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86607" indent="-2324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951488" indent="-23244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7C0BDAB-62B9-44D7-B1CD-8806BBAC1C29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/>
              <a:t>Here we  summarize the meaning of the four parts of a URL.  In addition to learning about the parts of a URL, we saw that they may be shortened using a service like Bit.ly and that some parts of the URL were optional.</a:t>
            </a:r>
          </a:p>
        </p:txBody>
      </p:sp>
    </p:spTree>
    <p:extLst>
      <p:ext uri="{BB962C8B-B14F-4D97-AF65-F5344CB8AC3E}">
        <p14:creationId xmlns:p14="http://schemas.microsoft.com/office/powerpoint/2010/main" val="1478097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432" indent="-290551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202" indent="-23244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083" indent="-23244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1964" indent="-23244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6845" indent="-2324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1726" indent="-2324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6607" indent="-2324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1488" indent="-2324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40DB598-2F02-41A3-82B9-A03E5E03E988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6545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432" indent="-290551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202" indent="-23244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083" indent="-23244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1964" indent="-23244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6845" indent="-2324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1726" indent="-2324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6607" indent="-2324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1488" indent="-2324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40DB598-2F02-41A3-82B9-A03E5E03E988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68453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432" indent="-290551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202" indent="-23244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083" indent="-23244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1964" indent="-23244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6845" indent="-2324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1726" indent="-2324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6607" indent="-2324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1488" indent="-2324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fld id="{53D166F3-7F76-4133-B191-11738995E772}" type="slidenum">
              <a:rPr lang="en-US" sz="1200"/>
              <a:pPr eaLnBrk="1" hangingPunct="1"/>
              <a:t>30</a:t>
            </a:fld>
            <a:endParaRPr 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5872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55432" indent="-290551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62202" indent="-23244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27083" indent="-23244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91964" indent="-23244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56845" indent="-2324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3021726" indent="-2324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86607" indent="-2324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951488" indent="-23244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640DB598-2F02-41A3-82B9-A03E5E03E988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e-DE" altLang="en-US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6079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182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2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76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3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78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3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1911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02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477000"/>
            <a:ext cx="10261600" cy="228600"/>
          </a:xfrm>
        </p:spPr>
        <p:txBody>
          <a:bodyPr/>
          <a:lstStyle>
            <a:lvl1pPr>
              <a:defRPr sz="1400" b="0"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769600" y="6477000"/>
            <a:ext cx="508000" cy="2286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A469BB5-E0B9-488C-AA60-33494638DC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9D930E-90CA-4250-A551-B44A7BA993FE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01DAA7-D7B7-4AEC-9760-CE018CC47466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200" y="6629400"/>
            <a:ext cx="1097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b="1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77600" y="6629400"/>
            <a:ext cx="71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4EE87C96-FD3F-4BD3-9C5B-BE9A4E1C5F8C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143000"/>
            <a:ext cx="11988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1097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2" name="Picture 2054" descr="jasthi">
            <a:extLst>
              <a:ext uri="{FF2B5EF4-FFF2-40B4-BE49-F238E27FC236}">
                <a16:creationId xmlns:a16="http://schemas.microsoft.com/office/drawing/2014/main" id="{70110E3C-674B-A838-460A-BD6361713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18" y="0"/>
            <a:ext cx="1062182" cy="106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8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hyperlink" Target="http://www.uniformserver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pachefriends.org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Relationship Id="rId4" Type="http://schemas.openxmlformats.org/officeDocument/2006/relationships/hyperlink" Target="http://www.wampserver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ebdevzoom.com/install-run-multiple-xampp-windows/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3"/>
          <p:cNvSpPr>
            <a:spLocks noChangeArrowheads="1"/>
          </p:cNvSpPr>
          <p:nvPr/>
        </p:nvSpPr>
        <p:spPr bwMode="auto">
          <a:xfrm>
            <a:off x="152400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000" b="1" dirty="0"/>
              <a:t>Introduction to ICS325</a:t>
            </a:r>
          </a:p>
          <a:p>
            <a:pPr algn="ctr"/>
            <a:r>
              <a:rPr lang="en-US" sz="2800" b="1" dirty="0"/>
              <a:t>  (Internet Application Development) </a:t>
            </a:r>
          </a:p>
        </p:txBody>
      </p:sp>
      <p:pic>
        <p:nvPicPr>
          <p:cNvPr id="13315" name="Picture 2054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2056"/>
          <p:cNvSpPr>
            <a:spLocks noChangeArrowheads="1"/>
          </p:cNvSpPr>
          <p:nvPr/>
        </p:nvSpPr>
        <p:spPr bwMode="auto">
          <a:xfrm>
            <a:off x="4419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45000"/>
              </a:spcBef>
            </a:pPr>
            <a:r>
              <a:rPr kumimoji="1" lang="en-US" sz="2000" b="1" dirty="0">
                <a:latin typeface="Arial" charset="0"/>
              </a:rPr>
              <a:t>Siva R Jasthi</a:t>
            </a:r>
            <a:endParaRPr kumimoji="1" lang="en-US" sz="1600" dirty="0">
              <a:latin typeface="Arial" charset="0"/>
            </a:endParaRP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ICS325 – Internet Application Development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89052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URL?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28600" y="1154061"/>
            <a:ext cx="8229600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sz="3200" dirty="0"/>
              <a:t>URL Defined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GB" sz="2800" dirty="0"/>
              <a:t>A Uniform Resource Locator (URL) is a standard way developed to specify the location of a resource available electronically. </a:t>
            </a:r>
            <a:br>
              <a:rPr lang="en-GB" sz="2800" dirty="0"/>
            </a:br>
            <a:r>
              <a:rPr lang="en-GB" sz="2800" dirty="0"/>
              <a:t>					</a:t>
            </a:r>
          </a:p>
        </p:txBody>
      </p:sp>
      <p:pic>
        <p:nvPicPr>
          <p:cNvPr id="116738" name="Picture 2" descr="http://www.jmu.edu/mailservices/wm_library/env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200400"/>
            <a:ext cx="4572000" cy="2946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16490943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URL Syntax and Examples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81000" y="1371600"/>
            <a:ext cx="8686800" cy="4953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GB" sz="3600" dirty="0"/>
              <a:t>General URL syntax</a:t>
            </a:r>
          </a:p>
          <a:p>
            <a:pPr marL="342900" indent="-342900">
              <a:spcBef>
                <a:spcPct val="20000"/>
              </a:spcBef>
            </a:pPr>
            <a:r>
              <a:rPr lang="en-GB" sz="3600" dirty="0">
                <a:solidFill>
                  <a:srgbClr val="D64700"/>
                </a:solidFill>
              </a:rPr>
              <a:t>&lt;scheme&gt;:&lt;scheme-dependent-information&gt;</a:t>
            </a:r>
          </a:p>
          <a:p>
            <a:pPr marL="342900" indent="-342900">
              <a:spcBef>
                <a:spcPct val="20000"/>
              </a:spcBef>
            </a:pPr>
            <a:r>
              <a:rPr lang="en-GB" sz="3600" dirty="0">
                <a:solidFill>
                  <a:srgbClr val="000099"/>
                </a:solidFill>
              </a:rPr>
              <a:t>Scheme examples: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3600" dirty="0">
                <a:solidFill>
                  <a:srgbClr val="000099"/>
                </a:solidFill>
              </a:rPr>
              <a:t>http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3600" dirty="0">
                <a:solidFill>
                  <a:srgbClr val="000099"/>
                </a:solidFill>
              </a:rPr>
              <a:t>https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3600" dirty="0">
                <a:solidFill>
                  <a:srgbClr val="000099"/>
                </a:solidFill>
              </a:rPr>
              <a:t>ftp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3600" dirty="0">
                <a:solidFill>
                  <a:srgbClr val="000099"/>
                </a:solidFill>
              </a:rPr>
              <a:t>news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2104047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7620000" cy="1036638"/>
          </a:xfrm>
        </p:spPr>
        <p:txBody>
          <a:bodyPr/>
          <a:lstStyle/>
          <a:p>
            <a:r>
              <a:rPr lang="en-US" sz="3200" dirty="0"/>
              <a:t>URL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2858010"/>
            <a:ext cx="8853488" cy="3970683"/>
          </a:xfrm>
          <a:ln>
            <a:noFill/>
            <a:miter lim="800000"/>
            <a:headEnd/>
            <a:tailEnd/>
          </a:ln>
        </p:spPr>
        <p:txBody>
          <a:bodyPr/>
          <a:lstStyle/>
          <a:p>
            <a:pPr marL="573088" indent="-573088">
              <a:buBlip>
                <a:blip r:embed="rId4"/>
              </a:buBlip>
              <a:tabLst>
                <a:tab pos="0" algn="l"/>
              </a:tabLst>
            </a:pPr>
            <a:r>
              <a:rPr lang="en-US" sz="2400" dirty="0"/>
              <a:t> This request is for a Web (http) server</a:t>
            </a:r>
          </a:p>
          <a:p>
            <a:pPr marL="573088" indent="-573088">
              <a:buClr>
                <a:srgbClr val="FF0000"/>
              </a:buClr>
              <a:buBlip>
                <a:blip r:embed="rId5"/>
              </a:buBlip>
              <a:tabLst>
                <a:tab pos="0" algn="l"/>
              </a:tabLst>
            </a:pPr>
            <a:r>
              <a:rPr lang="en-US" sz="2400" dirty="0"/>
              <a:t>The server program is running on a computer with the domain name </a:t>
            </a:r>
            <a:r>
              <a:rPr lang="en-US" sz="2400" i="1" dirty="0"/>
              <a:t>www.metrostate.edu</a:t>
            </a:r>
          </a:p>
          <a:p>
            <a:pPr marL="573088" indent="-573088">
              <a:buClr>
                <a:srgbClr val="00FF00"/>
              </a:buClr>
              <a:buBlip>
                <a:blip r:embed="rId6"/>
              </a:buBlip>
              <a:tabLst>
                <a:tab pos="0" algn="l"/>
              </a:tabLst>
            </a:pPr>
            <a:r>
              <a:rPr lang="en-US" sz="2400" dirty="0"/>
              <a:t>Look in a subdirectory called </a:t>
            </a:r>
            <a:r>
              <a:rPr lang="en-US" sz="2400" i="1" dirty="0" err="1"/>
              <a:t>msweb</a:t>
            </a:r>
            <a:r>
              <a:rPr lang="en-US" sz="2400" i="1" dirty="0"/>
              <a:t>/explore/catalog/</a:t>
            </a:r>
            <a:r>
              <a:rPr lang="en-US" sz="2400" i="1" dirty="0" err="1"/>
              <a:t>course_desc</a:t>
            </a:r>
            <a:endParaRPr lang="en-US" sz="2400" i="1" dirty="0"/>
          </a:p>
          <a:p>
            <a:pPr marL="573088" indent="-573088">
              <a:buClr>
                <a:srgbClr val="0000FF"/>
              </a:buClr>
              <a:buBlip>
                <a:blip r:embed="rId7"/>
              </a:buBlip>
              <a:tabLst>
                <a:tab pos="0" algn="l"/>
              </a:tabLst>
            </a:pPr>
            <a:r>
              <a:rPr lang="en-US" sz="2400" dirty="0"/>
              <a:t>If there is a file called </a:t>
            </a:r>
            <a:r>
              <a:rPr lang="en-US" sz="2400" i="1" dirty="0" err="1"/>
              <a:t>index.cfm</a:t>
            </a:r>
            <a:r>
              <a:rPr lang="en-US" sz="2400" dirty="0"/>
              <a:t>, send it back to the client to be displayed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1323611"/>
            <a:ext cx="11658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http://</a:t>
            </a:r>
            <a:r>
              <a:rPr lang="en-US" sz="2800" dirty="0">
                <a:solidFill>
                  <a:srgbClr val="FF0000"/>
                </a:solidFill>
              </a:rPr>
              <a:t>www.metrostate.edu</a:t>
            </a:r>
            <a:r>
              <a:rPr lang="en-US" sz="2800" dirty="0"/>
              <a:t>/</a:t>
            </a:r>
            <a:r>
              <a:rPr lang="en-US" sz="2800" dirty="0">
                <a:solidFill>
                  <a:srgbClr val="00B050"/>
                </a:solidFill>
              </a:rPr>
              <a:t>msweb/explore/catalog</a:t>
            </a:r>
            <a:r>
              <a:rPr lang="en-US" sz="2800" dirty="0"/>
              <a:t>/</a:t>
            </a:r>
            <a:r>
              <a:rPr lang="en-US" sz="2800" dirty="0">
                <a:solidFill>
                  <a:srgbClr val="0070C0"/>
                </a:solidFill>
              </a:rPr>
              <a:t>course_desc/index.cfm</a:t>
            </a:r>
          </a:p>
          <a:p>
            <a:endParaRPr lang="en-US" sz="2800" dirty="0">
              <a:solidFill>
                <a:srgbClr val="0070C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735737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XAMPP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 (Linux, Windows, </a:t>
            </a:r>
            <a:r>
              <a:rPr lang="en-US" dirty="0" err="1"/>
              <a:t>ios</a:t>
            </a:r>
            <a:r>
              <a:rPr lang="en-US" dirty="0"/>
              <a:t>, Solaris, etc.)</a:t>
            </a:r>
          </a:p>
          <a:p>
            <a:r>
              <a:rPr lang="en-US" dirty="0"/>
              <a:t>A (Apache – Web Server)</a:t>
            </a:r>
          </a:p>
          <a:p>
            <a:r>
              <a:rPr lang="en-US" dirty="0"/>
              <a:t>M (MySQL – Database)</a:t>
            </a:r>
          </a:p>
          <a:p>
            <a:r>
              <a:rPr lang="en-US" dirty="0"/>
              <a:t>P (PHP – Server side scripting language)</a:t>
            </a:r>
          </a:p>
          <a:p>
            <a:r>
              <a:rPr lang="en-US" dirty="0"/>
              <a:t>P (Perl – Scripting Language)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505200"/>
            <a:ext cx="362182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1676400" y="5029200"/>
            <a:ext cx="5029200" cy="1447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dirty="0"/>
              <a:t>Can you guess what these stand for?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LAMP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WAMP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847067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40614"/>
            <a:ext cx="7620000" cy="1036638"/>
          </a:xfrm>
        </p:spPr>
        <p:txBody>
          <a:bodyPr/>
          <a:lstStyle/>
          <a:p>
            <a:r>
              <a:rPr lang="en-US" sz="3200" dirty="0"/>
              <a:t>URL Parameters</a:t>
            </a:r>
          </a:p>
        </p:txBody>
      </p:sp>
      <p:pic>
        <p:nvPicPr>
          <p:cNvPr id="118786" name="Picture 2" descr="https://upload.wikimedia.org/wikipedia/commons/0/05/Ur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0200" y="8001000"/>
            <a:ext cx="876951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78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374815"/>
            <a:ext cx="3810000" cy="1239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176" y="1600200"/>
            <a:ext cx="835793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43300" y="4483185"/>
            <a:ext cx="10905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URL_Parameters</a:t>
            </a:r>
            <a:r>
              <a:rPr lang="en-US" sz="2800" dirty="0"/>
              <a:t> are parameters whose values are set dynamically in a page's URL, and can be accessed by its template and its data sources. This makes pages incredibly dynamic, enabling a single page to power an endless number of views.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3133324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7620000" cy="1036638"/>
          </a:xfrm>
        </p:spPr>
        <p:txBody>
          <a:bodyPr/>
          <a:lstStyle/>
          <a:p>
            <a:r>
              <a:rPr lang="en-US" sz="3200" dirty="0"/>
              <a:t>What is HTML?</a:t>
            </a:r>
          </a:p>
        </p:txBody>
      </p:sp>
      <p:pic>
        <p:nvPicPr>
          <p:cNvPr id="118786" name="Picture 2" descr="https://upload.wikimedia.org/wikipedia/commons/0/05/Url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0200" y="8001000"/>
            <a:ext cx="8769518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43800" y="1219200"/>
            <a:ext cx="8695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Elements (tags) for structure and Attributes</a:t>
            </a:r>
          </a:p>
          <a:p>
            <a:r>
              <a:rPr lang="en-US" sz="2800" dirty="0"/>
              <a:t>Block and Inline Comments</a:t>
            </a:r>
          </a:p>
          <a:p>
            <a:r>
              <a:rPr lang="en-US" sz="2800" dirty="0"/>
              <a:t>General element categories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Structure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Formatting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Tables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Images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Links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Forms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6741883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16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752601"/>
            <a:ext cx="8039100" cy="3871979"/>
          </a:xfrm>
          <a:prstGeom prst="rect">
            <a:avLst/>
          </a:prstGeom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438400" y="0"/>
            <a:ext cx="7620000" cy="10366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sz="3200" kern="0"/>
              <a:t>W3school.com HTML is a good resource</a:t>
            </a:r>
            <a:endParaRPr lang="en-US" sz="32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7175203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17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438400" y="0"/>
            <a:ext cx="7620000" cy="10366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sz="3200" kern="0"/>
              <a:t>Basic Tags in HTML</a:t>
            </a:r>
            <a:endParaRPr lang="en-US" sz="3200" kern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1" y="828676"/>
            <a:ext cx="6048375" cy="5915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2501492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18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248" y="152400"/>
            <a:ext cx="5430353" cy="6705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14601" y="304800"/>
            <a:ext cx="1762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HTML all Tags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7854081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2514600" y="0"/>
            <a:ext cx="7467600" cy="1143000"/>
          </a:xfrm>
        </p:spPr>
        <p:txBody>
          <a:bodyPr/>
          <a:lstStyle/>
          <a:p>
            <a:r>
              <a:rPr lang="en-US" dirty="0"/>
              <a:t>HTML Forms Review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676400" y="1348154"/>
          <a:ext cx="8991600" cy="4366846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16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 b="1" dirty="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Input Type</a:t>
                      </a:r>
                      <a:endParaRPr lang="en-US" sz="1200" dirty="0">
                        <a:solidFill>
                          <a:schemeClr val="bg2"/>
                        </a:solidFill>
                        <a:latin typeface="Trebuchet MS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 b="1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Attribute</a:t>
                      </a:r>
                      <a:endParaRPr lang="en-US" sz="1200">
                        <a:solidFill>
                          <a:schemeClr val="bg2"/>
                        </a:solidFill>
                        <a:latin typeface="Trebuchet MS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 b="1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Description</a:t>
                      </a:r>
                      <a:endParaRPr lang="en-US" sz="1200">
                        <a:solidFill>
                          <a:schemeClr val="bg2"/>
                        </a:solidFill>
                        <a:latin typeface="Trebuchet MS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16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button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name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Generic button with no default action.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34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text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name, size, maxlength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Text box of given size, with up to maxlength characters allowed.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34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textarea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name, size, rows,cols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Text area that can take input spanning multiple lines. Size given using [rows, cols].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16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password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name, value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Text box but input is hidden.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16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checkbox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name, value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Creates name/value pairs from user input.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16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radio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name, value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Like checkboxes, except only one button can be checked.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398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select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name, size, multiple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Drop down and scrollable lists. </a:t>
                      </a:r>
                      <a:r>
                        <a:rPr lang="en-US" sz="1200" i="1" dirty="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size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 defines</a:t>
                      </a:r>
                      <a:r>
                        <a:rPr lang="en-US" sz="1200" baseline="0" dirty="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 number of visible elements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. Only one can be selected unless</a:t>
                      </a:r>
                      <a:r>
                        <a:rPr lang="en-US" sz="1200" baseline="0" dirty="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200" i="1" dirty="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multiple</a:t>
                      </a:r>
                      <a:r>
                        <a:rPr lang="en-US" sz="1200" dirty="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 specified</a:t>
                      </a: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. Z</a:t>
                      </a:r>
                      <a:endParaRPr lang="en-US" sz="1200" dirty="0">
                        <a:solidFill>
                          <a:schemeClr val="bg2"/>
                        </a:solidFill>
                        <a:latin typeface="Trebuchet MS" pitchFamily="34" charset="0"/>
                        <a:ea typeface="Times New Roman"/>
                        <a:cs typeface="Times New Roman"/>
                      </a:endParaRP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316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file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name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File to be uploaded to server. MIME type is multipart/form-data.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16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hidden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name, value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Name/value pair without displaying an object on the screen.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16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submit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name, value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Button that submits the form to the server program.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4346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image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src, value, align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Same as submit button, but displays an image instead of text.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3160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reset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name, value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0"/>
                        </a:spcAft>
                        <a:tabLst>
                          <a:tab pos="114300" algn="l"/>
                          <a:tab pos="228600" algn="l"/>
                          <a:tab pos="342900" algn="l"/>
                          <a:tab pos="457200" algn="l"/>
                          <a:tab pos="571500" algn="l"/>
                          <a:tab pos="685800" algn="l"/>
                          <a:tab pos="800100" algn="l"/>
                          <a:tab pos="914400" algn="l"/>
                        </a:tabLst>
                      </a:pPr>
                      <a:r>
                        <a:rPr lang="en-US" sz="1200" dirty="0">
                          <a:solidFill>
                            <a:schemeClr val="bg2"/>
                          </a:solidFill>
                          <a:latin typeface="Trebuchet MS" pitchFamily="34" charset="0"/>
                          <a:ea typeface="Times New Roman"/>
                          <a:cs typeface="Times New Roman"/>
                        </a:rPr>
                        <a:t>Clears all input fields.</a:t>
                      </a:r>
                    </a:p>
                  </a:txBody>
                  <a:tcPr marL="46130" marR="46130" marT="46130" marB="4613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43920339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Internet Applications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76200" y="6096000"/>
            <a:ext cx="10388600" cy="838200"/>
          </a:xfrm>
        </p:spPr>
        <p:txBody>
          <a:bodyPr/>
          <a:lstStyle/>
          <a:p>
            <a:pPr eaLnBrk="1" hangingPunct="1"/>
            <a:r>
              <a:rPr lang="en-US" sz="2400" dirty="0"/>
              <a:t>If you access something over a browser, that is an internet application.</a:t>
            </a:r>
          </a:p>
        </p:txBody>
      </p:sp>
      <p:pic>
        <p:nvPicPr>
          <p:cNvPr id="122882" name="Picture 2" descr="http://webneel.com/sites/default/files/images/blog/websit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219200"/>
            <a:ext cx="64008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0881852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20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276" y="2057401"/>
            <a:ext cx="8543925" cy="396649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90801" y="152400"/>
            <a:ext cx="6500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/>
              <a:t>https://html-online.com/editor/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4053764"/>
      </p:ext>
    </p:extLst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Cascading Stylesheets (CSS)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534400" cy="4525963"/>
          </a:xfrm>
        </p:spPr>
        <p:txBody>
          <a:bodyPr/>
          <a:lstStyle/>
          <a:p>
            <a:r>
              <a:rPr lang="en-US"/>
              <a:t>Problem: </a:t>
            </a:r>
            <a:br>
              <a:rPr lang="en-US"/>
            </a:br>
            <a:r>
              <a:rPr lang="en-US"/>
              <a:t>Structure &amp; content intertwined with format</a:t>
            </a:r>
          </a:p>
          <a:p>
            <a:r>
              <a:rPr lang="en-US"/>
              <a:t>CSS separates styling from structure.</a:t>
            </a:r>
          </a:p>
          <a:p>
            <a:pPr lvl="1"/>
            <a:r>
              <a:rPr lang="en-US"/>
              <a:t>Style rules</a:t>
            </a:r>
          </a:p>
          <a:p>
            <a:r>
              <a:rPr lang="en-US"/>
              <a:t>HTML + CSS </a:t>
            </a:r>
            <a:r>
              <a:rPr lang="en-US">
                <a:sym typeface="Wingdings" pitchFamily="2" charset="2"/>
              </a:rPr>
              <a:t></a:t>
            </a:r>
            <a:r>
              <a:rPr lang="en-US"/>
              <a:t> Broswer rendering engine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19746" y="4136022"/>
            <a:ext cx="6858000" cy="356088"/>
          </a:xfrm>
          <a:prstGeom prst="rect">
            <a:avLst/>
          </a:prstGeom>
          <a:solidFill>
            <a:schemeClr val="accent1">
              <a:alpha val="2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303336"/>
                </a:solidFill>
              </a:rPr>
              <a:t>HTML, CSS, JavaScript are three BFFs</a:t>
            </a:r>
            <a:endParaRPr lang="en-US" sz="1662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4572000"/>
            <a:ext cx="2845747" cy="189183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35243" y="4619952"/>
            <a:ext cx="30269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HTML provides the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CSS gives the styling.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JavaScript enables the </a:t>
            </a:r>
            <a:r>
              <a:rPr lang="en-US" sz="1400" dirty="0" err="1"/>
              <a:t>interatction</a:t>
            </a:r>
            <a:r>
              <a:rPr lang="en-US" sz="1400" dirty="0"/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839" y="5404285"/>
            <a:ext cx="1835791" cy="108250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95111187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JavaScript and the 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95401"/>
            <a:ext cx="8839200" cy="4525963"/>
          </a:xfrm>
        </p:spPr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 err="1"/>
              <a:t>LiveScript</a:t>
            </a:r>
            <a:r>
              <a:rPr lang="en-US" dirty="0"/>
              <a:t> by Brendan </a:t>
            </a:r>
            <a:r>
              <a:rPr lang="en-US" dirty="0" err="1"/>
              <a:t>Eich</a:t>
            </a:r>
            <a:r>
              <a:rPr lang="en-US" dirty="0"/>
              <a:t> at Netscape (1995)</a:t>
            </a:r>
          </a:p>
          <a:p>
            <a:pPr lvl="1"/>
            <a:r>
              <a:rPr lang="en-US" dirty="0"/>
              <a:t>Executed by an interpreter built into the browser</a:t>
            </a:r>
          </a:p>
          <a:p>
            <a:pPr lvl="1"/>
            <a:r>
              <a:rPr lang="en-US" dirty="0"/>
              <a:t>Cannot perform file I/O or screen painting</a:t>
            </a:r>
          </a:p>
          <a:p>
            <a:r>
              <a:rPr lang="en-US" dirty="0"/>
              <a:t>Adding script</a:t>
            </a:r>
          </a:p>
          <a:p>
            <a:pPr lvl="1"/>
            <a:r>
              <a:rPr lang="en-US" dirty="0"/>
              <a:t>Inline</a:t>
            </a:r>
          </a:p>
          <a:p>
            <a:pPr lvl="1"/>
            <a:r>
              <a:rPr lang="en-US" dirty="0"/>
              <a:t>External file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1" y="5029201"/>
            <a:ext cx="2352675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53200" y="3505201"/>
            <a:ext cx="350520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2819400" y="5373688"/>
            <a:ext cx="1828800" cy="207962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705600" y="3733800"/>
            <a:ext cx="2438400" cy="228600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705600" y="5105400"/>
            <a:ext cx="914400" cy="152400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6087092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23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517648" y="76200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kern="0" dirty="0"/>
              <a:t>HTML Document Object Model (DOM) tree</a:t>
            </a:r>
          </a:p>
        </p:txBody>
      </p:sp>
      <p:pic>
        <p:nvPicPr>
          <p:cNvPr id="4" name="Picture 2" descr="DOM tre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065" y="1911350"/>
            <a:ext cx="66675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8734212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7648" y="76200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kern="0" dirty="0"/>
              <a:t>jQuery – JavaScript Framework</a:t>
            </a:r>
          </a:p>
        </p:txBody>
      </p:sp>
      <p:sp>
        <p:nvSpPr>
          <p:cNvPr id="8" name="Rectangle 7"/>
          <p:cNvSpPr/>
          <p:nvPr/>
        </p:nvSpPr>
        <p:spPr>
          <a:xfrm>
            <a:off x="1752600" y="1152436"/>
            <a:ext cx="5562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jQuery is a cross-platform JavaScript library designed to simplify the client-side scripting of HTML.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1213280"/>
            <a:ext cx="2819400" cy="945232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981200" y="3410711"/>
            <a:ext cx="7498080" cy="4800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SzPct val="200000"/>
              <a:buChar char="•"/>
              <a:defRPr kumimoji="1"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–"/>
              <a:defRPr kumimoji="1"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Char char="–"/>
              <a:defRPr kumimoji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9pPr>
          </a:lstStyle>
          <a:p>
            <a:r>
              <a:rPr lang="en-US" sz="2000" b="1" kern="0" dirty="0"/>
              <a:t>Identification:</a:t>
            </a:r>
            <a:r>
              <a:rPr lang="en-US" sz="2000" kern="0" dirty="0"/>
              <a:t> how do I obtain a reference to the node that I want.</a:t>
            </a:r>
          </a:p>
          <a:p>
            <a:r>
              <a:rPr lang="en-US" sz="2000" b="1" kern="0" dirty="0"/>
              <a:t>Traversal:</a:t>
            </a:r>
            <a:r>
              <a:rPr lang="en-US" sz="2000" kern="0" dirty="0"/>
              <a:t> how do I move around the DOM tree.</a:t>
            </a:r>
          </a:p>
          <a:p>
            <a:r>
              <a:rPr lang="en-US" sz="2000" b="1" kern="0" dirty="0"/>
              <a:t>Node Manipulation:</a:t>
            </a:r>
            <a:r>
              <a:rPr lang="en-US" sz="2000" kern="0" dirty="0"/>
              <a:t> how do I get or set aspects of a DOM node.</a:t>
            </a:r>
          </a:p>
          <a:p>
            <a:r>
              <a:rPr lang="en-US" sz="2000" b="1" kern="0" dirty="0"/>
              <a:t>Tree Manipulation:</a:t>
            </a:r>
            <a:r>
              <a:rPr lang="en-US" sz="2000" kern="0" dirty="0"/>
              <a:t> how do I change the structure of the page.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1069773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517648" y="76200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kern="0" dirty="0"/>
              <a:t>Bootstrap – HTML </a:t>
            </a:r>
          </a:p>
        </p:txBody>
      </p:sp>
      <p:sp>
        <p:nvSpPr>
          <p:cNvPr id="8" name="Rectangle 7"/>
          <p:cNvSpPr/>
          <p:nvPr/>
        </p:nvSpPr>
        <p:spPr>
          <a:xfrm>
            <a:off x="1905000" y="1219201"/>
            <a:ext cx="7848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Bootstrap is the most popular HTML, CSS, and JavaScript framework for developing responsive, mobile-first web sites.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480" y="2743200"/>
            <a:ext cx="8377238" cy="33187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25775856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26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247342"/>
            <a:ext cx="5867400" cy="5353917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517648" y="76200"/>
            <a:ext cx="749808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kern="0" dirty="0"/>
              <a:t>Bootstrap – Themes</a:t>
            </a:r>
          </a:p>
          <a:p>
            <a:r>
              <a:rPr lang="en-US" kern="0" dirty="0"/>
              <a:t>Many free open source themes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45757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2438400" y="1"/>
            <a:ext cx="8229600" cy="890587"/>
          </a:xfrm>
        </p:spPr>
        <p:txBody>
          <a:bodyPr/>
          <a:lstStyle/>
          <a:p>
            <a:r>
              <a:rPr lang="en-US" dirty="0">
                <a:latin typeface="Arial Bold" pitchFamily="80" charset="0"/>
              </a:rPr>
              <a:t>What is PHP?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524000" y="1371601"/>
            <a:ext cx="9144000" cy="4968875"/>
          </a:xfrm>
        </p:spPr>
        <p:txBody>
          <a:bodyPr/>
          <a:lstStyle/>
          <a:p>
            <a:r>
              <a:rPr lang="en-US" altLang="en-US" sz="2400" dirty="0"/>
              <a:t>PHP is a server side scripting language.</a:t>
            </a:r>
          </a:p>
          <a:p>
            <a:r>
              <a:rPr lang="en-US" altLang="en-US" sz="2400" dirty="0"/>
              <a:t>There are other server side scripting available like ASP, JSP...</a:t>
            </a:r>
          </a:p>
          <a:p>
            <a:r>
              <a:rPr lang="en-US" altLang="en-US" sz="2400" dirty="0"/>
              <a:t>PHP involves</a:t>
            </a:r>
          </a:p>
          <a:p>
            <a:pPr lvl="1"/>
            <a:r>
              <a:rPr lang="en-US" altLang="en-US" dirty="0"/>
              <a:t>simplicity in scripting </a:t>
            </a:r>
          </a:p>
          <a:p>
            <a:pPr lvl="1"/>
            <a:r>
              <a:rPr lang="en-US" altLang="en-US" dirty="0"/>
              <a:t>platform independence.</a:t>
            </a:r>
          </a:p>
          <a:p>
            <a:r>
              <a:rPr lang="en-US" altLang="en-US" sz="2400" dirty="0"/>
              <a:t>PHP is </a:t>
            </a:r>
          </a:p>
          <a:p>
            <a:pPr lvl="1"/>
            <a:r>
              <a:rPr lang="en-US" altLang="en-US" dirty="0"/>
              <a:t>primarily designed for web applications</a:t>
            </a:r>
          </a:p>
          <a:p>
            <a:pPr lvl="1"/>
            <a:r>
              <a:rPr lang="en-US" altLang="en-US" dirty="0"/>
              <a:t>well optimized for the response times needed for web applications</a:t>
            </a:r>
          </a:p>
          <a:p>
            <a:r>
              <a:rPr lang="en-US" altLang="en-US" sz="2400" dirty="0"/>
              <a:t>Is an open source.</a:t>
            </a:r>
          </a:p>
          <a:p>
            <a:endParaRPr 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4453281"/>
      </p:ext>
    </p:extLst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114800" y="6356351"/>
            <a:ext cx="2895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2B9D587-C786-4D46-A499-C4C079448806}" type="slidenum">
              <a:rPr lang="en-US" altLang="en-US" sz="1400"/>
              <a:pPr/>
              <a:t>28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7772400" cy="1143000"/>
          </a:xfrm>
        </p:spPr>
        <p:txBody>
          <a:bodyPr/>
          <a:lstStyle/>
          <a:p>
            <a:r>
              <a:rPr lang="en-US" dirty="0">
                <a:latin typeface="Arial Bold" pitchFamily="80" charset="0"/>
              </a:rPr>
              <a:t>PHP Overview </a:t>
            </a:r>
            <a:endParaRPr lang="en-US" altLang="en-US" dirty="0">
              <a:latin typeface="Arial Bold" pitchFamily="80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9144000" cy="4419600"/>
          </a:xfrm>
        </p:spPr>
        <p:txBody>
          <a:bodyPr/>
          <a:lstStyle/>
          <a:p>
            <a:r>
              <a:rPr lang="en-US" altLang="en-US" dirty="0"/>
              <a:t>PHP Hypertext Preprocessor.</a:t>
            </a:r>
          </a:p>
          <a:p>
            <a:pPr lvl="1"/>
            <a:r>
              <a:rPr lang="en-US" altLang="en-US" sz="2500" dirty="0"/>
              <a:t>Other Names : Personal Home Page, Professional Home Page</a:t>
            </a:r>
          </a:p>
          <a:p>
            <a:r>
              <a:rPr lang="en-US" dirty="0"/>
              <a:t>PHP is a server-side scripting language whose scripts are embedded in HTML documents</a:t>
            </a:r>
            <a:endParaRPr lang="en-US" altLang="en-US" sz="2700" dirty="0"/>
          </a:p>
          <a:p>
            <a:r>
              <a:rPr lang="en-US" altLang="en-US" dirty="0"/>
              <a:t>Is a server side scripting language.</a:t>
            </a:r>
          </a:p>
          <a:p>
            <a:pPr lvl="1"/>
            <a:r>
              <a:rPr lang="en-US" altLang="en-US" i="1" dirty="0"/>
              <a:t>Capable of generating the HTML pages</a:t>
            </a:r>
          </a:p>
          <a:p>
            <a:r>
              <a:rPr lang="en-US" altLang="en-US" dirty="0"/>
              <a:t>HTML generates the web page with the static text and images. </a:t>
            </a:r>
          </a:p>
          <a:p>
            <a:r>
              <a:rPr lang="en-US" altLang="en-US" dirty="0"/>
              <a:t>The need for dynamic web pages resulted in XAMPP stack.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1828087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114800" y="6356351"/>
            <a:ext cx="2895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2B9D587-C786-4D46-A499-C4C079448806}" type="slidenum">
              <a:rPr lang="en-US" altLang="en-US" sz="1400"/>
              <a:pPr/>
              <a:t>29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7772400" cy="1143000"/>
          </a:xfrm>
        </p:spPr>
        <p:txBody>
          <a:bodyPr/>
          <a:lstStyle/>
          <a:p>
            <a:r>
              <a:rPr lang="en-US" dirty="0">
                <a:latin typeface="Arial Bold" pitchFamily="80" charset="0"/>
              </a:rPr>
              <a:t>PHP Development Environment</a:t>
            </a:r>
            <a:endParaRPr lang="en-US" altLang="en-US" dirty="0">
              <a:latin typeface="Arial Bold" pitchFamily="80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9144000" cy="4419600"/>
          </a:xfrm>
        </p:spPr>
        <p:txBody>
          <a:bodyPr/>
          <a:lstStyle/>
          <a:p>
            <a:r>
              <a:rPr lang="en-US" altLang="en-US" dirty="0"/>
              <a:t>Edit </a:t>
            </a:r>
            <a:r>
              <a:rPr lang="en-US" altLang="en-US" dirty="0">
                <a:sym typeface="Wingdings" pitchFamily="2" charset="2"/>
              </a:rPr>
              <a:t> Compile  Run Cycle (</a:t>
            </a:r>
            <a:r>
              <a:rPr lang="en-US" altLang="en-US" dirty="0" err="1">
                <a:sym typeface="Wingdings" pitchFamily="2" charset="2"/>
              </a:rPr>
              <a:t>eg</a:t>
            </a:r>
            <a:r>
              <a:rPr lang="en-US" altLang="en-US" dirty="0">
                <a:sym typeface="Wingdings" pitchFamily="2" charset="2"/>
              </a:rPr>
              <a:t>: Java)</a:t>
            </a:r>
          </a:p>
          <a:p>
            <a:r>
              <a:rPr lang="en-US" altLang="en-US" dirty="0">
                <a:sym typeface="Wingdings" pitchFamily="2" charset="2"/>
              </a:rPr>
              <a:t>Edit  Host / Deploy  Access (</a:t>
            </a:r>
            <a:r>
              <a:rPr lang="en-US" altLang="en-US" dirty="0" err="1">
                <a:sym typeface="Wingdings" pitchFamily="2" charset="2"/>
              </a:rPr>
              <a:t>eg</a:t>
            </a:r>
            <a:r>
              <a:rPr lang="en-US" altLang="en-US" dirty="0">
                <a:sym typeface="Wingdings" pitchFamily="2" charset="2"/>
              </a:rPr>
              <a:t>: PHP)</a:t>
            </a:r>
          </a:p>
          <a:p>
            <a:endParaRPr lang="en-US" altLang="en-US" dirty="0">
              <a:sym typeface="Wingdings" pitchFamily="2" charset="2"/>
            </a:endParaRPr>
          </a:p>
          <a:p>
            <a:r>
              <a:rPr lang="en-US" altLang="en-US" dirty="0">
                <a:sym typeface="Wingdings" pitchFamily="2" charset="2"/>
              </a:rPr>
              <a:t>What is the editor?</a:t>
            </a:r>
          </a:p>
          <a:p>
            <a:r>
              <a:rPr lang="en-US" altLang="en-US" dirty="0">
                <a:sym typeface="Wingdings" pitchFamily="2" charset="2"/>
              </a:rPr>
              <a:t>Where do I host?</a:t>
            </a:r>
          </a:p>
          <a:p>
            <a:r>
              <a:rPr lang="en-US" altLang="en-US" dirty="0">
                <a:sym typeface="Wingdings" pitchFamily="2" charset="2"/>
              </a:rPr>
              <a:t>How do I access?</a:t>
            </a:r>
          </a:p>
          <a:p>
            <a:r>
              <a:rPr lang="en-US" altLang="en-US" dirty="0">
                <a:sym typeface="Wingdings" pitchFamily="2" charset="2"/>
              </a:rPr>
              <a:t>How do these run?</a:t>
            </a:r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7182768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>
          <a:xfrm>
            <a:off x="2520462" y="0"/>
            <a:ext cx="6705600" cy="1143000"/>
          </a:xfrm>
        </p:spPr>
        <p:txBody>
          <a:bodyPr/>
          <a:lstStyle/>
          <a:p>
            <a:pPr eaLnBrk="1" hangingPunct="1"/>
            <a:r>
              <a:rPr lang="en-US" dirty="0"/>
              <a:t>Web Application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1535723" y="6096001"/>
            <a:ext cx="905607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Source:  https://vtechsolution.com/wp-content/uploads/2014/05/web-application-development.jpg</a:t>
            </a:r>
          </a:p>
        </p:txBody>
      </p:sp>
      <p:pic>
        <p:nvPicPr>
          <p:cNvPr id="115714" name="Picture 2" descr="https://vtechsolution.com/wp-content/uploads/2014/05/web-application-development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15754"/>
            <a:ext cx="8953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875A037-3965-FE4F-CC7A-7D0836DCB436}"/>
              </a:ext>
            </a:extLst>
          </p:cNvPr>
          <p:cNvSpPr/>
          <p:nvPr/>
        </p:nvSpPr>
        <p:spPr bwMode="auto">
          <a:xfrm>
            <a:off x="3962400" y="1623244"/>
            <a:ext cx="2667000" cy="3944732"/>
          </a:xfrm>
          <a:prstGeom prst="rect">
            <a:avLst/>
          </a:prstGeom>
          <a:solidFill>
            <a:schemeClr val="accent1">
              <a:alpha val="41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itchFamily="18" charset="0"/>
              </a:rPr>
              <a:t>How do I get a local Web Server on my desktop?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Mimicking a remote web server (which we typically get from </a:t>
            </a:r>
            <a:r>
              <a:rPr lang="en-US" dirty="0" err="1"/>
              <a:t>BlueHost</a:t>
            </a:r>
            <a:r>
              <a:rPr lang="en-US" dirty="0"/>
              <a:t> or GoDaddy or </a:t>
            </a:r>
            <a:r>
              <a:rPr lang="en-US" dirty="0" err="1"/>
              <a:t>Hostgator</a:t>
            </a:r>
            <a:r>
              <a:rPr lang="en-US" dirty="0"/>
              <a:t>).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7902760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400"/>
              <a:t> </a:t>
            </a:r>
            <a:fld id="{CC8C14D8-11C4-42C8-8490-15A93FDCA5B7}" type="slidenum">
              <a:rPr lang="en-US" sz="1400"/>
              <a:pPr eaLnBrk="1" hangingPunct="1"/>
              <a:t>30</a:t>
            </a:fld>
            <a:endParaRPr lang="en-US" sz="140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228601"/>
            <a:ext cx="8229600" cy="909637"/>
          </a:xfrm>
        </p:spPr>
        <p:txBody>
          <a:bodyPr/>
          <a:lstStyle/>
          <a:p>
            <a:pPr eaLnBrk="1" hangingPunct="1"/>
            <a:r>
              <a:rPr lang="en-US" sz="4000" dirty="0">
                <a:latin typeface="Arial Bold" pitchFamily="80" charset="0"/>
              </a:rPr>
              <a:t>A la carte – on your own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9400" y="1033462"/>
            <a:ext cx="9118600" cy="5824538"/>
          </a:xfrm>
        </p:spPr>
        <p:txBody>
          <a:bodyPr/>
          <a:lstStyle/>
          <a:p>
            <a:pPr eaLnBrk="1" hangingPunct="1"/>
            <a:r>
              <a:rPr lang="en-US" dirty="0"/>
              <a:t>Install a Web server</a:t>
            </a:r>
          </a:p>
          <a:p>
            <a:pPr lvl="1" eaLnBrk="1" hangingPunct="1"/>
            <a:r>
              <a:rPr lang="en-US" dirty="0"/>
              <a:t>http://httpd.apache.org/</a:t>
            </a:r>
          </a:p>
          <a:p>
            <a:pPr eaLnBrk="1" hangingPunct="1"/>
            <a:r>
              <a:rPr lang="en-US" dirty="0"/>
              <a:t>Install PHP</a:t>
            </a:r>
          </a:p>
          <a:p>
            <a:pPr lvl="1" eaLnBrk="1" hangingPunct="1"/>
            <a:r>
              <a:rPr lang="en-US" dirty="0"/>
              <a:t>http://www.php.net/downloads.php</a:t>
            </a:r>
          </a:p>
          <a:p>
            <a:pPr eaLnBrk="1" hangingPunct="1"/>
            <a:r>
              <a:rPr lang="en-US" dirty="0"/>
              <a:t>Install MySQL</a:t>
            </a:r>
          </a:p>
          <a:p>
            <a:pPr lvl="1" eaLnBrk="1" hangingPunct="1"/>
            <a:r>
              <a:rPr lang="en-US" dirty="0"/>
              <a:t>http://dev.mysql.com/downloads/</a:t>
            </a:r>
          </a:p>
          <a:p>
            <a:pPr eaLnBrk="1" hangingPunct="1"/>
            <a:r>
              <a:rPr lang="en-US" dirty="0"/>
              <a:t>Portable WAMP server</a:t>
            </a:r>
          </a:p>
          <a:p>
            <a:pPr lvl="1" eaLnBrk="1" hangingPunct="1"/>
            <a:r>
              <a:rPr lang="en-US" dirty="0">
                <a:hlinkClick r:id="rId4"/>
              </a:rPr>
              <a:t>http://www.uniformserver.com/</a:t>
            </a:r>
            <a:endParaRPr lang="en-US" dirty="0"/>
          </a:p>
          <a:p>
            <a:pPr eaLnBrk="1" hangingPunct="1"/>
            <a:r>
              <a:rPr lang="en-US" dirty="0"/>
              <a:t>Any IDE or editor: </a:t>
            </a:r>
          </a:p>
          <a:p>
            <a:pPr lvl="1" eaLnBrk="1" hangingPunct="1"/>
            <a:r>
              <a:rPr lang="en-US" dirty="0" err="1"/>
              <a:t>SublimeText</a:t>
            </a:r>
            <a:r>
              <a:rPr lang="en-US" dirty="0"/>
              <a:t>, NetBeans, Eclipse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3838552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2438400" y="0"/>
            <a:ext cx="8229600" cy="1143000"/>
          </a:xfrm>
        </p:spPr>
        <p:txBody>
          <a:bodyPr/>
          <a:lstStyle/>
          <a:p>
            <a:r>
              <a:rPr lang="en-US" dirty="0">
                <a:latin typeface="Arial Bold" pitchFamily="80" charset="0"/>
              </a:rPr>
              <a:t>Packaged Sandboxes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047750"/>
            <a:ext cx="9144000" cy="5810250"/>
          </a:xfrm>
        </p:spPr>
        <p:txBody>
          <a:bodyPr/>
          <a:lstStyle/>
          <a:p>
            <a:pPr>
              <a:defRPr/>
            </a:pPr>
            <a:r>
              <a:rPr lang="en-US" dirty="0"/>
              <a:t>XAMPP: is a very easy to install package for (Linux-Windows- Apple). </a:t>
            </a:r>
            <a:r>
              <a:rPr lang="en-US" dirty="0">
                <a:hlinkClick r:id="rId3"/>
              </a:rPr>
              <a:t>http://www.apachefriends.org/</a:t>
            </a: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        Apache, MySQL, PHP, Perl, and many more.</a:t>
            </a:r>
          </a:p>
          <a:p>
            <a:pPr>
              <a:defRPr/>
            </a:pPr>
            <a:r>
              <a:rPr lang="en-US" dirty="0" err="1"/>
              <a:t>WampServer</a:t>
            </a:r>
            <a:r>
              <a:rPr lang="en-US" dirty="0"/>
              <a:t> will install Apache, PHP5 and MySQL on your Windows.</a:t>
            </a:r>
          </a:p>
          <a:p>
            <a:pPr marL="0" indent="0">
              <a:buNone/>
              <a:defRPr/>
            </a:pPr>
            <a:r>
              <a:rPr lang="en-US" dirty="0"/>
              <a:t>    </a:t>
            </a:r>
            <a:r>
              <a:rPr lang="en-US" dirty="0">
                <a:hlinkClick r:id="rId4"/>
              </a:rPr>
              <a:t>http://www.wampserver.com/</a:t>
            </a:r>
            <a:endParaRPr lang="en-US" dirty="0"/>
          </a:p>
          <a:p>
            <a:pPr>
              <a:defRPr/>
            </a:pPr>
            <a:r>
              <a:rPr lang="en-US" dirty="0" err="1"/>
              <a:t>ZendFramework</a:t>
            </a:r>
            <a:r>
              <a:rPr lang="en-US" dirty="0"/>
              <a:t>: </a:t>
            </a:r>
          </a:p>
          <a:p>
            <a:pPr marL="0" indent="0">
              <a:buNone/>
              <a:defRPr/>
            </a:pPr>
            <a:r>
              <a:rPr lang="en-US" dirty="0"/>
              <a:t>the most popular framework for modern, high performance </a:t>
            </a:r>
            <a:r>
              <a:rPr lang="en-US" dirty="0" err="1"/>
              <a:t>php</a:t>
            </a:r>
            <a:r>
              <a:rPr lang="en-US" dirty="0"/>
              <a:t> application. (http://www.zend.com/)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r>
              <a:rPr lang="en-US" sz="1400"/>
              <a:t> </a:t>
            </a:r>
            <a:fld id="{45C23925-AEED-4364-9FC3-09763C624D56}" type="slidenum">
              <a:rPr lang="en-US" sz="1400"/>
              <a:pPr/>
              <a:t>31</a:t>
            </a:fld>
            <a:endParaRPr lang="en-US" sz="14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6810737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4114800" y="6356351"/>
            <a:ext cx="2895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fld id="{B2B9D587-C786-4D46-A499-C4C079448806}" type="slidenum">
              <a:rPr lang="en-US" altLang="en-US" sz="1400"/>
              <a:pPr/>
              <a:t>32</a:t>
            </a:fld>
            <a:endParaRPr lang="en-US" altLang="en-US" sz="140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0"/>
            <a:ext cx="7772400" cy="1143000"/>
          </a:xfrm>
        </p:spPr>
        <p:txBody>
          <a:bodyPr/>
          <a:lstStyle/>
          <a:p>
            <a:r>
              <a:rPr lang="en-US" dirty="0">
                <a:latin typeface="Arial Bold" pitchFamily="80" charset="0"/>
              </a:rPr>
              <a:t>What do we do in this course?</a:t>
            </a:r>
            <a:endParaRPr lang="en-US" altLang="en-US" dirty="0">
              <a:latin typeface="Arial Bold" pitchFamily="80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9144000" cy="4419600"/>
          </a:xfrm>
        </p:spPr>
        <p:txBody>
          <a:bodyPr/>
          <a:lstStyle/>
          <a:p>
            <a:r>
              <a:rPr lang="en-US" altLang="en-US" sz="3200" dirty="0" err="1"/>
              <a:t>VisualCode</a:t>
            </a:r>
            <a:r>
              <a:rPr lang="en-US" altLang="en-US" sz="3200"/>
              <a:t> or SublimeText</a:t>
            </a:r>
            <a:r>
              <a:rPr lang="en-US" altLang="en-US" sz="3200" dirty="0"/>
              <a:t> or Notepad+ or Eclipse or other IDE: For writing PHP programs</a:t>
            </a:r>
          </a:p>
          <a:p>
            <a:r>
              <a:rPr lang="en-US" altLang="en-US" sz="3200" dirty="0"/>
              <a:t>XAMPP:  We will start with this to host our programs in development</a:t>
            </a:r>
          </a:p>
          <a:p>
            <a:r>
              <a:rPr lang="en-US" altLang="en-US" sz="3200" dirty="0"/>
              <a:t>Once everything is working great in the sandboxed / development environment, we will host these on </a:t>
            </a:r>
            <a:r>
              <a:rPr lang="en-US" altLang="en-US" sz="3200" dirty="0" err="1"/>
              <a:t>metrostate</a:t>
            </a:r>
            <a:r>
              <a:rPr lang="en-US" altLang="en-US" sz="3200" dirty="0"/>
              <a:t> </a:t>
            </a:r>
            <a:r>
              <a:rPr lang="en-US" altLang="en-US" sz="3200" dirty="0" err="1"/>
              <a:t>linux</a:t>
            </a:r>
            <a:r>
              <a:rPr lang="en-US" altLang="en-US" sz="3200" dirty="0"/>
              <a:t> server to try these out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378995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201DAA7-D7B7-4AEC-9760-CE018CC47466}" type="slidenum">
              <a:rPr lang="en-GB" smtClean="0"/>
              <a:pPr>
                <a:defRPr/>
              </a:pPr>
              <a:t>33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7296" y="304800"/>
            <a:ext cx="7731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Common Problems you may encounter during the installation of XAMPP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1225689"/>
            <a:ext cx="8610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[1] Instead of accepting the default user name (root) and password (empty password), you over thake the user name and password. Then you forgot about what you selected.</a:t>
            </a:r>
          </a:p>
          <a:p>
            <a:endParaRPr lang="en-US" sz="1800"/>
          </a:p>
          <a:p>
            <a:r>
              <a:rPr lang="en-US" sz="1800"/>
              <a:t>Solution: Till you master the configuration of XAMPP, simply accept the defaults during the installation.</a:t>
            </a:r>
          </a:p>
          <a:p>
            <a:endParaRPr lang="en-US" sz="1800"/>
          </a:p>
          <a:p>
            <a:r>
              <a:rPr lang="en-US" sz="1800"/>
              <a:t>[2] Other applications you have on your machine are conflicting with XAMPP while accessing the available PORTs.</a:t>
            </a:r>
          </a:p>
          <a:p>
            <a:endParaRPr lang="en-US" sz="1800"/>
          </a:p>
          <a:p>
            <a:r>
              <a:rPr lang="en-US" sz="1800"/>
              <a:t>By default, APACE listens to 8080 (port 80), 443 (SSL). And MySQL listens to 3306.</a:t>
            </a:r>
          </a:p>
          <a:p>
            <a:endParaRPr lang="en-US" sz="1800"/>
          </a:p>
          <a:p>
            <a:r>
              <a:rPr lang="en-US" sz="1800"/>
              <a:t>If any of the other applications are accessing the same ports, then XAMPP will not start. So, you need to change these values in the configuration files.</a:t>
            </a:r>
          </a:p>
          <a:p>
            <a:endParaRPr lang="en-US" sz="1800"/>
          </a:p>
          <a:p>
            <a:r>
              <a:rPr lang="en-US" sz="1800"/>
              <a:t>This reference will be useful in identifying the configuration files.</a:t>
            </a:r>
          </a:p>
          <a:p>
            <a:endParaRPr lang="en-US" sz="1800"/>
          </a:p>
          <a:p>
            <a:r>
              <a:rPr lang="en-US" sz="1800">
                <a:hlinkClick r:id="rId3"/>
              </a:rPr>
              <a:t>http://webdevzoom.com/install-run-multiple-xampp-windows/</a:t>
            </a:r>
            <a:r>
              <a:rPr lang="en-US" sz="1800"/>
              <a:t> </a:t>
            </a:r>
          </a:p>
          <a:p>
            <a:endParaRPr lang="en-US" sz="1800"/>
          </a:p>
          <a:p>
            <a:endParaRPr lang="en-US" sz="18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385085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11277600" cy="4983163"/>
          </a:xfrm>
        </p:spPr>
        <p:txBody>
          <a:bodyPr/>
          <a:lstStyle/>
          <a:p>
            <a:pPr eaLnBrk="1" hangingPunct="1"/>
            <a:r>
              <a:rPr lang="en-US" dirty="0"/>
              <a:t>Be familiar with the web technologies</a:t>
            </a:r>
          </a:p>
          <a:p>
            <a:pPr eaLnBrk="1" hangingPunct="1"/>
            <a:r>
              <a:rPr lang="en-US" dirty="0"/>
              <a:t>Ensure that you have the development environment to develop PHP/MySQL applications</a:t>
            </a:r>
          </a:p>
          <a:p>
            <a:pPr eaLnBrk="1" hangingPunct="1"/>
            <a:r>
              <a:rPr lang="en-US" dirty="0"/>
              <a:t>Use the right set of tools to ensure that you are productive</a:t>
            </a:r>
          </a:p>
          <a:p>
            <a:pPr eaLnBrk="1" hangingPunct="1"/>
            <a:r>
              <a:rPr lang="en-US" dirty="0"/>
              <a:t>Visit w3schools.com for basics and go through HTML, JavaScript outline for the prerequisites.</a:t>
            </a:r>
          </a:p>
          <a:p>
            <a:pPr eaLnBrk="1" hangingPunct="1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53106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799"/>
              <a:t>Client Technologies</a:t>
            </a:r>
            <a:endParaRPr lang="en-US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752600" y="1219201"/>
            <a:ext cx="7207704" cy="3735427"/>
          </a:xfrm>
        </p:spPr>
        <p:txBody>
          <a:bodyPr/>
          <a:lstStyle/>
          <a:p>
            <a:pPr marL="342717" indent="-342717">
              <a:buFont typeface="Arial" panose="020B0604020202020204" pitchFamily="34" charset="0"/>
              <a:buChar char="•"/>
            </a:pPr>
            <a:r>
              <a:rPr lang="en-US" sz="2099"/>
              <a:t>HTML</a:t>
            </a:r>
          </a:p>
          <a:p>
            <a:pPr marL="342717" indent="-342717" fontAlgn="ctr">
              <a:buFont typeface="Arial" panose="020B0604020202020204" pitchFamily="34" charset="0"/>
              <a:buChar char="•"/>
            </a:pPr>
            <a:r>
              <a:rPr lang="en-US" sz="2099"/>
              <a:t>CSS</a:t>
            </a:r>
          </a:p>
          <a:p>
            <a:pPr marL="342717" indent="-342717" fontAlgn="ctr">
              <a:buFont typeface="Arial" panose="020B0604020202020204" pitchFamily="34" charset="0"/>
              <a:buChar char="•"/>
            </a:pPr>
            <a:r>
              <a:rPr lang="en-US" sz="2099"/>
              <a:t>BootStrap Templates</a:t>
            </a:r>
          </a:p>
          <a:p>
            <a:pPr marL="342717" indent="-342717" fontAlgn="ctr">
              <a:buFont typeface="Arial" panose="020B0604020202020204" pitchFamily="34" charset="0"/>
              <a:buChar char="•"/>
            </a:pPr>
            <a:r>
              <a:rPr lang="en-US" sz="2099"/>
              <a:t>JavaScript Basics</a:t>
            </a:r>
          </a:p>
          <a:p>
            <a:pPr marL="342717" indent="-342717" fontAlgn="ctr">
              <a:buFont typeface="Arial" panose="020B0604020202020204" pitchFamily="34" charset="0"/>
              <a:buChar char="•"/>
            </a:pPr>
            <a:r>
              <a:rPr lang="en-US" sz="2099"/>
              <a:t>JQuery Usage</a:t>
            </a:r>
          </a:p>
          <a:p>
            <a:pPr marL="342717" indent="-342717" fontAlgn="ctr">
              <a:buFont typeface="Arial" panose="020B0604020202020204" pitchFamily="34" charset="0"/>
              <a:buChar char="•"/>
            </a:pPr>
            <a:r>
              <a:rPr lang="en-US" sz="2099"/>
              <a:t>AJAX Basics</a:t>
            </a:r>
          </a:p>
          <a:p>
            <a:pPr marL="342717" indent="-342717" fontAlgn="ctr">
              <a:buFont typeface="Arial" panose="020B0604020202020204" pitchFamily="34" charset="0"/>
              <a:buChar char="•"/>
            </a:pPr>
            <a:r>
              <a:rPr lang="en-US" sz="2099"/>
              <a:t>Chrome Developer Tools</a:t>
            </a:r>
          </a:p>
          <a:p>
            <a:pPr marL="342717" indent="-342717" fontAlgn="ctr">
              <a:buFont typeface="Arial" panose="020B0604020202020204" pitchFamily="34" charset="0"/>
              <a:buChar char="•"/>
            </a:pPr>
            <a:r>
              <a:rPr lang="en-US" sz="2099"/>
              <a:t>moqups.com – wire framing / visual design tool for webapps</a:t>
            </a:r>
          </a:p>
          <a:p>
            <a:pPr marL="342717" indent="-342717" fontAlgn="ctr">
              <a:buFont typeface="Arial" panose="020B0604020202020204" pitchFamily="34" charset="0"/>
              <a:buChar char="•"/>
            </a:pPr>
            <a:r>
              <a:rPr lang="en-US" sz="2099"/>
              <a:t>Open Source : A ton of useful libraries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924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Server Technologies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03200" y="1143000"/>
            <a:ext cx="6426200" cy="5410200"/>
          </a:xfrm>
        </p:spPr>
        <p:txBody>
          <a:bodyPr/>
          <a:lstStyle/>
          <a:p>
            <a:pPr marL="214198" indent="-214198" fontAlgn="ctr">
              <a:buFont typeface="Arial" panose="020B0604020202020204" pitchFamily="34" charset="0"/>
              <a:buChar char="•"/>
            </a:pPr>
            <a:r>
              <a:rPr lang="en-US" sz="2099" dirty="0"/>
              <a:t>PHP Basics</a:t>
            </a:r>
          </a:p>
          <a:p>
            <a:pPr marL="214198" indent="-214198" fontAlgn="ctr">
              <a:buFont typeface="Arial" panose="020B0604020202020204" pitchFamily="34" charset="0"/>
              <a:buChar char="•"/>
            </a:pPr>
            <a:r>
              <a:rPr lang="en-US" sz="2099" dirty="0"/>
              <a:t>PHP - As a Programming Language</a:t>
            </a:r>
          </a:p>
          <a:p>
            <a:pPr marL="214198" indent="-214198" fontAlgn="ctr">
              <a:buFont typeface="Arial" panose="020B0604020202020204" pitchFamily="34" charset="0"/>
              <a:buChar char="•"/>
            </a:pPr>
            <a:r>
              <a:rPr lang="en-US" sz="2099" dirty="0"/>
              <a:t>PHP - As Object Oriented Programming Language</a:t>
            </a:r>
          </a:p>
          <a:p>
            <a:pPr marL="214198" indent="-214198" fontAlgn="ctr">
              <a:buFont typeface="Arial" panose="020B0604020202020204" pitchFamily="34" charset="0"/>
              <a:buChar char="•"/>
            </a:pPr>
            <a:r>
              <a:rPr lang="en-US" sz="2099" dirty="0"/>
              <a:t>PHP - MySQL interaction</a:t>
            </a:r>
          </a:p>
          <a:p>
            <a:pPr marL="214198" indent="-214198" fontAlgn="ctr">
              <a:buFont typeface="Arial" panose="020B0604020202020204" pitchFamily="34" charset="0"/>
              <a:buChar char="•"/>
            </a:pPr>
            <a:r>
              <a:rPr lang="en-US" sz="2099" dirty="0"/>
              <a:t>PHP - HTML / Client interaction</a:t>
            </a:r>
          </a:p>
          <a:p>
            <a:pPr marL="214198" indent="-214198" fontAlgn="ctr">
              <a:buFont typeface="Arial" panose="020B0604020202020204" pitchFamily="34" charset="0"/>
              <a:buChar char="•"/>
            </a:pPr>
            <a:r>
              <a:rPr lang="en-US" sz="2099" dirty="0"/>
              <a:t>PHP – Tools </a:t>
            </a:r>
          </a:p>
          <a:p>
            <a:pPr marL="214198" indent="-214198" fontAlgn="ctr">
              <a:buFont typeface="Arial" panose="020B0604020202020204" pitchFamily="34" charset="0"/>
              <a:buChar char="•"/>
            </a:pPr>
            <a:r>
              <a:rPr lang="en-US" sz="2099" dirty="0"/>
              <a:t>PHP - Libraries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E98649-95B4-CF15-2222-C9EE2694C0E1}"/>
              </a:ext>
            </a:extLst>
          </p:cNvPr>
          <p:cNvSpPr txBox="1">
            <a:spLocks/>
          </p:cNvSpPr>
          <p:nvPr/>
        </p:nvSpPr>
        <p:spPr bwMode="auto">
          <a:xfrm>
            <a:off x="6705600" y="1226574"/>
            <a:ext cx="64262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SzPct val="200000"/>
              <a:buChar char="•"/>
              <a:defRPr kumimoji="1"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–"/>
              <a:defRPr kumimoji="1"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Char char="–"/>
              <a:defRPr kumimoji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 fontAlgn="ctr">
              <a:buNone/>
            </a:pPr>
            <a:r>
              <a:rPr lang="en-US" sz="1600" kern="0" dirty="0"/>
              <a:t>Traditional Stack:</a:t>
            </a:r>
          </a:p>
          <a:p>
            <a:pPr marL="0" indent="0" fontAlgn="ctr">
              <a:buNone/>
            </a:pPr>
            <a:r>
              <a:rPr lang="en-US" sz="1600" kern="0" dirty="0"/>
              <a:t>1. Front End: HTML/CSS/JavaScript/</a:t>
            </a:r>
            <a:r>
              <a:rPr lang="en-US" sz="1600" kern="0" dirty="0" err="1"/>
              <a:t>Jquery</a:t>
            </a:r>
            <a:endParaRPr lang="en-US" sz="1600" kern="0" dirty="0"/>
          </a:p>
          <a:p>
            <a:pPr marL="0" indent="0" fontAlgn="ctr">
              <a:buNone/>
            </a:pPr>
            <a:r>
              <a:rPr lang="en-US" sz="1600" kern="0" dirty="0"/>
              <a:t>2. Server: PHP</a:t>
            </a:r>
          </a:p>
          <a:p>
            <a:pPr marL="0" indent="0" fontAlgn="ctr">
              <a:buNone/>
            </a:pPr>
            <a:r>
              <a:rPr lang="en-US" sz="1600" kern="0" dirty="0"/>
              <a:t>3. Back End: MySQL </a:t>
            </a:r>
          </a:p>
          <a:p>
            <a:pPr marL="0" indent="0" fontAlgn="ctr">
              <a:buNone/>
            </a:pPr>
            <a:endParaRPr lang="en-US" sz="1600" kern="0" dirty="0"/>
          </a:p>
          <a:p>
            <a:pPr marL="0" indent="0" fontAlgn="ctr">
              <a:buNone/>
            </a:pPr>
            <a:endParaRPr lang="en-US" sz="1600" kern="0" dirty="0"/>
          </a:p>
          <a:p>
            <a:pPr marL="0" indent="0" fontAlgn="ctr">
              <a:buNone/>
            </a:pPr>
            <a:r>
              <a:rPr lang="en-US" sz="1600" kern="0" dirty="0"/>
              <a:t>Advanced / Latest:</a:t>
            </a:r>
          </a:p>
          <a:p>
            <a:pPr marL="457200" indent="-457200" fontAlgn="ctr">
              <a:buAutoNum type="arabicPeriod"/>
            </a:pPr>
            <a:r>
              <a:rPr lang="en-US" sz="1600" kern="0" dirty="0"/>
              <a:t>Front End: React</a:t>
            </a:r>
          </a:p>
          <a:p>
            <a:pPr marL="457200" indent="-457200" fontAlgn="ctr">
              <a:buAutoNum type="arabicPeriod"/>
            </a:pPr>
            <a:r>
              <a:rPr lang="en-US" sz="1600" kern="0" dirty="0"/>
              <a:t>Server: Python / </a:t>
            </a:r>
            <a:r>
              <a:rPr lang="en-US" sz="1600" kern="0" dirty="0" err="1"/>
              <a:t>FastAPI</a:t>
            </a:r>
            <a:endParaRPr lang="en-US" sz="1600" kern="0" dirty="0"/>
          </a:p>
          <a:p>
            <a:pPr marL="457200" indent="-457200" fontAlgn="ctr">
              <a:buAutoNum type="arabicPeriod"/>
            </a:pPr>
            <a:r>
              <a:rPr lang="en-US" sz="1600" kern="0" dirty="0"/>
              <a:t>Back end: MySQL</a:t>
            </a:r>
          </a:p>
          <a:p>
            <a:pPr marL="457200" indent="-457200" fontAlgn="ctr">
              <a:buAutoNum type="arabicPeriod"/>
            </a:pPr>
            <a:endParaRPr lang="en-US" sz="1600" kern="0" dirty="0"/>
          </a:p>
          <a:p>
            <a:pPr marL="0" indent="0" fontAlgn="ctr">
              <a:buNone/>
            </a:pPr>
            <a:r>
              <a:rPr lang="en-US" sz="1600" kern="0" dirty="0"/>
              <a:t>Front End (GUI) + Server + Back end = Full Stack</a:t>
            </a:r>
          </a:p>
          <a:p>
            <a:pPr marL="214198" indent="-214198" fontAlgn="ctr">
              <a:buFont typeface="Arial" panose="020B0604020202020204" pitchFamily="34" charset="0"/>
              <a:buChar char="•"/>
            </a:pPr>
            <a:endParaRPr lang="en-US" sz="1600" kern="0" dirty="0"/>
          </a:p>
          <a:p>
            <a:pPr marL="214198" indent="-214198" fontAlgn="ctr">
              <a:buFont typeface="Arial" panose="020B0604020202020204" pitchFamily="34" charset="0"/>
              <a:buChar char="•"/>
            </a:pPr>
            <a:endParaRPr lang="en-US" sz="1600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130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MySQL (Databases)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717" indent="-342717" fontAlgn="ctr">
              <a:buFont typeface="Arial" panose="020B0604020202020204" pitchFamily="34" charset="0"/>
              <a:buChar char="•"/>
            </a:pPr>
            <a:r>
              <a:rPr lang="en-US" sz="2099"/>
              <a:t>Database Concepts</a:t>
            </a:r>
          </a:p>
          <a:p>
            <a:pPr marL="342717" indent="-342717" fontAlgn="ctr">
              <a:buFont typeface="Arial" panose="020B0604020202020204" pitchFamily="34" charset="0"/>
              <a:buChar char="•"/>
            </a:pPr>
            <a:r>
              <a:rPr lang="en-US" sz="2099"/>
              <a:t>DB Modelling - Normalization, Structure, Keys, Relationships, Indexing</a:t>
            </a:r>
          </a:p>
          <a:p>
            <a:pPr marL="342717" indent="-342717" fontAlgn="ctr">
              <a:buFont typeface="Arial" panose="020B0604020202020204" pitchFamily="34" charset="0"/>
              <a:buChar char="•"/>
            </a:pPr>
            <a:r>
              <a:rPr lang="en-US" sz="2099"/>
              <a:t>MyPhpAdmin in XAMPP (Visualization of your DB) </a:t>
            </a:r>
          </a:p>
          <a:p>
            <a:pPr lvl="3" fontAlgn="ctr"/>
            <a:r>
              <a:rPr lang="en-US" sz="2099"/>
              <a:t>CRUD of Database and Tables</a:t>
            </a:r>
          </a:p>
          <a:p>
            <a:pPr lvl="3" fontAlgn="ctr"/>
            <a:r>
              <a:rPr lang="en-US" sz="2099"/>
              <a:t>Import/Export Operations</a:t>
            </a:r>
          </a:p>
          <a:p>
            <a:pPr lvl="3" fontAlgn="ctr"/>
            <a:r>
              <a:rPr lang="en-US" sz="2099"/>
              <a:t>Designer/Visualizing the DB Schema</a:t>
            </a:r>
          </a:p>
          <a:p>
            <a:pPr marL="342717" indent="-342717" fontAlgn="ctr">
              <a:buFont typeface="Arial" panose="020B0604020202020204" pitchFamily="34" charset="0"/>
              <a:buChar char="•"/>
            </a:pPr>
            <a:r>
              <a:rPr lang="en-US" sz="2099"/>
              <a:t>SQL - language of the DBMS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574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99"/>
              <a:t>Web Application: Integrating all the stacks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717" indent="-342717" fontAlgn="ctr">
              <a:buFont typeface="Arial" panose="020B0604020202020204" pitchFamily="34" charset="0"/>
              <a:buChar char="•"/>
            </a:pPr>
            <a:r>
              <a:rPr lang="en-US" sz="2099"/>
              <a:t>Session Control in Web Applications</a:t>
            </a:r>
          </a:p>
          <a:p>
            <a:pPr marL="342717" indent="-342717" fontAlgn="ctr">
              <a:buFont typeface="Arial" panose="020B0604020202020204" pitchFamily="34" charset="0"/>
              <a:buChar char="•"/>
            </a:pPr>
            <a:r>
              <a:rPr lang="en-US" sz="2099"/>
              <a:t>Security, Authentication and Authorization in Web Applications</a:t>
            </a:r>
          </a:p>
          <a:p>
            <a:pPr marL="342717" indent="-342717" fontAlgn="ctr">
              <a:buFont typeface="Arial" panose="020B0604020202020204" pitchFamily="34" charset="0"/>
              <a:buChar char="•"/>
            </a:pPr>
            <a:r>
              <a:rPr lang="en-US" sz="2099"/>
              <a:t>Designing for Performance and Scalability</a:t>
            </a:r>
          </a:p>
          <a:p>
            <a:pPr marL="342717" indent="-342717" fontAlgn="ctr">
              <a:buFont typeface="Arial" panose="020B0604020202020204" pitchFamily="34" charset="0"/>
              <a:buChar char="•"/>
            </a:pPr>
            <a:r>
              <a:rPr lang="en-US" sz="2099"/>
              <a:t>What are we building? Final Project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8924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Course Outline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458200" cy="4983163"/>
          </a:xfrm>
        </p:spPr>
        <p:txBody>
          <a:bodyPr/>
          <a:lstStyle/>
          <a:p>
            <a:pPr eaLnBrk="1" hangingPunct="1"/>
            <a:r>
              <a:rPr lang="en-US" dirty="0"/>
              <a:t>Prerequisites</a:t>
            </a:r>
          </a:p>
          <a:p>
            <a:pPr lvl="1" eaLnBrk="1" hangingPunct="1"/>
            <a:r>
              <a:rPr lang="en-US" dirty="0"/>
              <a:t>HTML / CSS / JavaScript (ICS225)</a:t>
            </a:r>
          </a:p>
          <a:p>
            <a:pPr lvl="1" eaLnBrk="1" hangingPunct="1"/>
            <a:r>
              <a:rPr lang="en-US" dirty="0"/>
              <a:t>Java Programming Language (ICS140)</a:t>
            </a:r>
          </a:p>
          <a:p>
            <a:pPr lvl="1" eaLnBrk="1" hangingPunct="1"/>
            <a:r>
              <a:rPr lang="en-US" dirty="0"/>
              <a:t>OO A/D – OO principles, patterns (ICS141)</a:t>
            </a:r>
          </a:p>
          <a:p>
            <a:pPr eaLnBrk="1" hangingPunct="1"/>
            <a:r>
              <a:rPr lang="en-US" dirty="0"/>
              <a:t>We learn about</a:t>
            </a:r>
          </a:p>
          <a:p>
            <a:pPr lvl="1" eaLnBrk="1" hangingPunct="1"/>
            <a:r>
              <a:rPr lang="en-US" dirty="0"/>
              <a:t>PHP as a programing language</a:t>
            </a:r>
          </a:p>
          <a:p>
            <a:pPr lvl="1" eaLnBrk="1" hangingPunct="1"/>
            <a:r>
              <a:rPr lang="en-US" dirty="0"/>
              <a:t>MySQL for persisting the data</a:t>
            </a:r>
          </a:p>
          <a:p>
            <a:pPr lvl="1" eaLnBrk="1" hangingPunct="1"/>
            <a:r>
              <a:rPr lang="en-US" dirty="0"/>
              <a:t>PHP and MySQL integration</a:t>
            </a:r>
          </a:p>
          <a:p>
            <a:pPr lvl="1" eaLnBrk="1" hangingPunct="1"/>
            <a:r>
              <a:rPr lang="en-US" dirty="0"/>
              <a:t>Applying PHP and MySQL for building web applications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4096746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Today’s Objectives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are Internet applications?</a:t>
            </a:r>
          </a:p>
          <a:p>
            <a:pPr eaLnBrk="1" hangingPunct="1"/>
            <a:r>
              <a:rPr lang="en-US" dirty="0"/>
              <a:t>What is a web server?</a:t>
            </a:r>
          </a:p>
          <a:p>
            <a:pPr eaLnBrk="1" hangingPunct="1"/>
            <a:r>
              <a:rPr lang="en-US" dirty="0"/>
              <a:t>What is PHP?</a:t>
            </a:r>
          </a:p>
          <a:p>
            <a:pPr eaLnBrk="1" hangingPunct="1"/>
            <a:r>
              <a:rPr lang="en-US" dirty="0"/>
              <a:t>What is MySQL?</a:t>
            </a:r>
          </a:p>
          <a:p>
            <a:pPr eaLnBrk="1" hangingPunct="1"/>
            <a:r>
              <a:rPr lang="en-US" dirty="0"/>
              <a:t>What is XAMPP?</a:t>
            </a:r>
          </a:p>
          <a:p>
            <a:pPr eaLnBrk="1" hangingPunct="1"/>
            <a:r>
              <a:rPr lang="en-US" dirty="0"/>
              <a:t>Other technologies (HTML, CSS, JavaScript)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6461852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mpty">
  <a:themeElements>
    <a:clrScheme name="Empty 8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FFC94C"/>
      </a:hlink>
      <a:folHlink>
        <a:srgbClr val="F07600"/>
      </a:folHlink>
    </a:clrScheme>
    <a:fontScheme name="Emp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mpty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6f75f480-7803-4ee9-bb54-84d0635fdbe7}" enabled="1" method="Privilege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C:\win32app\MSOffice\Templates\eds\Empty.pot</Template>
  <TotalTime>1383</TotalTime>
  <Words>1801</Words>
  <Application>Microsoft Office PowerPoint</Application>
  <PresentationFormat>Widescreen</PresentationFormat>
  <Paragraphs>269</Paragraphs>
  <Slides>34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ＭＳ Ｐゴシック</vt:lpstr>
      <vt:lpstr>Arial</vt:lpstr>
      <vt:lpstr>Arial Bold</vt:lpstr>
      <vt:lpstr>Times New Roman</vt:lpstr>
      <vt:lpstr>Trebuchet MS</vt:lpstr>
      <vt:lpstr>Verdana</vt:lpstr>
      <vt:lpstr>Wingdings</vt:lpstr>
      <vt:lpstr>Empty</vt:lpstr>
      <vt:lpstr>PowerPoint Presentation</vt:lpstr>
      <vt:lpstr>Internet Applications</vt:lpstr>
      <vt:lpstr>Web Application</vt:lpstr>
      <vt:lpstr>Client Technologies</vt:lpstr>
      <vt:lpstr>Server Technologies</vt:lpstr>
      <vt:lpstr>MySQL (Databases)</vt:lpstr>
      <vt:lpstr>Web Application: Integrating all the stacks</vt:lpstr>
      <vt:lpstr>Course Outline</vt:lpstr>
      <vt:lpstr>Today’s Objectives</vt:lpstr>
      <vt:lpstr>What is URL?</vt:lpstr>
      <vt:lpstr>URL Syntax and Examples</vt:lpstr>
      <vt:lpstr>URL Example</vt:lpstr>
      <vt:lpstr>XAMPP</vt:lpstr>
      <vt:lpstr>URL Parameters</vt:lpstr>
      <vt:lpstr>What is HTML?</vt:lpstr>
      <vt:lpstr>PowerPoint Presentation</vt:lpstr>
      <vt:lpstr>PowerPoint Presentation</vt:lpstr>
      <vt:lpstr>PowerPoint Presentation</vt:lpstr>
      <vt:lpstr>HTML Forms Review</vt:lpstr>
      <vt:lpstr>PowerPoint Presentation</vt:lpstr>
      <vt:lpstr>Cascading Stylesheets (CSS)</vt:lpstr>
      <vt:lpstr>JavaScript and the DOM</vt:lpstr>
      <vt:lpstr>PowerPoint Presentation</vt:lpstr>
      <vt:lpstr>PowerPoint Presentation</vt:lpstr>
      <vt:lpstr>PowerPoint Presentation</vt:lpstr>
      <vt:lpstr>PowerPoint Presentation</vt:lpstr>
      <vt:lpstr>What is PHP?</vt:lpstr>
      <vt:lpstr>PHP Overview </vt:lpstr>
      <vt:lpstr>PHP Development Environment</vt:lpstr>
      <vt:lpstr>A la carte – on your own</vt:lpstr>
      <vt:lpstr>Packaged Sandboxes</vt:lpstr>
      <vt:lpstr>What do we do in this course?</vt:lpstr>
      <vt:lpstr>PowerPoint Presentation</vt:lpstr>
      <vt:lpstr>Summary</vt:lpstr>
    </vt:vector>
  </TitlesOfParts>
  <Company>Metaphase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Itasca Lessons Learned</dc:title>
  <dc:creator>lsheets</dc:creator>
  <cp:lastModifiedBy>Jasthi, Jasthi (DI SW PLM LCS DEVOPS)</cp:lastModifiedBy>
  <cp:revision>197</cp:revision>
  <cp:lastPrinted>2001-10-31T19:38:05Z</cp:lastPrinted>
  <dcterms:created xsi:type="dcterms:W3CDTF">2001-10-29T21:13:45Z</dcterms:created>
  <dcterms:modified xsi:type="dcterms:W3CDTF">2025-06-23T20:05:06Z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EA063003-CB52-4A02-8FAE-7357FA2351D1</vt:lpwstr>
  </property>
  <property fmtid="{D5CDD505-2E9C-101B-9397-08002B2CF9AE}" pid="3" name="ArticulatePath">
    <vt:lpwstr>Introduction_I18N and L10N_Unicode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2023-05-31T23:08:35Z</vt:lpwstr>
  </property>
  <property fmtid="{D5CDD505-2E9C-101B-9397-08002B2CF9AE}" pid="6" name="MSIP_Label_6f75f480-7803-4ee9-bb54-84d0635fdbe7_Method">
    <vt:lpwstr>Privileged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d8fdb75c-780b-41d8-8e58-7ee38253b03a</vt:lpwstr>
  </property>
  <property fmtid="{D5CDD505-2E9C-101B-9397-08002B2CF9AE}" pid="10" name="MSIP_Label_6f75f480-7803-4ee9-bb54-84d0635fdbe7_ContentBits">
    <vt:lpwstr>0</vt:lpwstr>
  </property>
</Properties>
</file>