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notesSlides/notesSlide42.xml" ContentType="application/vnd.openxmlformats-officedocument.presentationml.notesSlide+xml"/>
  <Override PartName="/ppt/tags/tag44.xml" ContentType="application/vnd.openxmlformats-officedocument.presentationml.tags+xml"/>
  <Override PartName="/ppt/notesSlides/notesSlide43.xml" ContentType="application/vnd.openxmlformats-officedocument.presentationml.notesSlide+xml"/>
  <Override PartName="/ppt/tags/tag45.xml" ContentType="application/vnd.openxmlformats-officedocument.presentationml.tags+xml"/>
  <Override PartName="/ppt/notesSlides/notesSlide44.xml" ContentType="application/vnd.openxmlformats-officedocument.presentationml.notesSlide+xml"/>
  <Override PartName="/ppt/tags/tag46.xml" ContentType="application/vnd.openxmlformats-officedocument.presentationml.tags+xml"/>
  <Override PartName="/ppt/notesSlides/notesSlide45.xml" ContentType="application/vnd.openxmlformats-officedocument.presentationml.notesSlide+xml"/>
  <Override PartName="/ppt/tags/tag47.xml" ContentType="application/vnd.openxmlformats-officedocument.presentationml.tags+xml"/>
  <Override PartName="/ppt/notesSlides/notesSlide46.xml" ContentType="application/vnd.openxmlformats-officedocument.presentationml.notesSlide+xml"/>
  <Override PartName="/ppt/tags/tag48.xml" ContentType="application/vnd.openxmlformats-officedocument.presentationml.tags+xml"/>
  <Override PartName="/ppt/notesSlides/notesSlide47.xml" ContentType="application/vnd.openxmlformats-officedocument.presentationml.notesSlide+xml"/>
  <Override PartName="/ppt/tags/tag49.xml" ContentType="application/vnd.openxmlformats-officedocument.presentationml.tags+xml"/>
  <Override PartName="/ppt/notesSlides/notesSlide48.xml" ContentType="application/vnd.openxmlformats-officedocument.presentationml.notesSlide+xml"/>
  <Override PartName="/ppt/tags/tag50.xml" ContentType="application/vnd.openxmlformats-officedocument.presentationml.tags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1"/>
  </p:notesMasterIdLst>
  <p:handoutMasterIdLst>
    <p:handoutMasterId r:id="rId52"/>
  </p:handoutMasterIdLst>
  <p:sldIdLst>
    <p:sldId id="286" r:id="rId2"/>
    <p:sldId id="258" r:id="rId3"/>
    <p:sldId id="307" r:id="rId4"/>
    <p:sldId id="309" r:id="rId5"/>
    <p:sldId id="311" r:id="rId6"/>
    <p:sldId id="312" r:id="rId7"/>
    <p:sldId id="317" r:id="rId8"/>
    <p:sldId id="313" r:id="rId9"/>
    <p:sldId id="314" r:id="rId10"/>
    <p:sldId id="304" r:id="rId11"/>
    <p:sldId id="316" r:id="rId12"/>
    <p:sldId id="318" r:id="rId13"/>
    <p:sldId id="319" r:id="rId14"/>
    <p:sldId id="321" r:id="rId15"/>
    <p:sldId id="323" r:id="rId16"/>
    <p:sldId id="325" r:id="rId17"/>
    <p:sldId id="327" r:id="rId18"/>
    <p:sldId id="330" r:id="rId19"/>
    <p:sldId id="340" r:id="rId20"/>
    <p:sldId id="332" r:id="rId21"/>
    <p:sldId id="333" r:id="rId22"/>
    <p:sldId id="334" r:id="rId23"/>
    <p:sldId id="335" r:id="rId24"/>
    <p:sldId id="337" r:id="rId25"/>
    <p:sldId id="338" r:id="rId26"/>
    <p:sldId id="339" r:id="rId27"/>
    <p:sldId id="344" r:id="rId28"/>
    <p:sldId id="374" r:id="rId29"/>
    <p:sldId id="341" r:id="rId30"/>
    <p:sldId id="342" r:id="rId31"/>
    <p:sldId id="348" r:id="rId32"/>
    <p:sldId id="347" r:id="rId33"/>
    <p:sldId id="350" r:id="rId34"/>
    <p:sldId id="354" r:id="rId35"/>
    <p:sldId id="355" r:id="rId36"/>
    <p:sldId id="356" r:id="rId37"/>
    <p:sldId id="358" r:id="rId38"/>
    <p:sldId id="360" r:id="rId39"/>
    <p:sldId id="361" r:id="rId40"/>
    <p:sldId id="362" r:id="rId41"/>
    <p:sldId id="363" r:id="rId42"/>
    <p:sldId id="364" r:id="rId43"/>
    <p:sldId id="365" r:id="rId44"/>
    <p:sldId id="366" r:id="rId45"/>
    <p:sldId id="367" r:id="rId46"/>
    <p:sldId id="368" r:id="rId47"/>
    <p:sldId id="369" r:id="rId48"/>
    <p:sldId id="371" r:id="rId49"/>
    <p:sldId id="372" r:id="rId50"/>
  </p:sldIdLst>
  <p:sldSz cx="12192000" cy="6858000"/>
  <p:notesSz cx="6992938" cy="9278938"/>
  <p:custDataLst>
    <p:tags r:id="rId53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FFFF"/>
    <a:srgbClr val="336699"/>
    <a:srgbClr val="0099CC"/>
    <a:srgbClr val="CCECFF"/>
    <a:srgbClr val="969696"/>
    <a:srgbClr val="D7F5E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275" y="-91"/>
      </p:cViewPr>
      <p:guideLst>
        <p:guide orient="horz" pos="2922"/>
        <p:guide pos="220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1C2FBDA-E634-4068-A132-14714024DA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45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5600" y="687388"/>
            <a:ext cx="6232525" cy="3506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22775"/>
            <a:ext cx="51101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882D5666-EA26-43DB-A423-D6C16F0474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46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23825" indent="-12382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579438" indent="-122238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1035050" indent="-1206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490663" indent="-119063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946275" indent="-11747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89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38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58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60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77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99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24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421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72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73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49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432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59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702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575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479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74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38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22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3797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25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0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97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467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531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have already seen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 assignment operator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.   (dot operator) Concatenation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All operators take 1, 2 or 3 arguments. </a:t>
            </a:r>
          </a:p>
          <a:p>
            <a:endParaRPr lang="en-US" dirty="0"/>
          </a:p>
          <a:p>
            <a:r>
              <a:rPr lang="en-US" dirty="0"/>
              <a:t>/  (integer division)</a:t>
            </a:r>
          </a:p>
          <a:p>
            <a:r>
              <a:rPr lang="en-US" dirty="0"/>
              <a:t>% Modulus – Remainder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505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have already seen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 assignment operator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.   (dot operator) Concatenation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All operators take 1, 2 or 3 arguments. </a:t>
            </a:r>
          </a:p>
          <a:p>
            <a:endParaRPr lang="en-US" dirty="0"/>
          </a:p>
          <a:p>
            <a:r>
              <a:rPr lang="en-US" dirty="0"/>
              <a:t>/  (integer division)</a:t>
            </a:r>
          </a:p>
          <a:p>
            <a:r>
              <a:rPr lang="en-US" dirty="0"/>
              <a:t>% Modulus – Remainder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2478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have already seen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 assignment operator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.   (dot operator) Concatenation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All operators take 1, 2 or 3 arguments. </a:t>
            </a:r>
          </a:p>
          <a:p>
            <a:endParaRPr lang="en-US" dirty="0"/>
          </a:p>
          <a:p>
            <a:r>
              <a:rPr lang="en-US" dirty="0"/>
              <a:t>/  (integer division)</a:t>
            </a:r>
          </a:p>
          <a:p>
            <a:r>
              <a:rPr lang="en-US" dirty="0"/>
              <a:t>% Modulus – Remainder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347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have already seen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 assignment operator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.   (dot operator) Concatenation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All operators take 1, 2 or 3 arguments. </a:t>
            </a:r>
          </a:p>
          <a:p>
            <a:endParaRPr lang="en-US" dirty="0"/>
          </a:p>
          <a:p>
            <a:r>
              <a:rPr lang="en-US" dirty="0"/>
              <a:t>/  (integer division)</a:t>
            </a:r>
          </a:p>
          <a:p>
            <a:r>
              <a:rPr lang="en-US" dirty="0"/>
              <a:t>% Modulus – Remainder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862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have already seen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 assignment operator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.   (dot operator) Concatenation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All operators take 1, 2 or 3 arguments. </a:t>
            </a:r>
          </a:p>
          <a:p>
            <a:endParaRPr lang="en-US" dirty="0"/>
          </a:p>
          <a:p>
            <a:r>
              <a:rPr lang="en-US" dirty="0"/>
              <a:t>/  (integer division)</a:t>
            </a:r>
          </a:p>
          <a:p>
            <a:r>
              <a:rPr lang="en-US" dirty="0"/>
              <a:t>% Modulus – Remainder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7691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have already seen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 assignment operator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.   (dot operator) Concatenation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All operators take 1, 2 or 3 arguments. </a:t>
            </a:r>
          </a:p>
          <a:p>
            <a:endParaRPr lang="en-US" dirty="0"/>
          </a:p>
          <a:p>
            <a:r>
              <a:rPr lang="en-US" dirty="0"/>
              <a:t>/  (integer division)</a:t>
            </a:r>
          </a:p>
          <a:p>
            <a:r>
              <a:rPr lang="en-US" dirty="0"/>
              <a:t>% Modulus – Remainder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259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have already seen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 assignment operator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.   (dot operator) Concatenation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All operators take 1, 2 or 3 arguments. </a:t>
            </a:r>
          </a:p>
          <a:p>
            <a:endParaRPr lang="en-US" dirty="0"/>
          </a:p>
          <a:p>
            <a:r>
              <a:rPr lang="en-US" dirty="0"/>
              <a:t>/  (integer division)</a:t>
            </a:r>
          </a:p>
          <a:p>
            <a:r>
              <a:rPr lang="en-US" dirty="0"/>
              <a:t>% Modulus – Remainder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474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have already seen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 assignment operator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.   (dot operator) Concatenation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All operators take 1, 2 or 3 arguments. </a:t>
            </a:r>
          </a:p>
          <a:p>
            <a:endParaRPr lang="en-US" dirty="0"/>
          </a:p>
          <a:p>
            <a:r>
              <a:rPr lang="en-US" dirty="0"/>
              <a:t>/  (integer division)</a:t>
            </a:r>
          </a:p>
          <a:p>
            <a:r>
              <a:rPr lang="en-US" dirty="0"/>
              <a:t>% Modulus – Remainder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95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1434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have already seen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 assignment operator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.   (dot operator) Concatenation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All operators take 1, 2 or 3 arguments. </a:t>
            </a:r>
          </a:p>
          <a:p>
            <a:endParaRPr lang="en-US" dirty="0"/>
          </a:p>
          <a:p>
            <a:r>
              <a:rPr lang="en-US" dirty="0"/>
              <a:t>/  (integer division)</a:t>
            </a:r>
          </a:p>
          <a:p>
            <a:r>
              <a:rPr lang="en-US" dirty="0"/>
              <a:t>% Modulus – Remainder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5225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have already seen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 assignment operator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.   (dot operator) Concatenation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All operators take 1, 2 or 3 arguments. </a:t>
            </a:r>
          </a:p>
          <a:p>
            <a:endParaRPr lang="en-US" dirty="0"/>
          </a:p>
          <a:p>
            <a:r>
              <a:rPr lang="en-US" dirty="0"/>
              <a:t>/  (integer division)</a:t>
            </a:r>
          </a:p>
          <a:p>
            <a:r>
              <a:rPr lang="en-US" dirty="0"/>
              <a:t>% Modulus – Remainder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503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have already seen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 assignment operator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.   (dot operator) Concatenation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All operators take 1, 2 or 3 arguments. </a:t>
            </a:r>
          </a:p>
          <a:p>
            <a:endParaRPr lang="en-US" dirty="0"/>
          </a:p>
          <a:p>
            <a:r>
              <a:rPr lang="en-US" dirty="0"/>
              <a:t>/  (integer division)</a:t>
            </a:r>
          </a:p>
          <a:p>
            <a:r>
              <a:rPr lang="en-US" dirty="0"/>
              <a:t>% Modulus – Remainder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2936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have already seen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 assignment operator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.   (dot operator) Concatenation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All operators take 1, 2 or 3 arguments. </a:t>
            </a:r>
          </a:p>
          <a:p>
            <a:endParaRPr lang="en-US" dirty="0"/>
          </a:p>
          <a:p>
            <a:r>
              <a:rPr lang="en-US" dirty="0"/>
              <a:t>/  (integer division)</a:t>
            </a:r>
          </a:p>
          <a:p>
            <a:r>
              <a:rPr lang="en-US" dirty="0"/>
              <a:t>% Modulus – Remainder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516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have already seen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 assignment operator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.   (dot operator) Concatenation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All operators take 1, 2 or 3 arguments. </a:t>
            </a:r>
          </a:p>
          <a:p>
            <a:endParaRPr lang="en-US" dirty="0"/>
          </a:p>
          <a:p>
            <a:r>
              <a:rPr lang="en-US" dirty="0"/>
              <a:t>/  (integer division)</a:t>
            </a:r>
          </a:p>
          <a:p>
            <a:r>
              <a:rPr lang="en-US" dirty="0"/>
              <a:t>% Modulus – Remainder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182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have already seen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 assignment operator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.   (dot operator) Concatenation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All operators take 1, 2 or 3 arguments. </a:t>
            </a:r>
          </a:p>
          <a:p>
            <a:endParaRPr lang="en-US" dirty="0"/>
          </a:p>
          <a:p>
            <a:r>
              <a:rPr lang="en-US" dirty="0"/>
              <a:t>/  (integer division)</a:t>
            </a:r>
          </a:p>
          <a:p>
            <a:r>
              <a:rPr lang="en-US" dirty="0"/>
              <a:t>% Modulus – Remainder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44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have already seen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 assignment operator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.   (dot operator) Concatenation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All operators take 1, 2 or 3 arguments. </a:t>
            </a:r>
          </a:p>
          <a:p>
            <a:endParaRPr lang="en-US" dirty="0"/>
          </a:p>
          <a:p>
            <a:r>
              <a:rPr lang="en-US" dirty="0"/>
              <a:t>/  (integer division)</a:t>
            </a:r>
          </a:p>
          <a:p>
            <a:r>
              <a:rPr lang="en-US" dirty="0"/>
              <a:t>% Modulus – Remainder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0177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have already seen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 assignment operator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.   (dot operator) Concatenation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All operators take 1, 2 or 3 arguments. </a:t>
            </a:r>
          </a:p>
          <a:p>
            <a:endParaRPr lang="en-US" dirty="0"/>
          </a:p>
          <a:p>
            <a:r>
              <a:rPr lang="en-US" dirty="0"/>
              <a:t>/  (integer division)</a:t>
            </a:r>
          </a:p>
          <a:p>
            <a:r>
              <a:rPr lang="en-US" dirty="0"/>
              <a:t>% Modulus – Remainder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4058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have already seen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 assignment operator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.   (dot operator) Concatenation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All operators take 1, 2 or 3 arguments. </a:t>
            </a:r>
          </a:p>
          <a:p>
            <a:endParaRPr lang="en-US" dirty="0"/>
          </a:p>
          <a:p>
            <a:r>
              <a:rPr lang="en-US" dirty="0"/>
              <a:t>/  (integer division)</a:t>
            </a:r>
          </a:p>
          <a:p>
            <a:r>
              <a:rPr lang="en-US" dirty="0"/>
              <a:t>% Modulus – Remainder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8861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We have already seen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 assignment operator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/>
              <a:t>.   (dot operator) Concatenation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r>
              <a:rPr lang="en-US" dirty="0"/>
              <a:t>All operators take 1, 2 or 3 arguments. </a:t>
            </a:r>
          </a:p>
          <a:p>
            <a:endParaRPr lang="en-US" dirty="0"/>
          </a:p>
          <a:p>
            <a:r>
              <a:rPr lang="en-US" dirty="0"/>
              <a:t>/  (integer division)</a:t>
            </a:r>
          </a:p>
          <a:p>
            <a:r>
              <a:rPr lang="en-US" dirty="0"/>
              <a:t>% Modulus – Remainder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74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5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08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22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77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5600" y="687388"/>
            <a:ext cx="6232525" cy="3506787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36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6D18F046-6601-4734-8373-23BF438F99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200" y="6629400"/>
            <a:ext cx="1137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b="1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dirty="0"/>
              <a:t>Siva.Jasthi@metrostate.edu                                                                                                                                              ICS325 - Internet Application Development</a:t>
            </a:r>
            <a:endParaRPr lang="en-GB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74022F2-AB9C-416B-240F-09AE5480EE4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200" y="6629400"/>
            <a:ext cx="1137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b="1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dirty="0"/>
              <a:t>Siva.Jasthi@metrostate.edu                                                                                                                                              ICS325 - Internet Application Development</a:t>
            </a:r>
            <a:endParaRPr lang="en-GB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200" y="6629400"/>
            <a:ext cx="11379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b="1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dirty="0"/>
              <a:t>Siva.Jasthi@metrostate.edu                                                                                                                                              ICS325 - Internet Application Development</a:t>
            </a: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77600" y="6629400"/>
            <a:ext cx="71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4EE87C96-FD3F-4BD3-9C5B-BE9A4E1C5F8C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1097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2" name="Picture 2054" descr="jasthi">
            <a:extLst>
              <a:ext uri="{FF2B5EF4-FFF2-40B4-BE49-F238E27FC236}">
                <a16:creationId xmlns:a16="http://schemas.microsoft.com/office/drawing/2014/main" id="{42D2AF25-33B0-07DB-86E5-9942C48A37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0"/>
            <a:ext cx="1066800" cy="1066800"/>
          </a:xfrm>
          <a:prstGeom prst="round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4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3"/>
          <p:cNvSpPr>
            <a:spLocks noChangeArrowheads="1"/>
          </p:cNvSpPr>
          <p:nvPr/>
        </p:nvSpPr>
        <p:spPr bwMode="auto">
          <a:xfrm>
            <a:off x="152400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1" dirty="0"/>
              <a:t>1. PHP Crash Course</a:t>
            </a:r>
          </a:p>
          <a:p>
            <a:pPr algn="ctr"/>
            <a:r>
              <a:rPr lang="en-US" sz="2800" b="1"/>
              <a:t>  (Internet Application Development) </a:t>
            </a:r>
            <a:endParaRPr lang="en-US" sz="2800" b="1" dirty="0"/>
          </a:p>
        </p:txBody>
      </p:sp>
      <p:pic>
        <p:nvPicPr>
          <p:cNvPr id="13315" name="Picture 2054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2056"/>
          <p:cNvSpPr>
            <a:spLocks noChangeArrowheads="1"/>
          </p:cNvSpPr>
          <p:nvPr/>
        </p:nvSpPr>
        <p:spPr bwMode="auto">
          <a:xfrm>
            <a:off x="4419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45000"/>
              </a:spcBef>
            </a:pPr>
            <a:r>
              <a:rPr kumimoji="1" lang="en-US" sz="2000" b="1" dirty="0">
                <a:latin typeface="Arial" charset="0"/>
              </a:rPr>
              <a:t>Siva R Jasthi</a:t>
            </a:r>
            <a:endParaRPr kumimoji="1" lang="en-US" sz="1600" dirty="0">
              <a:latin typeface="Arial" charset="0"/>
            </a:endParaRP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ICS325 –Internet Application Development</a:t>
            </a:r>
          </a:p>
          <a:p>
            <a:pPr>
              <a:spcBef>
                <a:spcPct val="45000"/>
              </a:spcBef>
            </a:pPr>
            <a:endParaRPr kumimoji="1" lang="en-US" sz="1600" dirty="0">
              <a:latin typeface="Arial" charset="0"/>
            </a:endParaRPr>
          </a:p>
          <a:p>
            <a:pPr>
              <a:spcBef>
                <a:spcPct val="45000"/>
              </a:spcBef>
            </a:pPr>
            <a:endParaRPr kumimoji="1" lang="en-US" sz="1600" dirty="0"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89052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Different ways of PHP tagging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>
          <a:xfrm>
            <a:off x="228600" y="1134642"/>
            <a:ext cx="9144000" cy="49831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/>
              <a:t>There are 4 different ways. </a:t>
            </a:r>
          </a:p>
          <a:p>
            <a:pPr eaLnBrk="1" hangingPunct="1"/>
            <a:r>
              <a:rPr lang="en-US" dirty="0"/>
              <a:t>We will stick to XML way in this course.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90" b="88701"/>
          <a:stretch/>
        </p:blipFill>
        <p:spPr bwMode="auto">
          <a:xfrm>
            <a:off x="1508760" y="2392681"/>
            <a:ext cx="7181851" cy="94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0" b="59774"/>
          <a:stretch/>
        </p:blipFill>
        <p:spPr bwMode="auto">
          <a:xfrm>
            <a:off x="1524000" y="4050834"/>
            <a:ext cx="7136130" cy="70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66220" r="-214" b="23384"/>
          <a:stretch/>
        </p:blipFill>
        <p:spPr bwMode="auto">
          <a:xfrm>
            <a:off x="1524000" y="4965234"/>
            <a:ext cx="7136130" cy="704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" t="89725" r="-214" b="557"/>
          <a:stretch/>
        </p:blipFill>
        <p:spPr bwMode="auto">
          <a:xfrm>
            <a:off x="1554480" y="5879830"/>
            <a:ext cx="7136130" cy="658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440" y="2265330"/>
            <a:ext cx="1219200" cy="1204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1531060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PHP Statements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84163" y="2438400"/>
            <a:ext cx="8991600" cy="4191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All PHP statements are separated by semi-colon ;</a:t>
            </a:r>
          </a:p>
          <a:p>
            <a:r>
              <a:rPr lang="en-US" dirty="0"/>
              <a:t>Similar to java or other programming languages.</a:t>
            </a:r>
          </a:p>
          <a:p>
            <a:r>
              <a:rPr lang="en-US" dirty="0"/>
              <a:t>Missing a ; leads to parsing error (in java, these are called compile errors).</a:t>
            </a:r>
          </a:p>
          <a:p>
            <a:r>
              <a:rPr lang="en-US" dirty="0"/>
              <a:t>Script stops executing at that point.  </a:t>
            </a:r>
          </a:p>
          <a:p>
            <a:r>
              <a:rPr lang="en-US" dirty="0"/>
              <a:t>Note: Whitespaces are ignored in both HTML and PHP. Make liberal use of whitespace to improve the readability of your program.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6" y="1066800"/>
            <a:ext cx="62007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11905873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PHP Comments / Documentation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00"/>
          <a:stretch/>
        </p:blipFill>
        <p:spPr bwMode="auto">
          <a:xfrm>
            <a:off x="1524000" y="1600200"/>
            <a:ext cx="8232689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001" b="22666"/>
          <a:stretch/>
        </p:blipFill>
        <p:spPr bwMode="auto">
          <a:xfrm>
            <a:off x="1554481" y="3619500"/>
            <a:ext cx="8232689" cy="56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34" b="833"/>
          <a:stretch/>
        </p:blipFill>
        <p:spPr bwMode="auto">
          <a:xfrm>
            <a:off x="1554481" y="4998720"/>
            <a:ext cx="8232689" cy="47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1" y="1095345"/>
            <a:ext cx="5048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Block comment, C-Style, Multi-Line Comment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4419600"/>
            <a:ext cx="4102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Scripting Style, Single Line Comment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23999" y="3247935"/>
            <a:ext cx="3645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C++-Style, Single Line Comment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54481" y="5638800"/>
            <a:ext cx="9101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With single line comments, anything after the PHP closing tag is interpreted as HTML.</a:t>
            </a:r>
          </a:p>
          <a:p>
            <a:r>
              <a:rPr lang="en-US" sz="2000" dirty="0"/>
              <a:t>Such coding style is discouraged.  Comment as a full-line. Don’t mix  with HTML. </a:t>
            </a: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253" y="6346686"/>
            <a:ext cx="5841375" cy="51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94536860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Concatenation Operator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80"/>
          <a:stretch/>
        </p:blipFill>
        <p:spPr bwMode="auto">
          <a:xfrm>
            <a:off x="1552895" y="990601"/>
            <a:ext cx="8836025" cy="1960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67568" r="-1606" b="927"/>
          <a:stretch/>
        </p:blipFill>
        <p:spPr bwMode="auto">
          <a:xfrm>
            <a:off x="1539241" y="4419600"/>
            <a:ext cx="8977945" cy="1158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08760" y="3200401"/>
            <a:ext cx="92207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Both these statements are equivalent.</a:t>
            </a:r>
          </a:p>
          <a:p>
            <a:r>
              <a:rPr lang="en-US" sz="2800" dirty="0"/>
              <a:t>.  operator  (dot operator) is useful in concatenating the strings.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08761" y="5715001"/>
            <a:ext cx="8880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date() is a built-in PHP function. Each time the script is run, it sends a different time stamp.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0316545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Accessing form variables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9093819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508760" y="3200400"/>
            <a:ext cx="90068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We will stick with medium style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Short style requires PHP configuration (</a:t>
            </a:r>
            <a:r>
              <a:rPr lang="en-US" sz="2800" dirty="0" err="1"/>
              <a:t>register_globals</a:t>
            </a:r>
            <a:r>
              <a:rPr lang="en-US" sz="2800" dirty="0"/>
              <a:t> setting to be turned on which is a security risk)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Long style is verbose and may be deprecated in the future versions.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020643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Accessing form variables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84"/>
          <a:stretch/>
        </p:blipFill>
        <p:spPr bwMode="auto">
          <a:xfrm>
            <a:off x="1493520" y="1066800"/>
            <a:ext cx="9163050" cy="158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9576" y="5029200"/>
            <a:ext cx="8781635" cy="52322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$_POST, $_GET, $_REQUEST are some of the </a:t>
            </a:r>
            <a:r>
              <a:rPr lang="en-US" sz="2800" b="1" i="1" dirty="0" err="1"/>
              <a:t>superglobal</a:t>
            </a:r>
            <a:r>
              <a:rPr lang="en-US" sz="2400" dirty="0"/>
              <a:t> arrays.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54"/>
          <a:stretch/>
        </p:blipFill>
        <p:spPr bwMode="auto">
          <a:xfrm>
            <a:off x="1493520" y="3139440"/>
            <a:ext cx="916305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5551236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Accessing form variables (Contd.)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1158240"/>
            <a:ext cx="440055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9575" y="3386078"/>
            <a:ext cx="8759825" cy="3471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Accessing the form variables at the top of PHP script is a convention.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above snippet is basically taking a form variable (through medium style convention and is assigning those values to variables on left.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LHS variables are PHP variables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RHS variables are Form / HTML variables.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These two names need not be the same, but is a convention to keep the same when possible.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072173"/>
            <a:ext cx="3733800" cy="2229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8361007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Single vs Double Quotes </a:t>
            </a:r>
            <a:br>
              <a:rPr lang="en-US" dirty="0"/>
            </a:br>
            <a:r>
              <a:rPr lang="en-US" dirty="0"/>
              <a:t>Interpolation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54481" y="4328160"/>
            <a:ext cx="8759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[1] String concatenation operator (dot operator)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[2] DOUBLE QUOTES.  Variables are replaced with values. This process is called “Interpolation”.  Slower than dot operator as processing is involved here.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[3] SINGLE QUOTES.  Variables are NOT substituted. Everything in between single quotes is treated as a string literal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807"/>
          <a:stretch/>
        </p:blipFill>
        <p:spPr bwMode="auto">
          <a:xfrm>
            <a:off x="1649094" y="1066801"/>
            <a:ext cx="8521890" cy="1066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036" b="2670"/>
          <a:stretch/>
        </p:blipFill>
        <p:spPr bwMode="auto">
          <a:xfrm>
            <a:off x="1664334" y="2286000"/>
            <a:ext cx="834798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980"/>
          <a:stretch/>
        </p:blipFill>
        <p:spPr bwMode="auto">
          <a:xfrm>
            <a:off x="1679575" y="3386078"/>
            <a:ext cx="8490065" cy="92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1706902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Understanding identifiers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94816" y="1143000"/>
            <a:ext cx="87598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Variable names, Function Names, Class Names – these are all identifiers.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CAUTION:  variables are case sensitive.  $</a:t>
            </a:r>
            <a:r>
              <a:rPr lang="en-US" sz="2400" dirty="0" err="1"/>
              <a:t>tireqty</a:t>
            </a:r>
            <a:r>
              <a:rPr lang="en-US" sz="2400" dirty="0"/>
              <a:t> is not same as $</a:t>
            </a:r>
            <a:r>
              <a:rPr lang="en-US" sz="2400" dirty="0" err="1"/>
              <a:t>TireQty</a:t>
            </a:r>
            <a:r>
              <a:rPr lang="en-US" sz="2400" dirty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CAUTION: function names are NOT case sensitive.  echo() and Echo() </a:t>
            </a:r>
            <a:r>
              <a:rPr lang="en-US" sz="2400" dirty="0" err="1"/>
              <a:t>eChO</a:t>
            </a:r>
            <a:r>
              <a:rPr lang="en-US" sz="2400" dirty="0"/>
              <a:t>() are all same.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CAUTION: variables and functions can have the same name, but should be avoided. Typically, variables are NOUNS and functions are VERBS. This distinction helps in readability.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8330102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PHP is a Loosely / weakly / dynamically</a:t>
            </a:r>
            <a:br>
              <a:rPr lang="en-US" dirty="0"/>
            </a:br>
            <a:r>
              <a:rPr lang="en-US" dirty="0"/>
              <a:t> Typed Language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24000" y="1143001"/>
            <a:ext cx="3733801" cy="255454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32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s-ES" sz="3200" dirty="0" err="1">
                <a:latin typeface="Courier New" pitchFamily="49" charset="0"/>
                <a:cs typeface="Courier New" pitchFamily="49" charset="0"/>
              </a:rPr>
              <a:t>php</a:t>
            </a:r>
            <a:br>
              <a:rPr lang="es-ES" sz="3200" dirty="0">
                <a:latin typeface="Courier New" pitchFamily="49" charset="0"/>
                <a:cs typeface="Courier New" pitchFamily="49" charset="0"/>
              </a:rPr>
            </a:br>
            <a:r>
              <a:rPr lang="es-ES" sz="3200" dirty="0">
                <a:latin typeface="Courier New" pitchFamily="49" charset="0"/>
                <a:cs typeface="Courier New" pitchFamily="49" charset="0"/>
              </a:rPr>
              <a:t>$x = 5;</a:t>
            </a:r>
            <a:br>
              <a:rPr lang="es-ES" sz="3200" dirty="0">
                <a:latin typeface="Courier New" pitchFamily="49" charset="0"/>
                <a:cs typeface="Courier New" pitchFamily="49" charset="0"/>
              </a:rPr>
            </a:br>
            <a:r>
              <a:rPr lang="es-ES" sz="3200" dirty="0">
                <a:latin typeface="Courier New" pitchFamily="49" charset="0"/>
                <a:cs typeface="Courier New" pitchFamily="49" charset="0"/>
              </a:rPr>
              <a:t>$y = 4;</a:t>
            </a:r>
            <a:br>
              <a:rPr lang="es-ES" sz="3200" dirty="0">
                <a:latin typeface="Courier New" pitchFamily="49" charset="0"/>
                <a:cs typeface="Courier New" pitchFamily="49" charset="0"/>
              </a:rPr>
            </a:br>
            <a:r>
              <a:rPr lang="es-ES" sz="3200" dirty="0">
                <a:latin typeface="Courier New" pitchFamily="49" charset="0"/>
                <a:cs typeface="Courier New" pitchFamily="49" charset="0"/>
              </a:rPr>
              <a:t>echo $x + $y;</a:t>
            </a:r>
            <a:br>
              <a:rPr lang="es-ES" sz="3200" dirty="0">
                <a:latin typeface="Courier New" pitchFamily="49" charset="0"/>
                <a:cs typeface="Courier New" pitchFamily="49" charset="0"/>
              </a:rPr>
            </a:br>
            <a:r>
              <a:rPr lang="es-ES" sz="3200" dirty="0">
                <a:latin typeface="Courier New" pitchFamily="49" charset="0"/>
                <a:cs typeface="Courier New" pitchFamily="49" charset="0"/>
              </a:rPr>
              <a:t>?&gt;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1143000"/>
            <a:ext cx="533400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 this example, we did not have to tell PHP which data type the variable is.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PHP automatically converts the variable to the correct data type, depending on its value.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In other languages such as C, C++, and Java, the programmer must declare the name and type of the variable before using it.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1554480" y="3974694"/>
            <a:ext cx="3733801" cy="255454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sz="32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s-ES" sz="3200" dirty="0" err="1">
                <a:latin typeface="Courier New" pitchFamily="49" charset="0"/>
                <a:cs typeface="Courier New" pitchFamily="49" charset="0"/>
              </a:rPr>
              <a:t>php</a:t>
            </a:r>
            <a:br>
              <a:rPr lang="es-ES" sz="3200" dirty="0">
                <a:latin typeface="Courier New" pitchFamily="49" charset="0"/>
                <a:cs typeface="Courier New" pitchFamily="49" charset="0"/>
              </a:rPr>
            </a:br>
            <a:r>
              <a:rPr lang="es-ES" sz="3200" dirty="0">
                <a:latin typeface="Courier New" pitchFamily="49" charset="0"/>
                <a:cs typeface="Courier New" pitchFamily="49" charset="0"/>
              </a:rPr>
              <a:t>$x = 50;</a:t>
            </a:r>
            <a:br>
              <a:rPr lang="es-ES" sz="3200" dirty="0">
                <a:latin typeface="Courier New" pitchFamily="49" charset="0"/>
                <a:cs typeface="Courier New" pitchFamily="49" charset="0"/>
              </a:rPr>
            </a:br>
            <a:r>
              <a:rPr lang="es-ES" sz="3200" dirty="0">
                <a:latin typeface="Courier New" pitchFamily="49" charset="0"/>
                <a:cs typeface="Courier New" pitchFamily="49" charset="0"/>
              </a:rPr>
              <a:t>$x = “</a:t>
            </a:r>
            <a:r>
              <a:rPr lang="es-ES" sz="3200" dirty="0" err="1">
                <a:latin typeface="Courier New" pitchFamily="49" charset="0"/>
                <a:cs typeface="Courier New" pitchFamily="49" charset="0"/>
              </a:rPr>
              <a:t>php</a:t>
            </a:r>
            <a:r>
              <a:rPr lang="es-ES" sz="3200" dirty="0">
                <a:latin typeface="Courier New" pitchFamily="49" charset="0"/>
                <a:cs typeface="Courier New" pitchFamily="49" charset="0"/>
              </a:rPr>
              <a:t>”;</a:t>
            </a:r>
          </a:p>
          <a:p>
            <a:r>
              <a:rPr lang="es-ES" sz="3200" dirty="0">
                <a:latin typeface="Courier New" pitchFamily="49" charset="0"/>
                <a:cs typeface="Courier New" pitchFamily="49" charset="0"/>
              </a:rPr>
              <a:t>Echo $x.”v5”;</a:t>
            </a:r>
            <a:br>
              <a:rPr lang="es-ES" sz="3200" dirty="0">
                <a:latin typeface="Courier New" pitchFamily="49" charset="0"/>
                <a:cs typeface="Courier New" pitchFamily="49" charset="0"/>
              </a:rPr>
            </a:br>
            <a:r>
              <a:rPr lang="es-ES" sz="3200" dirty="0">
                <a:latin typeface="Courier New" pitchFamily="49" charset="0"/>
                <a:cs typeface="Courier New" pitchFamily="49" charset="0"/>
              </a:rPr>
              <a:t>?&gt;</a:t>
            </a:r>
            <a:endParaRPr lang="en-US" sz="32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4227028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 idx="4294967295"/>
          </p:nvPr>
        </p:nvSpPr>
        <p:spPr>
          <a:xfrm>
            <a:off x="1066799" y="29497"/>
            <a:ext cx="10087897" cy="1066800"/>
          </a:xfrm>
        </p:spPr>
        <p:txBody>
          <a:bodyPr/>
          <a:lstStyle/>
          <a:p>
            <a:pPr eaLnBrk="1" hangingPunct="1"/>
            <a:r>
              <a:rPr lang="en-US" dirty="0"/>
              <a:t>Learning Objectives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4294967295"/>
          </p:nvPr>
        </p:nvSpPr>
        <p:spPr>
          <a:xfrm>
            <a:off x="152400" y="1219200"/>
            <a:ext cx="8458200" cy="498316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/>
              <a:t>Embedding PHP in HTML</a:t>
            </a:r>
          </a:p>
          <a:p>
            <a:pPr eaLnBrk="1" hangingPunct="1"/>
            <a:r>
              <a:rPr lang="en-US" dirty="0"/>
              <a:t>Adding dynamic content</a:t>
            </a:r>
          </a:p>
          <a:p>
            <a:pPr eaLnBrk="1" hangingPunct="1"/>
            <a:r>
              <a:rPr lang="en-US" dirty="0"/>
              <a:t>Accessing form variables</a:t>
            </a:r>
          </a:p>
          <a:p>
            <a:pPr eaLnBrk="1" hangingPunct="1"/>
            <a:r>
              <a:rPr lang="en-US" dirty="0"/>
              <a:t>Understanding identifiers, variables, constants</a:t>
            </a:r>
          </a:p>
          <a:p>
            <a:pPr eaLnBrk="1" hangingPunct="1"/>
            <a:r>
              <a:rPr lang="en-US" dirty="0"/>
              <a:t>Understanding variable scope</a:t>
            </a:r>
          </a:p>
          <a:p>
            <a:pPr eaLnBrk="1" hangingPunct="1"/>
            <a:r>
              <a:rPr lang="en-US" dirty="0"/>
              <a:t>Understanding Operators and precedence</a:t>
            </a:r>
          </a:p>
          <a:p>
            <a:pPr eaLnBrk="1" hangingPunct="1"/>
            <a:r>
              <a:rPr lang="en-US" dirty="0"/>
              <a:t>Evaluating expressions</a:t>
            </a:r>
          </a:p>
          <a:p>
            <a:pPr eaLnBrk="1" hangingPunct="1"/>
            <a:r>
              <a:rPr lang="en-US" dirty="0"/>
              <a:t>Decisions with if, else, switch</a:t>
            </a:r>
          </a:p>
          <a:p>
            <a:pPr eaLnBrk="1" hangingPunct="1"/>
            <a:r>
              <a:rPr lang="en-US" dirty="0"/>
              <a:t>Iterations with while, do, for loops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4096746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PHP Data Types - Basic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9" y="1676400"/>
            <a:ext cx="922158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410629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PHP Data Types – Other (NULL and resource)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1524000"/>
            <a:ext cx="8879592" cy="192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6944910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PHP is weakly typed or dynamically typed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662" y="1219201"/>
            <a:ext cx="9079338" cy="5218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3409589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 Casting of variables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9037474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4656924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Declaring and using CONSTANTS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46"/>
          <a:stretch/>
        </p:blipFill>
        <p:spPr bwMode="auto">
          <a:xfrm>
            <a:off x="1984376" y="1295400"/>
            <a:ext cx="802957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549213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Declaring and using CONSTANTS (contd.)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9" y="2314575"/>
            <a:ext cx="801052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5140586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Variable Scope - Rules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1" y="1219200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native </a:t>
            </a:r>
            <a:r>
              <a:rPr lang="en-US" sz="2400" b="1" dirty="0" err="1"/>
              <a:t>superglobals</a:t>
            </a:r>
            <a:r>
              <a:rPr lang="en-US" sz="2400" dirty="0"/>
              <a:t> can be viewed anywhere in the program.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Constants can be used outside as well as inside functions, i.e., they have global visibility.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When you define a global variable in a script, that variable will have visibility in all areas of that script except for inside of functions within that same script.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Variables that get declared inside of functions as global will refer to the global variables that share the same name.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Static variables declared inside of functions can’t be seen outside of the function, but they do retain their value between function calls.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Plain vanilla variables inside of functions will be destroyed and unusable once the function has completed its execution.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The arrays $_GET and $_POST have special scope rules. They are the well known </a:t>
            </a:r>
            <a:r>
              <a:rPr lang="en-US" sz="2400" dirty="0" err="1"/>
              <a:t>superglobals</a:t>
            </a:r>
            <a:r>
              <a:rPr lang="en-US" sz="2400" dirty="0"/>
              <a:t> with visibility everywhere outside and inside of functions.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0877095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PHP Variable Scope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1" y="1219200"/>
            <a:ext cx="914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GLOBAL (outside the function; not visible to the function)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GLOBAL (outside the function, visible to the function if preceded by global keyword)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LOCAL (local to function; variables die after the function completes its execution; not visible anywhere else)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STATIC (variables declared inside the functions, but will retain the values after the function completes its execution)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SUPERGLOBALS: This is a '</a:t>
            </a:r>
            <a:r>
              <a:rPr lang="en-US" sz="2400" dirty="0" err="1"/>
              <a:t>superglobal</a:t>
            </a:r>
            <a:r>
              <a:rPr lang="en-US" sz="2400" dirty="0"/>
              <a:t>', or automatic global, variable. This simply means that it is available in all scopes throughout a script. There is no need to do global $variable; to access it within functions or methods.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24001" y="5867401"/>
            <a:ext cx="9144001" cy="95410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Let us see some examples here</a:t>
            </a:r>
          </a:p>
          <a:p>
            <a:pPr algn="ctr"/>
            <a:r>
              <a:rPr lang="en-US" sz="2800" dirty="0"/>
              <a:t>http://php.net/manual/en/language.variables.scope.php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7095431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List of SUPER GLOBAL variables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912582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2626001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Producing output: echo and print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1" y="1143000"/>
            <a:ext cx="860742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echo and print are more or less the same. They are both used to output data to the screen.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The differences are small: echo has no return value while print has a return value of 1 so it can be used in expressions. 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echo can take multiple parameters (although such usage is rare) while print can take one argument.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echo is marginally faster than print.</a:t>
            </a:r>
          </a:p>
          <a:p>
            <a:br>
              <a:rPr lang="en-US" sz="2800" dirty="0">
                <a:latin typeface="+mn-lt"/>
              </a:rPr>
            </a:br>
            <a:endParaRPr lang="en-US" sz="28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050408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Learning through an example</a:t>
            </a:r>
            <a:br>
              <a:rPr lang="en-US" dirty="0"/>
            </a:br>
            <a:r>
              <a:rPr lang="en-US" dirty="0"/>
              <a:t>Bob’s Auto Parts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203200" y="1143000"/>
            <a:ext cx="11988800" cy="5410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6675120" cy="556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5486400" y="3352800"/>
            <a:ext cx="4953000" cy="2209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4000" dirty="0"/>
              <a:t>Let us review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/>
              <a:t>Orderform.html</a:t>
            </a:r>
          </a:p>
          <a:p>
            <a:pPr marL="571500" indent="-571500">
              <a:buFont typeface="Arial" pitchFamily="34" charset="0"/>
              <a:buChar char="•"/>
            </a:pPr>
            <a:r>
              <a:rPr lang="en-US" sz="4000" dirty="0" err="1"/>
              <a:t>Processorder.php</a:t>
            </a:r>
            <a:endParaRPr lang="en-US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964482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Producing output: echo and print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1143000"/>
            <a:ext cx="8263156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4" y="2834640"/>
            <a:ext cx="3728559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948" y="2834640"/>
            <a:ext cx="4100052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1" y="4312920"/>
            <a:ext cx="3485247" cy="24138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9895159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PHP Operators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1" y="1143000"/>
            <a:ext cx="86074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We have already seen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=  assignment operator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>
                <a:latin typeface="+mn-lt"/>
              </a:rPr>
              <a:t>.   (dot operator) Concatenation operator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All operators take 1, 2 or 3 arguments. </a:t>
            </a:r>
          </a:p>
          <a:p>
            <a:endParaRPr lang="en-US" sz="2800" dirty="0">
              <a:latin typeface="+mn-lt"/>
            </a:endParaRPr>
          </a:p>
          <a:p>
            <a:r>
              <a:rPr lang="en-US" sz="2800" dirty="0">
                <a:latin typeface="+mn-lt"/>
              </a:rPr>
              <a:t>We will review this list now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026127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PHP Arithmetic Operators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1219200"/>
            <a:ext cx="8688371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5815336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PHP Combined Assignment Operators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9092091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4786856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PHP Comparison Operators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9313304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35608799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= and == operators </a:t>
            </a:r>
            <a:r>
              <a:rPr lang="en-US" dirty="0">
                <a:sym typeface="Wingdings" pitchFamily="2" charset="2"/>
              </a:rPr>
              <a:t> Logical Errors</a:t>
            </a:r>
            <a:endParaRPr lang="en-US" dirty="0"/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79575" y="1143000"/>
            <a:ext cx="898842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CAUTION:</a:t>
            </a:r>
          </a:p>
          <a:p>
            <a:r>
              <a:rPr lang="en-US" sz="3200" dirty="0"/>
              <a:t>= is the assignment operator</a:t>
            </a:r>
          </a:p>
          <a:p>
            <a:r>
              <a:rPr lang="en-US" sz="3200" dirty="0"/>
              <a:t>== is the equality operator.</a:t>
            </a:r>
          </a:p>
          <a:p>
            <a:endParaRPr lang="en-US" sz="3200" dirty="0"/>
          </a:p>
          <a:p>
            <a:r>
              <a:rPr lang="en-US" sz="3200" dirty="0"/>
              <a:t>It is a common mistake (logical errors) to use </a:t>
            </a:r>
          </a:p>
          <a:p>
            <a:r>
              <a:rPr lang="en-US" sz="3200" dirty="0"/>
              <a:t>assignment in the place of equality.</a:t>
            </a:r>
          </a:p>
          <a:p>
            <a:endParaRPr lang="en-US" sz="3200" dirty="0"/>
          </a:p>
          <a:p>
            <a:r>
              <a:rPr lang="en-US" sz="3200" dirty="0"/>
              <a:t>So, one tip / technique is to use the following construct so that you don’t get into such logical error.</a:t>
            </a:r>
          </a:p>
          <a:p>
            <a:endParaRPr lang="en-US" sz="3200" dirty="0"/>
          </a:p>
          <a:p>
            <a:r>
              <a:rPr lang="en-US" sz="3200" dirty="0"/>
              <a:t>7 == $a  is better option than $a==7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9806083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PHP’s Logical Operators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1" y="1143000"/>
            <a:ext cx="902776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06700000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PHP’s Array Operators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295400"/>
            <a:ext cx="9109723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3795957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Other Operators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31976" y="1219201"/>
            <a:ext cx="639110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Comma Operator</a:t>
            </a:r>
          </a:p>
          <a:p>
            <a:r>
              <a:rPr lang="en-US" sz="2400" dirty="0"/>
              <a:t>To separate the function arguments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New</a:t>
            </a:r>
          </a:p>
          <a:p>
            <a:r>
              <a:rPr lang="en-US" sz="2400" dirty="0"/>
              <a:t>To create PHP objects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  </a:t>
            </a:r>
          </a:p>
          <a:p>
            <a:r>
              <a:rPr lang="en-US" sz="2400" dirty="0">
                <a:sym typeface="Wingdings" pitchFamily="2" charset="2"/>
              </a:rPr>
              <a:t>To reference variables of PHP objects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(@) Error Suppression Operator</a:t>
            </a:r>
          </a:p>
          <a:p>
            <a:r>
              <a:rPr lang="en-US" sz="2400" dirty="0">
                <a:sym typeface="Wingdings" pitchFamily="2" charset="2"/>
              </a:rPr>
              <a:t>  </a:t>
            </a:r>
            <a:r>
              <a:rPr lang="en-US" sz="2400" i="1" dirty="0">
                <a:sym typeface="Wingdings" pitchFamily="2" charset="2"/>
              </a:rPr>
              <a:t>$a = @ (57/x); // if x = 0, the error is suppressed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Ternary operator  (?)</a:t>
            </a:r>
          </a:p>
          <a:p>
            <a:r>
              <a:rPr lang="en-US" sz="2400" dirty="0">
                <a:sym typeface="Wingdings" pitchFamily="2" charset="2"/>
              </a:rPr>
              <a:t>  </a:t>
            </a:r>
            <a:r>
              <a:rPr lang="en-US" sz="2400" i="1" dirty="0">
                <a:sym typeface="Wingdings" pitchFamily="2" charset="2"/>
              </a:rPr>
              <a:t>condition ? value if true : value if false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Execution operator (pair of </a:t>
            </a:r>
            <a:r>
              <a:rPr lang="en-US" sz="2400" dirty="0" err="1">
                <a:sym typeface="Wingdings" pitchFamily="2" charset="2"/>
              </a:rPr>
              <a:t>backticks</a:t>
            </a:r>
            <a:r>
              <a:rPr lang="en-US" sz="2400" dirty="0">
                <a:sym typeface="Wingdings" pitchFamily="2" charset="2"/>
              </a:rPr>
              <a:t>)</a:t>
            </a:r>
          </a:p>
          <a:p>
            <a:r>
              <a:rPr lang="en-US" sz="2400" i="1" dirty="0">
                <a:sym typeface="Wingdings" pitchFamily="2" charset="2"/>
              </a:rPr>
              <a:t>$out = `</a:t>
            </a:r>
            <a:r>
              <a:rPr lang="en-US" sz="2400" i="1" dirty="0" err="1">
                <a:sym typeface="Wingdings" pitchFamily="2" charset="2"/>
              </a:rPr>
              <a:t>dir</a:t>
            </a:r>
            <a:r>
              <a:rPr lang="en-US" sz="2400" i="1" dirty="0">
                <a:sym typeface="Wingdings" pitchFamily="2" charset="2"/>
              </a:rPr>
              <a:t> c:`;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Type or </a:t>
            </a:r>
            <a:r>
              <a:rPr lang="en-US" sz="2400" dirty="0" err="1">
                <a:sym typeface="Wingdings" pitchFamily="2" charset="2"/>
              </a:rPr>
              <a:t>instanceof</a:t>
            </a:r>
            <a:r>
              <a:rPr lang="en-US" sz="2400" dirty="0">
                <a:sym typeface="Wingdings" pitchFamily="2" charset="2"/>
              </a:rPr>
              <a:t> operator</a:t>
            </a:r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6630812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Getting and Setting Variable Type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951" y="3048000"/>
            <a:ext cx="8808098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17282"/>
            <a:ext cx="4397192" cy="174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1654659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4385"/>
            <a:ext cx="6743700" cy="679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7239000" y="4572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/>
              <a:t>orderform.html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72432716"/>
      </p:ext>
    </p:extLst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PHP Type Testing Functions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0" y="1066800"/>
            <a:ext cx="9113520" cy="56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17941902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Testing Variable Status (very useful in web)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066800"/>
            <a:ext cx="9168053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4890347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Casting vs Reinterpreting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9216624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6468182"/>
      </p:ext>
    </p:extLst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Decision Making - if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219200"/>
            <a:ext cx="9363269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40368"/>
            <a:ext cx="9092527" cy="1479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3080752"/>
      </p:ext>
    </p:extLst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Decision Making – if .. else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0"/>
            <a:ext cx="893508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375" y="3276600"/>
            <a:ext cx="8580329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9122635"/>
      </p:ext>
    </p:extLst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Decision Making – if .. </a:t>
            </a:r>
            <a:r>
              <a:rPr lang="en-US" dirty="0" err="1"/>
              <a:t>elseif</a:t>
            </a:r>
            <a:endParaRPr lang="en-US" dirty="0"/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699738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13760"/>
            <a:ext cx="6640811" cy="2910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2101806"/>
      </p:ext>
    </p:extLst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Decision Making – switch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1" y="1824455"/>
            <a:ext cx="4016756" cy="190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873750" y="1295400"/>
            <a:ext cx="4794250" cy="4495800"/>
            <a:chOff x="5410200" y="1295400"/>
            <a:chExt cx="3346450" cy="2460625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277"/>
            <a:stretch/>
          </p:blipFill>
          <p:spPr bwMode="auto">
            <a:xfrm>
              <a:off x="5410200" y="1743075"/>
              <a:ext cx="3346450" cy="2012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7709"/>
            <a:stretch/>
          </p:blipFill>
          <p:spPr bwMode="auto">
            <a:xfrm>
              <a:off x="5410200" y="1295400"/>
              <a:ext cx="3346450" cy="579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TextBox 4"/>
          <p:cNvSpPr txBox="1"/>
          <p:nvPr/>
        </p:nvSpPr>
        <p:spPr>
          <a:xfrm>
            <a:off x="1679576" y="4419600"/>
            <a:ext cx="324800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condition is evaluated only </a:t>
            </a:r>
          </a:p>
          <a:p>
            <a:r>
              <a:rPr lang="en-US" sz="2000" dirty="0"/>
              <a:t>to TRUE or FALSE;</a:t>
            </a:r>
          </a:p>
          <a:p>
            <a:endParaRPr lang="en-US" sz="2000" dirty="0"/>
          </a:p>
          <a:p>
            <a:r>
              <a:rPr lang="en-US" sz="2000" dirty="0" err="1"/>
              <a:t>Swich</a:t>
            </a:r>
            <a:r>
              <a:rPr lang="en-US" sz="2000" dirty="0"/>
              <a:t> can branch based on </a:t>
            </a:r>
          </a:p>
          <a:p>
            <a:r>
              <a:rPr lang="en-US" sz="2000" dirty="0"/>
              <a:t>any scalar value.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7648889"/>
      </p:ext>
    </p:extLst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Iterations: 3 ways</a:t>
            </a:r>
            <a:br>
              <a:rPr lang="en-US" dirty="0"/>
            </a:br>
            <a:r>
              <a:rPr lang="en-US" dirty="0"/>
              <a:t>while; do .. while; for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55738"/>
            <a:ext cx="432367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7" b="14211"/>
          <a:stretch/>
        </p:blipFill>
        <p:spPr bwMode="auto">
          <a:xfrm>
            <a:off x="1066800" y="4206876"/>
            <a:ext cx="911099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503" y="1295400"/>
            <a:ext cx="4374037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52287673"/>
      </p:ext>
    </p:extLst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Breaking out of iterations or script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16736" y="1447800"/>
            <a:ext cx="86074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Break</a:t>
            </a:r>
            <a:r>
              <a:rPr lang="en-US" sz="2800" dirty="0"/>
              <a:t>:   for breaking out of the loop and starting at the line outside of the loop</a:t>
            </a:r>
          </a:p>
          <a:p>
            <a:endParaRPr lang="en-US" sz="2800" dirty="0"/>
          </a:p>
          <a:p>
            <a:r>
              <a:rPr lang="en-US" sz="2800" b="1" dirty="0"/>
              <a:t>Continue</a:t>
            </a:r>
            <a:r>
              <a:rPr lang="en-US" sz="2800" dirty="0"/>
              <a:t>: for stopping the loop and continuing the loop at next iteration</a:t>
            </a:r>
          </a:p>
          <a:p>
            <a:endParaRPr lang="en-US" sz="2800" dirty="0"/>
          </a:p>
          <a:p>
            <a:r>
              <a:rPr lang="en-US" sz="2800" b="1" dirty="0"/>
              <a:t>Exit</a:t>
            </a:r>
            <a:r>
              <a:rPr lang="en-US" sz="2800" dirty="0"/>
              <a:t>: for stopping the entire script and exiting out of the script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7688400"/>
      </p:ext>
    </p:extLst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2" name="AutoShape 4" descr="Image result for correct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679576" y="990600"/>
            <a:ext cx="874458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[1] Loosely/ Weakly / Dynamically Typed Language</a:t>
            </a:r>
          </a:p>
          <a:p>
            <a:endParaRPr lang="en-US" sz="2800" dirty="0"/>
          </a:p>
          <a:p>
            <a:r>
              <a:rPr lang="en-US" sz="2800" dirty="0"/>
              <a:t>[2] Most of the constructs are similar to java or C</a:t>
            </a:r>
          </a:p>
          <a:p>
            <a:endParaRPr lang="en-US" sz="2800" dirty="0"/>
          </a:p>
          <a:p>
            <a:r>
              <a:rPr lang="en-US" sz="2800" dirty="0"/>
              <a:t>[3] Be familiar with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Data types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Variable Scope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Arithmetic, Comparison, Logical Operations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Conditional Branching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Iterations / Loops</a:t>
            </a:r>
          </a:p>
          <a:p>
            <a:endParaRPr lang="en-US" sz="2800" dirty="0"/>
          </a:p>
          <a:p>
            <a:r>
              <a:rPr lang="en-US" sz="2800" dirty="0"/>
              <a:t>[4] And DON’T forget to put $ for variables and ; to terminate the PHP statements.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3578851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Submit action = </a:t>
            </a:r>
            <a:r>
              <a:rPr lang="en-US" dirty="0" err="1"/>
              <a:t>processorder.php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0" y="1828800"/>
            <a:ext cx="9144000" cy="4724400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The value of form submit action is set to “</a:t>
            </a:r>
            <a:r>
              <a:rPr lang="en-US" sz="2000" dirty="0" err="1"/>
              <a:t>processorder.php</a:t>
            </a:r>
            <a:r>
              <a:rPr lang="en-US" sz="2000" dirty="0"/>
              <a:t>”</a:t>
            </a:r>
          </a:p>
          <a:p>
            <a:r>
              <a:rPr lang="en-US" sz="2000" dirty="0"/>
              <a:t>In general, value of action attribute is the name of the URL that would be shown in the browser.</a:t>
            </a:r>
          </a:p>
          <a:p>
            <a:r>
              <a:rPr lang="en-US" sz="2000" dirty="0"/>
              <a:t>So, the PHP needs a way to fetch / get the values entered by the user in HTML form fields.</a:t>
            </a:r>
          </a:p>
          <a:p>
            <a:r>
              <a:rPr lang="en-US" sz="2000" dirty="0"/>
              <a:t>There are two methods the data is sent to the URL (as specified by method attribute)</a:t>
            </a:r>
          </a:p>
          <a:p>
            <a:r>
              <a:rPr lang="en-US" sz="2000" dirty="0"/>
              <a:t>POST: sent as a separate message</a:t>
            </a:r>
          </a:p>
          <a:p>
            <a:r>
              <a:rPr lang="en-US" sz="2000" dirty="0"/>
              <a:t>GET: Appended to the end of URL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433" b="91884"/>
          <a:stretch/>
        </p:blipFill>
        <p:spPr bwMode="auto">
          <a:xfrm>
            <a:off x="1508761" y="1066800"/>
            <a:ext cx="8911771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3023216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Submit action = </a:t>
            </a:r>
            <a:r>
              <a:rPr lang="en-US" dirty="0" err="1"/>
              <a:t>processorder.php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" y="3733800"/>
            <a:ext cx="11353800" cy="4724400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“name” attribute of the form fields is important connection.</a:t>
            </a:r>
          </a:p>
          <a:p>
            <a:r>
              <a:rPr lang="en-US" sz="2000" dirty="0" err="1"/>
              <a:t>tireqty</a:t>
            </a:r>
            <a:r>
              <a:rPr lang="en-US" sz="2000" dirty="0"/>
              <a:t>  (Tire Quantity), </a:t>
            </a:r>
            <a:r>
              <a:rPr lang="en-US" sz="2000" dirty="0" err="1"/>
              <a:t>oilqty</a:t>
            </a:r>
            <a:r>
              <a:rPr lang="en-US" sz="2000" dirty="0"/>
              <a:t> (Oil Quantity), </a:t>
            </a:r>
            <a:r>
              <a:rPr lang="en-US" sz="2000" dirty="0" err="1"/>
              <a:t>sparkqty</a:t>
            </a:r>
            <a:r>
              <a:rPr lang="en-US" sz="2000" dirty="0"/>
              <a:t> (Spark Plugs Quantity)</a:t>
            </a:r>
          </a:p>
          <a:p>
            <a:r>
              <a:rPr lang="en-US" sz="2000" dirty="0"/>
              <a:t>The same values  (of name attribute) will be used in PHP for further processing.</a:t>
            </a:r>
          </a:p>
          <a:p>
            <a:r>
              <a:rPr lang="en-US" sz="2000" dirty="0"/>
              <a:t>Give these variables meaningful names.</a:t>
            </a:r>
          </a:p>
          <a:p>
            <a:r>
              <a:rPr lang="en-US" sz="2000" dirty="0"/>
              <a:t>If you are using a HTML editor to write the HTML, the editors give “field1”, “field2” etc. names automatically. Those are NOT good names. Change those!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6800"/>
            <a:ext cx="69151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5652454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Processorder.php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1" y="1066800"/>
            <a:ext cx="402101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3200400"/>
            <a:ext cx="42227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495" y="1106805"/>
            <a:ext cx="6019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481" y="4191001"/>
            <a:ext cx="347662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6" y="5734050"/>
            <a:ext cx="620077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7917113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happens on the server side?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52400" y="1295400"/>
            <a:ext cx="9144000" cy="4724400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PHP is processed by the web server. </a:t>
            </a:r>
          </a:p>
          <a:p>
            <a:r>
              <a:rPr lang="en-US" sz="2000" dirty="0"/>
              <a:t>Plain HTML is sent back to the client (web browser).</a:t>
            </a:r>
          </a:p>
          <a:p>
            <a:r>
              <a:rPr lang="en-US" sz="2000" dirty="0"/>
              <a:t>If uses check the page through “View Source”, you can see that all PHP code is processed and the final page contains only HTML.</a:t>
            </a:r>
          </a:p>
          <a:p>
            <a:r>
              <a:rPr lang="en-US" sz="2000" dirty="0"/>
              <a:t>The client (web browser) understands HTML. And the client (web browser) doesn’t need to know about PHP.</a:t>
            </a:r>
          </a:p>
          <a:p>
            <a:r>
              <a:rPr lang="en-US" sz="2000" dirty="0"/>
              <a:t>That is the essence and beauty of server side scripting.</a:t>
            </a:r>
          </a:p>
          <a:p>
            <a:endParaRPr lang="en-US" sz="2000" dirty="0"/>
          </a:p>
          <a:p>
            <a:r>
              <a:rPr lang="en-US" sz="2000" dirty="0"/>
              <a:t>Client side technologies (such as JavaScript) require the client (browser) to know about JavaScript in addition to HTML.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6895014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PHP Tags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6297930" y="1371600"/>
            <a:ext cx="5665470" cy="5029200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All HTML tags start with &lt; and end with &gt;</a:t>
            </a:r>
          </a:p>
          <a:p>
            <a:r>
              <a:rPr lang="en-US" sz="2000" dirty="0"/>
              <a:t>&lt;?</a:t>
            </a:r>
            <a:r>
              <a:rPr lang="en-US" sz="2000" dirty="0" err="1"/>
              <a:t>php</a:t>
            </a:r>
            <a:r>
              <a:rPr lang="en-US" sz="2000" dirty="0"/>
              <a:t> and ?&gt; are special tags called “PHP Tags”.</a:t>
            </a:r>
          </a:p>
          <a:p>
            <a:r>
              <a:rPr lang="en-US" sz="2000" dirty="0"/>
              <a:t>Any code between PHP Tags is interpreted as PHP.</a:t>
            </a:r>
          </a:p>
          <a:p>
            <a:r>
              <a:rPr lang="en-US" sz="2000" dirty="0"/>
              <a:t>PHP Tags tell the web server where the PHP code starts and ends</a:t>
            </a:r>
          </a:p>
          <a:p>
            <a:r>
              <a:rPr lang="en-US" sz="2000" dirty="0"/>
              <a:t>Any code outside of PHP tags is interpreted as normal HTML.</a:t>
            </a:r>
          </a:p>
          <a:p>
            <a:r>
              <a:rPr lang="en-US" sz="2000" dirty="0"/>
              <a:t>HTML and PHP can appear in any order</a:t>
            </a:r>
          </a:p>
          <a:p>
            <a:r>
              <a:rPr lang="en-US" sz="2000" dirty="0"/>
              <a:t>PHP can produce HTML within PHP tags. (But not vice versa)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5715564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6630420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mpty">
  <a:themeElements>
    <a:clrScheme name="Empty 8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FFC94C"/>
      </a:hlink>
      <a:folHlink>
        <a:srgbClr val="F07600"/>
      </a:folHlink>
    </a:clrScheme>
    <a:fontScheme name="Emp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mpty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9d258917-277f-42cd-a3cd-14c4e9ee58bc}" enabled="1" method="Privilege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C:\win32app\MSOffice\Templates\eds\Empty.pot</Template>
  <TotalTime>1780</TotalTime>
  <Words>2476</Words>
  <Application>Microsoft Office PowerPoint</Application>
  <PresentationFormat>Widescreen</PresentationFormat>
  <Paragraphs>373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Courier New</vt:lpstr>
      <vt:lpstr>Times New Roman</vt:lpstr>
      <vt:lpstr>Wingdings</vt:lpstr>
      <vt:lpstr>Empty</vt:lpstr>
      <vt:lpstr>PowerPoint Presentation</vt:lpstr>
      <vt:lpstr>Learning Objectives</vt:lpstr>
      <vt:lpstr>Learning through an example Bob’s Auto Parts</vt:lpstr>
      <vt:lpstr>orderform.html</vt:lpstr>
      <vt:lpstr>Submit action = processorder.php</vt:lpstr>
      <vt:lpstr>Submit action = processorder.php</vt:lpstr>
      <vt:lpstr>Processorder.php</vt:lpstr>
      <vt:lpstr>What happens on the server side?</vt:lpstr>
      <vt:lpstr>PHP Tags</vt:lpstr>
      <vt:lpstr>Different ways of PHP tagging</vt:lpstr>
      <vt:lpstr>PHP Statements</vt:lpstr>
      <vt:lpstr>PHP Comments / Documentation</vt:lpstr>
      <vt:lpstr>Concatenation Operator</vt:lpstr>
      <vt:lpstr>Accessing form variables</vt:lpstr>
      <vt:lpstr>Accessing form variables</vt:lpstr>
      <vt:lpstr>Accessing form variables (Contd.)</vt:lpstr>
      <vt:lpstr>Single vs Double Quotes  Interpolation</vt:lpstr>
      <vt:lpstr>Understanding identifiers</vt:lpstr>
      <vt:lpstr>PHP is a Loosely / weakly / dynamically  Typed Language</vt:lpstr>
      <vt:lpstr>PHP Data Types - Basic</vt:lpstr>
      <vt:lpstr>PHP Data Types – Other (NULL and resource)</vt:lpstr>
      <vt:lpstr>PHP is weakly typed or dynamically typed</vt:lpstr>
      <vt:lpstr>Type Casting of variables</vt:lpstr>
      <vt:lpstr>Declaring and using CONSTANTS</vt:lpstr>
      <vt:lpstr>Declaring and using CONSTANTS (contd.)</vt:lpstr>
      <vt:lpstr>Variable Scope - Rules</vt:lpstr>
      <vt:lpstr>PHP Variable Scope</vt:lpstr>
      <vt:lpstr>List of SUPER GLOBAL variables</vt:lpstr>
      <vt:lpstr>Producing output: echo and print</vt:lpstr>
      <vt:lpstr>Producing output: echo and print</vt:lpstr>
      <vt:lpstr>PHP Operators</vt:lpstr>
      <vt:lpstr>PHP Arithmetic Operators</vt:lpstr>
      <vt:lpstr>PHP Combined Assignment Operators</vt:lpstr>
      <vt:lpstr>PHP Comparison Operators</vt:lpstr>
      <vt:lpstr>= and == operators  Logical Errors</vt:lpstr>
      <vt:lpstr>PHP’s Logical Operators</vt:lpstr>
      <vt:lpstr>PHP’s Array Operators</vt:lpstr>
      <vt:lpstr>Other Operators</vt:lpstr>
      <vt:lpstr>Getting and Setting Variable Type</vt:lpstr>
      <vt:lpstr>PHP Type Testing Functions</vt:lpstr>
      <vt:lpstr>Testing Variable Status (very useful in web)</vt:lpstr>
      <vt:lpstr>Casting vs Reinterpreting</vt:lpstr>
      <vt:lpstr>Decision Making - if</vt:lpstr>
      <vt:lpstr>Decision Making – if .. else</vt:lpstr>
      <vt:lpstr>Decision Making – if .. elseif</vt:lpstr>
      <vt:lpstr>Decision Making – switch</vt:lpstr>
      <vt:lpstr>Iterations: 3 ways while; do .. while; for</vt:lpstr>
      <vt:lpstr>Breaking out of iterations or script</vt:lpstr>
      <vt:lpstr>Summary</vt:lpstr>
    </vt:vector>
  </TitlesOfParts>
  <Company>Metaphase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Itasca Lessons Learned</dc:title>
  <dc:creator>lsheets</dc:creator>
  <cp:keywords>C_Unrestricted</cp:keywords>
  <cp:lastModifiedBy>Jasthi, Jasthi (DI SW PLM LCS DEVOPS)</cp:lastModifiedBy>
  <cp:revision>238</cp:revision>
  <cp:lastPrinted>2001-10-31T19:38:05Z</cp:lastPrinted>
  <dcterms:created xsi:type="dcterms:W3CDTF">2001-10-29T21:13:45Z</dcterms:created>
  <dcterms:modified xsi:type="dcterms:W3CDTF">2025-05-30T00:06:22Z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EA063003-CB52-4A02-8FAE-7357FA2351D1</vt:lpwstr>
  </property>
  <property fmtid="{D5CDD505-2E9C-101B-9397-08002B2CF9AE}" pid="3" name="ArticulatePath">
    <vt:lpwstr>Introduction_I18N and L10N_Unicode</vt:lpwstr>
  </property>
  <property fmtid="{D5CDD505-2E9C-101B-9397-08002B2CF9AE}" pid="4" name="Document Confidentiality">
    <vt:lpwstr>Unrestricted</vt:lpwstr>
  </property>
  <property fmtid="{D5CDD505-2E9C-101B-9397-08002B2CF9AE}" pid="5" name="MSIP_Label_9d258917-277f-42cd-a3cd-14c4e9ee58bc_Enabled">
    <vt:lpwstr>true</vt:lpwstr>
  </property>
  <property fmtid="{D5CDD505-2E9C-101B-9397-08002B2CF9AE}" pid="6" name="MSIP_Label_9d258917-277f-42cd-a3cd-14c4e9ee58bc_SetDate">
    <vt:lpwstr>2023-05-24T23:02:45Z</vt:lpwstr>
  </property>
  <property fmtid="{D5CDD505-2E9C-101B-9397-08002B2CF9AE}" pid="7" name="MSIP_Label_9d258917-277f-42cd-a3cd-14c4e9ee58bc_Method">
    <vt:lpwstr>Privileged</vt:lpwstr>
  </property>
  <property fmtid="{D5CDD505-2E9C-101B-9397-08002B2CF9AE}" pid="8" name="MSIP_Label_9d258917-277f-42cd-a3cd-14c4e9ee58bc_Name">
    <vt:lpwstr>restricted</vt:lpwstr>
  </property>
  <property fmtid="{D5CDD505-2E9C-101B-9397-08002B2CF9AE}" pid="9" name="MSIP_Label_9d258917-277f-42cd-a3cd-14c4e9ee58bc_SiteId">
    <vt:lpwstr>38ae3bcd-9579-4fd4-adda-b42e1495d55a</vt:lpwstr>
  </property>
  <property fmtid="{D5CDD505-2E9C-101B-9397-08002B2CF9AE}" pid="10" name="MSIP_Label_9d258917-277f-42cd-a3cd-14c4e9ee58bc_ActionId">
    <vt:lpwstr>36e940b5-2b73-4fa9-a446-8760f06c2eea</vt:lpwstr>
  </property>
  <property fmtid="{D5CDD505-2E9C-101B-9397-08002B2CF9AE}" pid="11" name="MSIP_Label_9d258917-277f-42cd-a3cd-14c4e9ee58bc_ContentBits">
    <vt:lpwstr>0</vt:lpwstr>
  </property>
</Properties>
</file>