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86" r:id="rId2"/>
    <p:sldId id="304" r:id="rId3"/>
    <p:sldId id="314" r:id="rId4"/>
    <p:sldId id="320" r:id="rId5"/>
    <p:sldId id="331" r:id="rId6"/>
    <p:sldId id="329" r:id="rId7"/>
    <p:sldId id="330" r:id="rId8"/>
    <p:sldId id="321" r:id="rId9"/>
    <p:sldId id="322" r:id="rId10"/>
    <p:sldId id="336" r:id="rId11"/>
    <p:sldId id="315" r:id="rId12"/>
    <p:sldId id="316" r:id="rId13"/>
    <p:sldId id="317" r:id="rId14"/>
    <p:sldId id="313" r:id="rId15"/>
  </p:sldIdLst>
  <p:sldSz cx="12192000" cy="6858000"/>
  <p:notesSz cx="6992938" cy="9278938"/>
  <p:custDataLst>
    <p:tags r:id="rId18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220011"/>
    <a:srgbClr val="99CCFF"/>
    <a:srgbClr val="CCFFFF"/>
    <a:srgbClr val="0099CC"/>
    <a:srgbClr val="CCECFF"/>
    <a:srgbClr val="969696"/>
    <a:srgbClr val="D7F5ED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1C2FBDA-E634-4068-A132-14714024DA9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645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55600" y="687388"/>
            <a:ext cx="6232525" cy="35067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422775"/>
            <a:ext cx="5110162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882D5666-EA26-43DB-A423-D6C16F0474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46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23825" indent="-123825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579438" indent="-122238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1035050" indent="-12065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490663" indent="-119063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946275" indent="-117475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5600" y="687388"/>
            <a:ext cx="6232525" cy="3506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929762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 err="1"/>
              <a:t>file_put_contents</a:t>
            </a:r>
            <a:r>
              <a:rPr lang="en-US" dirty="0"/>
              <a:t> can be called with an optional third parameter</a:t>
            </a:r>
          </a:p>
          <a:p>
            <a:pPr marL="0" indent="0" defTabSz="929762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/>
              <a:t>appends (adds to the end) rather than replacing previous contents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FD30-B056-401E-966A-B8BB8A618D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14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5600" y="687388"/>
            <a:ext cx="6232525" cy="3506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glob can filter by accepting wildcard paths with the * character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FD30-B056-401E-966A-B8BB8A618D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14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200"/>
          </a:p>
        </p:txBody>
      </p:sp>
      <p:pic>
        <p:nvPicPr>
          <p:cNvPr id="5" name="Picture 7" descr="jasth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200" y="152400"/>
            <a:ext cx="91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51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" y="6477000"/>
            <a:ext cx="10261600" cy="228600"/>
          </a:xfrm>
        </p:spPr>
        <p:txBody>
          <a:bodyPr/>
          <a:lstStyle>
            <a:lvl1pPr>
              <a:defRPr sz="1400" b="0" smtClean="0"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769600" y="6477000"/>
            <a:ext cx="508000" cy="228600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A469BB5-E0B9-488C-AA60-33494638DC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C2B8735-7EDB-4197-888B-A599E3A84E3D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4800" y="0"/>
            <a:ext cx="29972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200" y="0"/>
            <a:ext cx="87884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B76341B-E19F-49DF-84C7-76669C068278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9D930E-90CA-4250-A551-B44A7BA993FE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591D2B-5690-4CEA-B496-6DDF443FD8E4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0" y="1143000"/>
            <a:ext cx="58928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1143000"/>
            <a:ext cx="58928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BE8900-034A-4881-A902-159934030757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E6B451-F96B-4A06-82E0-1AA7E4039595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ED756C-D931-4FF8-8BDC-34D60276B968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01DAA7-D7B7-4AEC-9760-CE018CC47466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83AC1F1-2258-40CF-AEF3-773E642F6CB8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F5E06D-0429-41FA-92BE-1F077EC4306E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Rectangle 44"/>
          <p:cNvSpPr>
            <a:spLocks noChangeArrowheads="1"/>
          </p:cNvSpPr>
          <p:nvPr/>
        </p:nvSpPr>
        <p:spPr bwMode="auto">
          <a:xfrm>
            <a:off x="0" y="0"/>
            <a:ext cx="12192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20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3200" y="6629400"/>
            <a:ext cx="10972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b="1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                   ICS325 – Internet Application Development</a:t>
            </a:r>
            <a:endParaRPr lang="en-GB" sz="1400">
              <a:solidFill>
                <a:srgbClr val="FFFFFF"/>
              </a:solidFill>
            </a:endParaRP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77600" y="6629400"/>
            <a:ext cx="711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pPr>
              <a:defRPr/>
            </a:pPr>
            <a:fld id="{4EE87C96-FD3F-4BD3-9C5B-BE9A4E1C5F8C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1143000"/>
            <a:ext cx="11988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		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10972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pic>
        <p:nvPicPr>
          <p:cNvPr id="1031" name="Picture 79" descr="jasth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03200" y="152400"/>
            <a:ext cx="91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SzPct val="200000"/>
        <a:buChar char="•"/>
        <a:defRPr kumimoji="1"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•"/>
        <a:defRPr kumimoji="1"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–"/>
        <a:defRPr kumimoji="1"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45000"/>
        </a:spcBef>
        <a:spcAft>
          <a:spcPct val="0"/>
        </a:spcAft>
        <a:buClr>
          <a:srgbClr val="99CCCC"/>
        </a:buClr>
        <a:buChar char="–"/>
        <a:defRPr kumimoji="1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en/language.exceptions.php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4" Type="http://schemas.openxmlformats.org/officeDocument/2006/relationships/hyperlink" Target="http://www.w3schools.com/php/php_exception.as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053"/>
          <p:cNvSpPr>
            <a:spLocks noChangeArrowheads="1"/>
          </p:cNvSpPr>
          <p:nvPr/>
        </p:nvSpPr>
        <p:spPr bwMode="auto">
          <a:xfrm>
            <a:off x="1524000" y="1828800"/>
            <a:ext cx="9144000" cy="2133600"/>
          </a:xfrm>
          <a:prstGeom prst="rect">
            <a:avLst/>
          </a:prstGeom>
          <a:solidFill>
            <a:srgbClr val="89A5C7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 dirty="0"/>
              <a:t>Ch.02 Storing and Retrieving Data</a:t>
            </a:r>
          </a:p>
        </p:txBody>
      </p:sp>
      <p:pic>
        <p:nvPicPr>
          <p:cNvPr id="13315" name="Picture 2054" descr="jasth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21336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Rectangle 2056"/>
          <p:cNvSpPr>
            <a:spLocks noChangeArrowheads="1"/>
          </p:cNvSpPr>
          <p:nvPr/>
        </p:nvSpPr>
        <p:spPr bwMode="auto">
          <a:xfrm>
            <a:off x="4419600" y="4114800"/>
            <a:ext cx="6019800" cy="2514600"/>
          </a:xfrm>
          <a:prstGeom prst="rect">
            <a:avLst/>
          </a:prstGeom>
          <a:solidFill>
            <a:srgbClr val="00FFFF">
              <a:alpha val="50195"/>
            </a:srgb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45000"/>
              </a:spcBef>
            </a:pPr>
            <a:r>
              <a:rPr kumimoji="1" lang="en-US" sz="2000" b="1" dirty="0">
                <a:latin typeface="Arial" charset="0"/>
              </a:rPr>
              <a:t>Siva R Jasthi</a:t>
            </a:r>
            <a:endParaRPr kumimoji="1" lang="en-US" sz="1600" dirty="0">
              <a:latin typeface="Arial" charset="0"/>
            </a:endParaRPr>
          </a:p>
          <a:p>
            <a:pPr>
              <a:spcBef>
                <a:spcPct val="45000"/>
              </a:spcBef>
            </a:pPr>
            <a:r>
              <a:rPr kumimoji="1" lang="en-US" sz="1600" dirty="0">
                <a:latin typeface="Arial" charset="0"/>
              </a:rPr>
              <a:t>ICS325 – Internet Application Development</a:t>
            </a:r>
          </a:p>
          <a:p>
            <a:pPr>
              <a:spcBef>
                <a:spcPct val="45000"/>
              </a:spcBef>
            </a:pPr>
            <a:r>
              <a:rPr kumimoji="1" lang="en-US" sz="1600" dirty="0">
                <a:latin typeface="Arial" charset="0"/>
              </a:rPr>
              <a:t>Information and Computer Sciences</a:t>
            </a:r>
          </a:p>
          <a:p>
            <a:pPr>
              <a:spcBef>
                <a:spcPct val="45000"/>
              </a:spcBef>
            </a:pPr>
            <a:r>
              <a:rPr kumimoji="1" lang="en-US" sz="1600" dirty="0">
                <a:latin typeface="Arial" charset="0"/>
              </a:rPr>
              <a:t>Metropolitan State University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4890526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directories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88682541"/>
              </p:ext>
            </p:extLst>
          </p:nvPr>
        </p:nvGraphicFramePr>
        <p:xfrm>
          <a:off x="381000" y="1280160"/>
          <a:ext cx="10896600" cy="32004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49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7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2"/>
                          </a:solidFill>
                          <a:latin typeface="+mj-lt"/>
                        </a:rPr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2"/>
                          </a:solidFill>
                          <a:latin typeface="+mj-lt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2"/>
                          </a:solidFill>
                          <a:latin typeface="+mj-lt"/>
                        </a:rPr>
                        <a:t>scandir</a:t>
                      </a:r>
                      <a:r>
                        <a:rPr lang="en-US" sz="2400" dirty="0">
                          <a:solidFill>
                            <a:schemeClr val="bg2"/>
                          </a:solidFill>
                          <a:latin typeface="+mj-lt"/>
                        </a:rPr>
                        <a:t>(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2"/>
                          </a:solidFill>
                          <a:latin typeface="+mj-lt"/>
                        </a:rPr>
                        <a:t>returns an array of all file names in a given directory </a:t>
                      </a:r>
                    </a:p>
                    <a:p>
                      <a:br>
                        <a:rPr lang="en-US" sz="2400" dirty="0">
                          <a:solidFill>
                            <a:schemeClr val="bg2"/>
                          </a:solidFill>
                          <a:latin typeface="+mj-lt"/>
                        </a:rPr>
                      </a:br>
                      <a:r>
                        <a:rPr lang="en-US" sz="2400" dirty="0">
                          <a:solidFill>
                            <a:schemeClr val="bg2"/>
                          </a:solidFill>
                          <a:latin typeface="+mj-lt"/>
                        </a:rPr>
                        <a:t>(returns just the file names, such as "</a:t>
                      </a:r>
                      <a:r>
                        <a:rPr lang="en-US" sz="2400" dirty="0">
                          <a:solidFill>
                            <a:schemeClr val="bg2"/>
                          </a:solidFill>
                          <a:latin typeface="+mj-lt"/>
                          <a:cs typeface="Courier New" pitchFamily="49" charset="0"/>
                        </a:rPr>
                        <a:t>myfile.txt</a:t>
                      </a:r>
                      <a:r>
                        <a:rPr lang="en-US" sz="2400" dirty="0">
                          <a:solidFill>
                            <a:schemeClr val="bg2"/>
                          </a:solidFill>
                          <a:latin typeface="+mj-lt"/>
                        </a:rPr>
                        <a:t>")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2"/>
                          </a:solidFill>
                          <a:latin typeface="+mj-lt"/>
                        </a:rPr>
                        <a:t>glob(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2"/>
                          </a:solidFill>
                          <a:latin typeface="+mj-lt"/>
                        </a:rPr>
                        <a:t>returns an array of all file names that match a given pattern </a:t>
                      </a:r>
                    </a:p>
                    <a:p>
                      <a:br>
                        <a:rPr lang="en-US" sz="2400" dirty="0">
                          <a:solidFill>
                            <a:schemeClr val="bg2"/>
                          </a:solidFill>
                          <a:latin typeface="+mj-lt"/>
                        </a:rPr>
                      </a:br>
                      <a:r>
                        <a:rPr lang="en-US" sz="2400" dirty="0">
                          <a:solidFill>
                            <a:schemeClr val="bg2"/>
                          </a:solidFill>
                          <a:latin typeface="+mj-lt"/>
                        </a:rPr>
                        <a:t>(returns a file path and name, such as "</a:t>
                      </a:r>
                      <a:r>
                        <a:rPr lang="en-US" sz="2400" dirty="0">
                          <a:solidFill>
                            <a:schemeClr val="bg2"/>
                          </a:solidFill>
                          <a:latin typeface="+mj-lt"/>
                          <a:cs typeface="Courier New" pitchFamily="49" charset="0"/>
                        </a:rPr>
                        <a:t>foo/bar/myfile.txt</a:t>
                      </a:r>
                      <a:r>
                        <a:rPr lang="en-US" sz="2400" dirty="0">
                          <a:solidFill>
                            <a:schemeClr val="bg2"/>
                          </a:solidFill>
                          <a:latin typeface="+mj-lt"/>
                        </a:rPr>
                        <a:t>")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7717095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fopen</a:t>
            </a:r>
            <a:r>
              <a:rPr lang="en-US" dirty="0"/>
              <a:t>() modes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83502"/>
            <a:ext cx="6324600" cy="586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5563643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Problems with Using Flat Files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4" t="10811"/>
          <a:stretch/>
        </p:blipFill>
        <p:spPr bwMode="auto">
          <a:xfrm>
            <a:off x="228600" y="1074174"/>
            <a:ext cx="8310011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4731418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RDBMS Solve These Problems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84006"/>
            <a:ext cx="9063613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8336801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01DAA7-D7B7-4AEC-9760-CE018CC47466}" type="slidenum">
              <a:rPr lang="en-GB" smtClean="0"/>
              <a:pPr>
                <a:defRPr/>
              </a:pPr>
              <a:t>14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9400" y="1143000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PHP Manual </a:t>
            </a:r>
            <a:r>
              <a:rPr lang="en-US" sz="3200" dirty="0">
                <a:hlinkClick r:id="rId3"/>
              </a:rPr>
              <a:t>http://php.net/manual/en/language.exceptions.php</a:t>
            </a:r>
            <a:endParaRPr lang="en-US" sz="3200" dirty="0"/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W3 Schools</a:t>
            </a:r>
          </a:p>
          <a:p>
            <a:pPr algn="ctr"/>
            <a:r>
              <a:rPr lang="en-US" sz="3200" dirty="0">
                <a:hlinkClick r:id="rId4"/>
              </a:rPr>
              <a:t>http://www.w3schools.com/php/php_exception.asp</a:t>
            </a:r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63800" y="76200"/>
            <a:ext cx="82296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References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1527528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Key Topics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" t="8837" r="2440"/>
          <a:stretch/>
        </p:blipFill>
        <p:spPr bwMode="auto">
          <a:xfrm>
            <a:off x="381000" y="1219200"/>
            <a:ext cx="9040814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5FCF23-EEDE-F4AB-7B71-AB82653ED402}"/>
              </a:ext>
            </a:extLst>
          </p:cNvPr>
          <p:cNvSpPr txBox="1"/>
          <p:nvPr/>
        </p:nvSpPr>
        <p:spPr>
          <a:xfrm>
            <a:off x="8839200" y="1524000"/>
            <a:ext cx="232980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Reading from:</a:t>
            </a:r>
          </a:p>
          <a:p>
            <a:endParaRPr lang="en-US" sz="2000" dirty="0"/>
          </a:p>
          <a:p>
            <a:pPr marL="228600" indent="-228600">
              <a:buAutoNum type="arabicPeriod"/>
            </a:pPr>
            <a:r>
              <a:rPr lang="en-US" sz="2000" dirty="0"/>
              <a:t>Files</a:t>
            </a:r>
          </a:p>
          <a:p>
            <a:pPr marL="228600" indent="-228600">
              <a:buAutoNum type="arabicPeriod"/>
            </a:pPr>
            <a:r>
              <a:rPr lang="en-US" sz="2000" dirty="0"/>
              <a:t>Database</a:t>
            </a:r>
          </a:p>
          <a:p>
            <a:pPr marL="228600" indent="-228600">
              <a:buAutoNum type="arabicPeriod"/>
            </a:pPr>
            <a:r>
              <a:rPr lang="en-US" sz="2000" dirty="0"/>
              <a:t>APIs/</a:t>
            </a:r>
            <a:r>
              <a:rPr lang="en-US" sz="2000" dirty="0" err="1"/>
              <a:t>WebServices</a:t>
            </a:r>
            <a:endParaRPr lang="en-US" sz="2000" dirty="0"/>
          </a:p>
          <a:p>
            <a:pPr marL="228600" indent="-228600">
              <a:buAutoNum type="arabicPeriod"/>
            </a:pPr>
            <a:endParaRPr lang="en-US" sz="2000" dirty="0"/>
          </a:p>
          <a:p>
            <a:pPr marL="228600" indent="-228600">
              <a:buAutoNum type="arabicPeriod"/>
            </a:pPr>
            <a:endParaRPr lang="en-US" sz="2000" dirty="0"/>
          </a:p>
          <a:p>
            <a:r>
              <a:rPr lang="en-US" sz="2000" dirty="0"/>
              <a:t>Write to:</a:t>
            </a:r>
          </a:p>
          <a:p>
            <a:pPr marL="228600" indent="-228600">
              <a:buAutoNum type="arabicPeriod"/>
            </a:pPr>
            <a:r>
              <a:rPr lang="en-US" sz="2000" dirty="0"/>
              <a:t>Files</a:t>
            </a:r>
          </a:p>
          <a:p>
            <a:pPr marL="228600" indent="-228600">
              <a:buAutoNum type="arabicPeriod"/>
            </a:pPr>
            <a:r>
              <a:rPr lang="en-US" sz="2000" dirty="0"/>
              <a:t>Database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1531060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Processing Files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98754"/>
            <a:ext cx="11551076" cy="5225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0138189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file I/O functions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28900602"/>
              </p:ext>
            </p:extLst>
          </p:nvPr>
        </p:nvGraphicFramePr>
        <p:xfrm>
          <a:off x="1600200" y="1371600"/>
          <a:ext cx="8991600" cy="532639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49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0684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function name(s) 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category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5234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2"/>
                          </a:solidFill>
                        </a:rPr>
                        <a:t>fopen</a:t>
                      </a:r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()</a:t>
                      </a:r>
                    </a:p>
                    <a:p>
                      <a:r>
                        <a:rPr lang="en-US" sz="2400" dirty="0" err="1">
                          <a:solidFill>
                            <a:schemeClr val="bg2"/>
                          </a:solidFill>
                        </a:rPr>
                        <a:t>fclose</a:t>
                      </a:r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for opening and closing a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8807"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/>
                        </a:solidFill>
                      </a:endParaRPr>
                    </a:p>
                    <a:p>
                      <a:r>
                        <a:rPr lang="en-US" sz="2400">
                          <a:solidFill>
                            <a:schemeClr val="bg2"/>
                          </a:solidFill>
                        </a:rPr>
                        <a:t>file</a:t>
                      </a:r>
                      <a:r>
                        <a:rPr lang="en-US" sz="2400" baseline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2400" baseline="0" dirty="0">
                          <a:solidFill>
                            <a:schemeClr val="bg2"/>
                          </a:solidFill>
                        </a:rPr>
                        <a:t>( )</a:t>
                      </a:r>
                    </a:p>
                    <a:p>
                      <a:r>
                        <a:rPr lang="en-US" sz="2400" baseline="0" dirty="0" err="1">
                          <a:solidFill>
                            <a:schemeClr val="bg2"/>
                          </a:solidFill>
                        </a:rPr>
                        <a:t>fread</a:t>
                      </a:r>
                      <a:r>
                        <a:rPr lang="en-US" sz="2400" baseline="0" dirty="0">
                          <a:solidFill>
                            <a:schemeClr val="bg2"/>
                          </a:solidFill>
                        </a:rPr>
                        <a:t>( )</a:t>
                      </a:r>
                    </a:p>
                    <a:p>
                      <a:r>
                        <a:rPr lang="en-US" sz="2400" baseline="0" dirty="0" err="1">
                          <a:solidFill>
                            <a:schemeClr val="bg2"/>
                          </a:solidFill>
                        </a:rPr>
                        <a:t>fwrite</a:t>
                      </a:r>
                      <a:r>
                        <a:rPr lang="en-US" sz="2400" baseline="0" dirty="0">
                          <a:solidFill>
                            <a:schemeClr val="bg2"/>
                          </a:solidFill>
                        </a:rPr>
                        <a:t>( )</a:t>
                      </a:r>
                      <a:endParaRPr lang="en-US" sz="2400" dirty="0">
                        <a:solidFill>
                          <a:schemeClr val="bg2"/>
                        </a:solidFill>
                      </a:endParaRPr>
                    </a:p>
                    <a:p>
                      <a:r>
                        <a:rPr lang="en-US" sz="2400" dirty="0" err="1">
                          <a:solidFill>
                            <a:schemeClr val="bg2"/>
                          </a:solidFill>
                        </a:rPr>
                        <a:t>file_get_contents</a:t>
                      </a:r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()</a:t>
                      </a:r>
                    </a:p>
                    <a:p>
                      <a:r>
                        <a:rPr lang="en-US" sz="2400" dirty="0" err="1">
                          <a:solidFill>
                            <a:schemeClr val="bg2"/>
                          </a:solidFill>
                        </a:rPr>
                        <a:t>file_put_contents</a:t>
                      </a:r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reading/writing entire files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8807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2"/>
                        </a:solidFill>
                      </a:endParaRPr>
                    </a:p>
                    <a:p>
                      <a:r>
                        <a:rPr lang="en-US" sz="2400" dirty="0" err="1">
                          <a:solidFill>
                            <a:schemeClr val="bg2"/>
                          </a:solidFill>
                        </a:rPr>
                        <a:t>feof</a:t>
                      </a:r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2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For</a:t>
                      </a:r>
                      <a:r>
                        <a:rPr lang="en-US" sz="2400" baseline="0" dirty="0">
                          <a:solidFill>
                            <a:schemeClr val="bg2"/>
                          </a:solidFill>
                        </a:rPr>
                        <a:t> finding whether the contents in a file reached the end of file (while reading) </a:t>
                      </a:r>
                      <a:endParaRPr 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7325787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file I/O functions (contd.)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28285307"/>
              </p:ext>
            </p:extLst>
          </p:nvPr>
        </p:nvGraphicFramePr>
        <p:xfrm>
          <a:off x="228600" y="1091381"/>
          <a:ext cx="8991600" cy="399959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49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0684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function name(s)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category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8913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2"/>
                          </a:solidFill>
                        </a:rPr>
                        <a:t>basename</a:t>
                      </a:r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( ) </a:t>
                      </a:r>
                    </a:p>
                    <a:p>
                      <a:r>
                        <a:rPr lang="en-US" sz="2400" dirty="0" err="1">
                          <a:solidFill>
                            <a:schemeClr val="bg2"/>
                          </a:solidFill>
                        </a:rPr>
                        <a:t>file_exists</a:t>
                      </a:r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( )</a:t>
                      </a:r>
                    </a:p>
                    <a:p>
                      <a:r>
                        <a:rPr lang="en-US" sz="2400" dirty="0" err="1">
                          <a:solidFill>
                            <a:schemeClr val="bg2"/>
                          </a:solidFill>
                        </a:rPr>
                        <a:t>filesize</a:t>
                      </a:r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(</a:t>
                      </a:r>
                      <a:r>
                        <a:rPr lang="en-US" sz="2400" baseline="0" dirty="0">
                          <a:solidFill>
                            <a:schemeClr val="bg2"/>
                          </a:solidFill>
                        </a:rPr>
                        <a:t> )</a:t>
                      </a:r>
                      <a:br>
                        <a:rPr lang="en-US" sz="2400" dirty="0">
                          <a:solidFill>
                            <a:schemeClr val="bg2"/>
                          </a:solidFill>
                        </a:rPr>
                      </a:br>
                      <a:r>
                        <a:rPr lang="en-US" sz="2400" dirty="0" err="1">
                          <a:solidFill>
                            <a:schemeClr val="bg2"/>
                          </a:solidFill>
                        </a:rPr>
                        <a:t>fileperms</a:t>
                      </a:r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(</a:t>
                      </a:r>
                      <a:r>
                        <a:rPr lang="en-US" sz="2400" baseline="0" dirty="0">
                          <a:solidFill>
                            <a:schemeClr val="bg2"/>
                          </a:solidFill>
                        </a:rPr>
                        <a:t> )</a:t>
                      </a:r>
                      <a:endParaRPr lang="en-US" sz="2400" dirty="0">
                        <a:solidFill>
                          <a:schemeClr val="bg2"/>
                        </a:solidFill>
                      </a:endParaRPr>
                    </a:p>
                    <a:p>
                      <a:r>
                        <a:rPr lang="en-US" sz="2400" dirty="0" err="1">
                          <a:solidFill>
                            <a:schemeClr val="bg2"/>
                          </a:solidFill>
                        </a:rPr>
                        <a:t>filemtime</a:t>
                      </a:r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( )</a:t>
                      </a:r>
                    </a:p>
                    <a:p>
                      <a:r>
                        <a:rPr lang="en-US" sz="2400" dirty="0" err="1">
                          <a:solidFill>
                            <a:schemeClr val="bg2"/>
                          </a:solidFill>
                        </a:rPr>
                        <a:t>is_dir</a:t>
                      </a:r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( )</a:t>
                      </a:r>
                      <a:br>
                        <a:rPr lang="en-US" sz="2400" dirty="0">
                          <a:solidFill>
                            <a:schemeClr val="bg2"/>
                          </a:solidFill>
                        </a:rPr>
                      </a:br>
                      <a:r>
                        <a:rPr lang="en-US" sz="2400" dirty="0" err="1">
                          <a:solidFill>
                            <a:schemeClr val="bg2"/>
                          </a:solidFill>
                        </a:rPr>
                        <a:t>is_readable</a:t>
                      </a:r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( )</a:t>
                      </a:r>
                    </a:p>
                    <a:p>
                      <a:r>
                        <a:rPr lang="en-US" sz="2400" dirty="0" err="1">
                          <a:solidFill>
                            <a:schemeClr val="bg2"/>
                          </a:solidFill>
                        </a:rPr>
                        <a:t>Is_writable</a:t>
                      </a:r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( )</a:t>
                      </a:r>
                    </a:p>
                    <a:p>
                      <a:r>
                        <a:rPr lang="en-US" sz="2400" dirty="0" err="1">
                          <a:solidFill>
                            <a:schemeClr val="bg2"/>
                          </a:solidFill>
                        </a:rPr>
                        <a:t>disk_free_space</a:t>
                      </a:r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(</a:t>
                      </a:r>
                      <a:r>
                        <a:rPr lang="en-US" sz="2400" baseline="0" dirty="0">
                          <a:solidFill>
                            <a:schemeClr val="bg2"/>
                          </a:solidFill>
                        </a:rPr>
                        <a:t> )</a:t>
                      </a:r>
                      <a:endParaRPr 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asking for information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58705555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file I/O functions (Contd.)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8594397"/>
              </p:ext>
            </p:extLst>
          </p:nvPr>
        </p:nvGraphicFramePr>
        <p:xfrm>
          <a:off x="381000" y="1066800"/>
          <a:ext cx="8839202" cy="50895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19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84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function name(s)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category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572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copy( )</a:t>
                      </a:r>
                    </a:p>
                    <a:p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rename( )</a:t>
                      </a:r>
                    </a:p>
                    <a:p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unlink( )</a:t>
                      </a:r>
                    </a:p>
                    <a:p>
                      <a:r>
                        <a:rPr lang="en-US" sz="2400" dirty="0" err="1">
                          <a:solidFill>
                            <a:schemeClr val="bg2"/>
                          </a:solidFill>
                        </a:rPr>
                        <a:t>chmod</a:t>
                      </a:r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( ) </a:t>
                      </a:r>
                    </a:p>
                    <a:p>
                      <a:r>
                        <a:rPr lang="en-US" sz="2400" dirty="0" err="1">
                          <a:solidFill>
                            <a:schemeClr val="bg2"/>
                          </a:solidFill>
                        </a:rPr>
                        <a:t>chgrp</a:t>
                      </a:r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(</a:t>
                      </a:r>
                      <a:r>
                        <a:rPr lang="en-US" sz="2400" baseline="0" dirty="0">
                          <a:solidFill>
                            <a:schemeClr val="bg2"/>
                          </a:solidFill>
                        </a:rPr>
                        <a:t> )</a:t>
                      </a:r>
                    </a:p>
                    <a:p>
                      <a:r>
                        <a:rPr lang="en-US" sz="2400" baseline="0" dirty="0" err="1">
                          <a:solidFill>
                            <a:schemeClr val="bg2"/>
                          </a:solidFill>
                        </a:rPr>
                        <a:t>chown</a:t>
                      </a:r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( )</a:t>
                      </a:r>
                    </a:p>
                    <a:p>
                      <a:r>
                        <a:rPr lang="en-US" sz="2400" dirty="0" err="1">
                          <a:solidFill>
                            <a:schemeClr val="bg2"/>
                          </a:solidFill>
                        </a:rPr>
                        <a:t>mkdir</a:t>
                      </a:r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( ) </a:t>
                      </a:r>
                    </a:p>
                    <a:p>
                      <a:r>
                        <a:rPr lang="en-US" sz="2400" dirty="0" err="1">
                          <a:solidFill>
                            <a:schemeClr val="bg2"/>
                          </a:solidFill>
                        </a:rPr>
                        <a:t>rmdir</a:t>
                      </a:r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( 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manipulating files and directories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84">
                <a:tc>
                  <a:txBody>
                    <a:bodyPr/>
                    <a:lstStyle/>
                    <a:p>
                      <a:endParaRPr lang="en-US" sz="2400">
                        <a:solidFill>
                          <a:schemeClr val="bg2"/>
                        </a:solidFill>
                      </a:endParaRPr>
                    </a:p>
                    <a:p>
                      <a:endParaRPr lang="en-US" sz="2400">
                        <a:solidFill>
                          <a:schemeClr val="bg2"/>
                        </a:solidFill>
                      </a:endParaRPr>
                    </a:p>
                    <a:p>
                      <a:r>
                        <a:rPr lang="en-US" sz="2400">
                          <a:solidFill>
                            <a:schemeClr val="bg2"/>
                          </a:solidFill>
                        </a:rPr>
                        <a:t>glob</a:t>
                      </a:r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( )</a:t>
                      </a:r>
                    </a:p>
                    <a:p>
                      <a:r>
                        <a:rPr lang="en-US" sz="2400" dirty="0" err="1">
                          <a:solidFill>
                            <a:schemeClr val="bg2"/>
                          </a:solidFill>
                        </a:rPr>
                        <a:t>scandir</a:t>
                      </a:r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( 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2"/>
                          </a:solidFill>
                        </a:rPr>
                        <a:t>reading directories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92434114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01DAA7-D7B7-4AEC-9760-CE018CC47466}" type="slidenum">
              <a:rPr lang="en-GB" smtClean="0"/>
              <a:pPr>
                <a:defRPr/>
              </a:pPr>
              <a:t>7</a:t>
            </a:fld>
            <a:endParaRPr lang="en-GB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8807904"/>
              </p:ext>
            </p:extLst>
          </p:nvPr>
        </p:nvGraphicFramePr>
        <p:xfrm>
          <a:off x="609600" y="1143000"/>
          <a:ext cx="11379201" cy="34290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3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25830">
                <a:tc>
                  <a:txBody>
                    <a:bodyPr/>
                    <a:lstStyle/>
                    <a:p>
                      <a:r>
                        <a:rPr lang="en-US" sz="2400" b="1" dirty="0"/>
                        <a:t>contents of foo.txt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file("foo.txt")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file_get_contents</a:t>
                      </a:r>
                      <a:endParaRPr lang="en-US" sz="2400" b="1" dirty="0"/>
                    </a:p>
                    <a:p>
                      <a:r>
                        <a:rPr lang="en-US" sz="2400" b="1" dirty="0"/>
                        <a:t>("foo.txt")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17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Hello </a:t>
                      </a:r>
                    </a:p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how are </a:t>
                      </a:r>
                    </a:p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you? </a:t>
                      </a:r>
                    </a:p>
                    <a:p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I'm fine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array( </a:t>
                      </a:r>
                    </a:p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 "Hello\n",   #0 </a:t>
                      </a:r>
                    </a:p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 "how are\n", #1              </a:t>
                      </a:r>
                    </a:p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 "you?\n",    #2</a:t>
                      </a:r>
                    </a:p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 "\n",        #3 </a:t>
                      </a:r>
                    </a:p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 "I'm fine\n" #4 )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"Hello\n </a:t>
                      </a:r>
                    </a:p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how are\n </a:t>
                      </a:r>
                    </a:p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you?\n </a:t>
                      </a:r>
                    </a:p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\n </a:t>
                      </a:r>
                    </a:p>
                    <a:p>
                      <a:r>
                        <a:rPr lang="en-US" sz="2000" dirty="0">
                          <a:latin typeface="Courier New" pitchFamily="49" charset="0"/>
                          <a:cs typeface="Courier New" pitchFamily="49" charset="0"/>
                        </a:rPr>
                        <a:t>I'm fine\n"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447800" y="152400"/>
            <a:ext cx="82296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Difference between file( ) and </a:t>
            </a:r>
            <a:r>
              <a:rPr lang="en-US" dirty="0" err="1"/>
              <a:t>file_get_contents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6400" y="4636631"/>
            <a:ext cx="883920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srgbClr val="222222"/>
                </a:solidFill>
                <a:cs typeface="Consolas" pitchFamily="49" charset="0"/>
              </a:rPr>
              <a:t>file</a:t>
            </a:r>
            <a:r>
              <a:rPr lang="en-US" sz="2000" dirty="0">
                <a:solidFill>
                  <a:srgbClr val="222222"/>
                </a:solidFill>
                <a:cs typeface="Arial" pitchFamily="34" charset="0"/>
              </a:rPr>
              <a:t>(): 			Reads entire file contents into an array of lines.</a:t>
            </a:r>
          </a:p>
          <a:p>
            <a:pPr lvl="0"/>
            <a:r>
              <a:rPr lang="en-US" sz="2000" dirty="0" err="1">
                <a:solidFill>
                  <a:srgbClr val="222222"/>
                </a:solidFill>
                <a:cs typeface="Consolas" pitchFamily="49" charset="0"/>
              </a:rPr>
              <a:t>file_get_contents</a:t>
            </a:r>
            <a:r>
              <a:rPr lang="en-US" sz="2000" dirty="0">
                <a:solidFill>
                  <a:srgbClr val="222222"/>
                </a:solidFill>
                <a:cs typeface="Arial" pitchFamily="34" charset="0"/>
              </a:rPr>
              <a:t>():	Reads entire file contents into a string.</a:t>
            </a:r>
          </a:p>
          <a:p>
            <a:pPr lvl="0"/>
            <a:endParaRPr lang="en-US" sz="2000" dirty="0">
              <a:solidFill>
                <a:srgbClr val="222222"/>
              </a:solidFill>
              <a:cs typeface="Arial" pitchFamily="34" charset="0"/>
            </a:endParaRPr>
          </a:p>
          <a:p>
            <a:pPr lvl="0"/>
            <a:r>
              <a:rPr lang="en-US" sz="2000" dirty="0">
                <a:solidFill>
                  <a:srgbClr val="222222"/>
                </a:solidFill>
                <a:cs typeface="Arial" pitchFamily="34" charset="0"/>
              </a:rPr>
              <a:t>NOTE: </a:t>
            </a:r>
            <a:r>
              <a:rPr lang="en-US" sz="2000" dirty="0"/>
              <a:t>The array returned by file will be separated </a:t>
            </a:r>
            <a:r>
              <a:rPr lang="en-US" sz="2000"/>
              <a:t>by newline, </a:t>
            </a:r>
            <a:r>
              <a:rPr lang="en-US" sz="2000" dirty="0"/>
              <a:t>but each element will still have the terminating </a:t>
            </a:r>
            <a:r>
              <a:rPr lang="en-US" sz="2000"/>
              <a:t>newline attached, </a:t>
            </a:r>
            <a:r>
              <a:rPr lang="en-US" sz="2000" dirty="0"/>
              <a:t>so you will still need to watch out for that.</a:t>
            </a:r>
            <a:endParaRPr lang="en-US" sz="2000" dirty="0">
              <a:solidFill>
                <a:srgbClr val="222222"/>
              </a:solidFill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2354194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an entire file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36648" y="3276600"/>
            <a:ext cx="8153400" cy="1066800"/>
          </a:xfrm>
        </p:spPr>
        <p:txBody>
          <a:bodyPr/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file_get_contents</a:t>
            </a:r>
            <a:r>
              <a:rPr lang="en-US" sz="2400" dirty="0"/>
              <a:t> returns entire contents of a file as a string</a:t>
            </a:r>
          </a:p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file_put_contents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/>
              <a:t>writes a string into </a:t>
            </a:r>
            <a:r>
              <a:rPr lang="en-US" sz="2400"/>
              <a:t>a file, </a:t>
            </a:r>
            <a:r>
              <a:rPr lang="en-US" sz="2400" dirty="0"/>
              <a:t>replacing any prior contents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3600" y="1676401"/>
            <a:ext cx="8153400" cy="1323439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# reverse a file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$text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file_get_contents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("poem.txt");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$text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strrev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($text);</a:t>
            </a: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file_put_contents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("poem_rev.txt", $text);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5593180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Appending to a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0" y="1676401"/>
            <a:ext cx="9144000" cy="1200329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# add a line to a file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new_text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“PS: I am thinking of you";</a:t>
            </a: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file_put_contents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("poem.txt", 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new_text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FILE_APPEND);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	  			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557951"/>
              </p:ext>
            </p:extLst>
          </p:nvPr>
        </p:nvGraphicFramePr>
        <p:xfrm>
          <a:off x="2136775" y="3223101"/>
          <a:ext cx="8153400" cy="1706880"/>
        </p:xfrm>
        <a:graphic>
          <a:graphicData uri="http://schemas.openxmlformats.org/drawingml/2006/table">
            <a:tbl>
              <a:tblPr/>
              <a:tblGrid>
                <a:gridCol w="312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bg2"/>
                          </a:solidFill>
                          <a:latin typeface="+mj-lt"/>
                        </a:rPr>
                        <a:t>Existing content</a:t>
                      </a:r>
                      <a:endParaRPr lang="en-US" sz="2000" b="1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+mj-lt"/>
                        </a:rPr>
                        <a:t>After appending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2"/>
                          </a:solidFill>
                          <a:latin typeface="+mj-lt"/>
                        </a:rPr>
                        <a:t>Hey!</a:t>
                      </a:r>
                    </a:p>
                    <a:p>
                      <a:r>
                        <a:rPr lang="en-US" sz="2000" dirty="0">
                          <a:solidFill>
                            <a:schemeClr val="bg2"/>
                          </a:solidFill>
                          <a:latin typeface="+mj-lt"/>
                        </a:rPr>
                        <a:t>How are you?</a:t>
                      </a:r>
                    </a:p>
                    <a:p>
                      <a:r>
                        <a:rPr lang="en-US" sz="2000" dirty="0">
                          <a:solidFill>
                            <a:schemeClr val="bg2"/>
                          </a:solidFill>
                          <a:latin typeface="+mj-lt"/>
                        </a:rPr>
                        <a:t>When are you coming?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2"/>
                          </a:solidFill>
                          <a:latin typeface="+mj-lt"/>
                        </a:rPr>
                        <a:t>Hey!</a:t>
                      </a:r>
                    </a:p>
                    <a:p>
                      <a:r>
                        <a:rPr lang="en-US" sz="2000">
                          <a:solidFill>
                            <a:schemeClr val="bg2"/>
                          </a:solidFill>
                          <a:latin typeface="+mj-lt"/>
                        </a:rPr>
                        <a:t>How are you?</a:t>
                      </a:r>
                    </a:p>
                    <a:p>
                      <a:r>
                        <a:rPr lang="en-US" sz="2000">
                          <a:solidFill>
                            <a:schemeClr val="bg2"/>
                          </a:solidFill>
                          <a:latin typeface="+mj-lt"/>
                        </a:rPr>
                        <a:t>When are you coming? </a:t>
                      </a:r>
                    </a:p>
                    <a:p>
                      <a:r>
                        <a:rPr lang="en-US" sz="2000">
                          <a:solidFill>
                            <a:schemeClr val="bg2"/>
                          </a:solidFill>
                          <a:latin typeface="+mj-lt"/>
                          <a:cs typeface="Courier New" pitchFamily="49" charset="0"/>
                        </a:rPr>
                        <a:t>PS: I am thinking of you</a:t>
                      </a:r>
                      <a:endParaRPr lang="en-US" sz="20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01603619"/>
      </p:ext>
    </p:extLst>
  </p:cSld>
  <p:clrMapOvr>
    <a:masterClrMapping/>
  </p:clrMapOvr>
  <p:transition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Empty">
  <a:themeElements>
    <a:clrScheme name="Empty 8">
      <a:dk1>
        <a:srgbClr val="220011"/>
      </a:dk1>
      <a:lt1>
        <a:srgbClr val="FFFFFF"/>
      </a:lt1>
      <a:dk2>
        <a:srgbClr val="0F3A68"/>
      </a:dk2>
      <a:lt2>
        <a:srgbClr val="FFFFFF"/>
      </a:lt2>
      <a:accent1>
        <a:srgbClr val="CAD704"/>
      </a:accent1>
      <a:accent2>
        <a:srgbClr val="204658"/>
      </a:accent2>
      <a:accent3>
        <a:srgbClr val="AAAEB9"/>
      </a:accent3>
      <a:accent4>
        <a:srgbClr val="DADADA"/>
      </a:accent4>
      <a:accent5>
        <a:srgbClr val="E1E8AA"/>
      </a:accent5>
      <a:accent6>
        <a:srgbClr val="1C3F4F"/>
      </a:accent6>
      <a:hlink>
        <a:srgbClr val="FFC94C"/>
      </a:hlink>
      <a:folHlink>
        <a:srgbClr val="F07600"/>
      </a:folHlink>
    </a:clrScheme>
    <a:fontScheme name="Empt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mpty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pty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pty 7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8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FFC94C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C:\win32app\MSOffice\Templates\eds\Empty.pot</Template>
  <TotalTime>1644</TotalTime>
  <Words>702</Words>
  <Application>Microsoft Office PowerPoint</Application>
  <PresentationFormat>Widescreen</PresentationFormat>
  <Paragraphs>132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Consolas</vt:lpstr>
      <vt:lpstr>Courier New</vt:lpstr>
      <vt:lpstr>Times New Roman</vt:lpstr>
      <vt:lpstr>Empty</vt:lpstr>
      <vt:lpstr>PowerPoint Presentation</vt:lpstr>
      <vt:lpstr>Key Topics</vt:lpstr>
      <vt:lpstr>Processing Files</vt:lpstr>
      <vt:lpstr>PHP file I/O functions</vt:lpstr>
      <vt:lpstr>PHP file I/O functions (contd.)</vt:lpstr>
      <vt:lpstr>PHP file I/O functions (Contd.)</vt:lpstr>
      <vt:lpstr>PowerPoint Presentation</vt:lpstr>
      <vt:lpstr>Reading/writing an entire file</vt:lpstr>
      <vt:lpstr>Appending to a file</vt:lpstr>
      <vt:lpstr>Reading directories</vt:lpstr>
      <vt:lpstr>fopen() modes</vt:lpstr>
      <vt:lpstr>Problems with Using Flat Files</vt:lpstr>
      <vt:lpstr>How RDBMS Solve These Problems</vt:lpstr>
      <vt:lpstr>PowerPoint Presentation</vt:lpstr>
    </vt:vector>
  </TitlesOfParts>
  <Company>Metaphase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Itasca Lessons Learned</dc:title>
  <dc:creator>lsheets</dc:creator>
  <cp:lastModifiedBy>Jasthi, Jasthi (DI SW PLM LCS DEVOPS)</cp:lastModifiedBy>
  <cp:revision>189</cp:revision>
  <cp:lastPrinted>2001-10-31T19:38:05Z</cp:lastPrinted>
  <dcterms:created xsi:type="dcterms:W3CDTF">2001-10-29T21:13:45Z</dcterms:created>
  <dcterms:modified xsi:type="dcterms:W3CDTF">2024-06-04T23:49:26Z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EA063003-CB52-4A02-8FAE-7357FA2351D1</vt:lpwstr>
  </property>
  <property fmtid="{D5CDD505-2E9C-101B-9397-08002B2CF9AE}" pid="3" name="ArticulatePath">
    <vt:lpwstr>Introduction_I18N and L10N_Unicode</vt:lpwstr>
  </property>
  <property fmtid="{D5CDD505-2E9C-101B-9397-08002B2CF9AE}" pid="4" name="MSIP_Label_9d258917-277f-42cd-a3cd-14c4e9ee58bc_Enabled">
    <vt:lpwstr>true</vt:lpwstr>
  </property>
  <property fmtid="{D5CDD505-2E9C-101B-9397-08002B2CF9AE}" pid="5" name="MSIP_Label_9d258917-277f-42cd-a3cd-14c4e9ee58bc_SetDate">
    <vt:lpwstr>2023-07-12T13:25:49Z</vt:lpwstr>
  </property>
  <property fmtid="{D5CDD505-2E9C-101B-9397-08002B2CF9AE}" pid="6" name="MSIP_Label_9d258917-277f-42cd-a3cd-14c4e9ee58bc_Method">
    <vt:lpwstr>Standard</vt:lpwstr>
  </property>
  <property fmtid="{D5CDD505-2E9C-101B-9397-08002B2CF9AE}" pid="7" name="MSIP_Label_9d258917-277f-42cd-a3cd-14c4e9ee58bc_Name">
    <vt:lpwstr>restricted</vt:lpwstr>
  </property>
  <property fmtid="{D5CDD505-2E9C-101B-9397-08002B2CF9AE}" pid="8" name="MSIP_Label_9d258917-277f-42cd-a3cd-14c4e9ee58bc_SiteId">
    <vt:lpwstr>38ae3bcd-9579-4fd4-adda-b42e1495d55a</vt:lpwstr>
  </property>
  <property fmtid="{D5CDD505-2E9C-101B-9397-08002B2CF9AE}" pid="9" name="MSIP_Label_9d258917-277f-42cd-a3cd-14c4e9ee58bc_ActionId">
    <vt:lpwstr>3b87da11-1dfd-4f0d-9141-e32a425474e2</vt:lpwstr>
  </property>
  <property fmtid="{D5CDD505-2E9C-101B-9397-08002B2CF9AE}" pid="10" name="MSIP_Label_9d258917-277f-42cd-a3cd-14c4e9ee58bc_ContentBits">
    <vt:lpwstr>0</vt:lpwstr>
  </property>
</Properties>
</file>