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86" r:id="rId2"/>
    <p:sldId id="314" r:id="rId3"/>
    <p:sldId id="304" r:id="rId4"/>
    <p:sldId id="315" r:id="rId5"/>
    <p:sldId id="317" r:id="rId6"/>
    <p:sldId id="320" r:id="rId7"/>
    <p:sldId id="321" r:id="rId8"/>
    <p:sldId id="318" r:id="rId9"/>
    <p:sldId id="322" r:id="rId10"/>
    <p:sldId id="323" r:id="rId11"/>
    <p:sldId id="325" r:id="rId12"/>
    <p:sldId id="326" r:id="rId13"/>
    <p:sldId id="328" r:id="rId14"/>
    <p:sldId id="327" r:id="rId15"/>
    <p:sldId id="329" r:id="rId16"/>
    <p:sldId id="330" r:id="rId17"/>
    <p:sldId id="331" r:id="rId18"/>
    <p:sldId id="332" r:id="rId19"/>
    <p:sldId id="333" r:id="rId20"/>
    <p:sldId id="334" r:id="rId21"/>
    <p:sldId id="313" r:id="rId22"/>
  </p:sldIdLst>
  <p:sldSz cx="12192000" cy="6858000"/>
  <p:notesSz cx="6992938" cy="9278938"/>
  <p:custDataLst>
    <p:tags r:id="rId25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70110E3C-674B-A838-460A-BD6361713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8" y="0"/>
            <a:ext cx="1062182" cy="10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://php.net/manual/en/language.types.array.ph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8.png"/><Relationship Id="rId4" Type="http://schemas.openxmlformats.org/officeDocument/2006/relationships/hyperlink" Target="http://php.net/manual/en/ref.array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hyperlink" Target="http://php.net/manual/en/array.sorting.php" TargetMode="External"/><Relationship Id="rId5" Type="http://schemas.openxmlformats.org/officeDocument/2006/relationships/hyperlink" Target="http://www.w3schools.com/php/php_arrays_sort.asp" TargetMode="External"/><Relationship Id="rId4" Type="http://schemas.openxmlformats.org/officeDocument/2006/relationships/hyperlink" Target="http://php.net/manual/en/ref.array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Ch.03 Using Arrays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ICS325 – Internet Application Development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multi-dimensional arrays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two indexes </a:t>
            </a:r>
          </a:p>
          <a:p>
            <a:r>
              <a:rPr lang="en-US" dirty="0"/>
              <a:t>[0,0] is the top left </a:t>
            </a:r>
          </a:p>
          <a:p>
            <a:pPr marL="0" indent="0">
              <a:buNone/>
            </a:pPr>
            <a:r>
              <a:rPr lang="en-US" dirty="0"/>
              <a:t>Is (1</a:t>
            </a:r>
            <a:r>
              <a:rPr lang="en-US" baseline="30000" dirty="0"/>
              <a:t>st</a:t>
            </a:r>
            <a:r>
              <a:rPr lang="en-US" dirty="0"/>
              <a:t> row &amp; 1</a:t>
            </a:r>
            <a:r>
              <a:rPr lang="en-US" baseline="30000" dirty="0"/>
              <a:t>st</a:t>
            </a:r>
            <a:r>
              <a:rPr lang="en-US" dirty="0"/>
              <a:t> column)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92202"/>
            <a:ext cx="2286000" cy="1175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1"/>
            <a:ext cx="3810000" cy="58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1"/>
            <a:ext cx="6038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95800"/>
            <a:ext cx="37909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H="1">
            <a:off x="5791200" y="4572000"/>
            <a:ext cx="3657600" cy="990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Nested for loop </a:t>
            </a:r>
          </a:p>
        </p:txBody>
      </p:sp>
      <p:sp>
        <p:nvSpPr>
          <p:cNvPr id="9" name="Right Arrow 8"/>
          <p:cNvSpPr/>
          <p:nvPr/>
        </p:nvSpPr>
        <p:spPr bwMode="auto">
          <a:xfrm flipH="1">
            <a:off x="7924800" y="3281362"/>
            <a:ext cx="2362200" cy="990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Two indexes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5562600"/>
            <a:ext cx="272466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810000" y="5715000"/>
            <a:ext cx="3511550" cy="990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Both versions produce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279597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associative arrays for Multi-Dimensional arrays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143000"/>
            <a:ext cx="3733800" cy="1066800"/>
          </a:xfrm>
        </p:spPr>
        <p:txBody>
          <a:bodyPr/>
          <a:lstStyle/>
          <a:p>
            <a:r>
              <a:rPr lang="en-US" sz="2000" dirty="0"/>
              <a:t>Same as before but keys are defined in lieu of default numerical indexes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63292"/>
            <a:ext cx="4953000" cy="75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600" y="2298701"/>
            <a:ext cx="8534400" cy="3693319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$products = array ( array ( 'Code' =&gt; 'TIR',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 'Description' =&gt; 'Tire',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 'Price' =&gt; 100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),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array ( 'Code' =&gt; 'OIL',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 'Description' =&gt; 'Oil',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 'Price' =&gt; 10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),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array ( 'Code' =&gt; 'SPK',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 'Description' =&gt; 'Spark Plugs',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 'Price' =&gt; 4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    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70594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Sorting Arrays in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PHP has several functions that deal with sorting arrays, and this document exists to help sort it all out.  The main differences are:</a:t>
            </a:r>
          </a:p>
          <a:p>
            <a:r>
              <a:rPr lang="en-US" sz="2000" dirty="0"/>
              <a:t>Some sort based on the </a:t>
            </a:r>
            <a:r>
              <a:rPr lang="en-US" sz="2000" dirty="0">
                <a:hlinkClick r:id="rId4"/>
              </a:rPr>
              <a:t>array</a:t>
            </a:r>
            <a:r>
              <a:rPr lang="en-US" sz="2000" dirty="0"/>
              <a:t> keys, whereas others by the values: </a:t>
            </a:r>
            <a:r>
              <a:rPr lang="en-US" sz="2000" i="1" dirty="0"/>
              <a:t>$array['key'] = 'value';</a:t>
            </a:r>
            <a:endParaRPr lang="en-US" sz="2000" dirty="0"/>
          </a:p>
          <a:p>
            <a:r>
              <a:rPr lang="en-US" sz="2000" dirty="0"/>
              <a:t>Whether or not the correlation between the keys and values are maintained after the sort, which may mean the keys are reset numerically (0,1,2 ...)</a:t>
            </a:r>
          </a:p>
          <a:p>
            <a:r>
              <a:rPr lang="en-US" sz="2000" dirty="0"/>
              <a:t>The order of the sort: alphabetical, low to high (ascending), high to low (descending), numerical, natural, random, or user defined</a:t>
            </a:r>
          </a:p>
          <a:p>
            <a:r>
              <a:rPr lang="en-US" sz="2000" dirty="0"/>
              <a:t>Note: All of these sort functions act directly on the array variable itself, as opposed to returning a new sorted array</a:t>
            </a:r>
          </a:p>
          <a:p>
            <a:r>
              <a:rPr lang="en-US" sz="2000" dirty="0"/>
              <a:t>If any of these sort functions evaluates two members as equal then the order is undefined (the sorting is not stable).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67551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typical sorting functions in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sort() - sort arrays in ascending order</a:t>
            </a:r>
          </a:p>
          <a:p>
            <a:r>
              <a:rPr lang="en-US" sz="2000" dirty="0" err="1"/>
              <a:t>rsort</a:t>
            </a:r>
            <a:r>
              <a:rPr lang="en-US" sz="2000" dirty="0"/>
              <a:t>() - sort arrays in descending order</a:t>
            </a:r>
          </a:p>
          <a:p>
            <a:r>
              <a:rPr lang="en-US" sz="2000" dirty="0" err="1"/>
              <a:t>asort</a:t>
            </a:r>
            <a:r>
              <a:rPr lang="en-US" sz="2000" dirty="0"/>
              <a:t>() - sort associative arrays in ascending order, according to the value</a:t>
            </a:r>
          </a:p>
          <a:p>
            <a:r>
              <a:rPr lang="en-US" sz="2000" dirty="0" err="1"/>
              <a:t>ksort</a:t>
            </a:r>
            <a:r>
              <a:rPr lang="en-US" sz="2000" dirty="0"/>
              <a:t>() - sort associative arrays in ascending order, according to the key</a:t>
            </a:r>
          </a:p>
          <a:p>
            <a:r>
              <a:rPr lang="en-US" sz="2000" dirty="0" err="1"/>
              <a:t>arsort</a:t>
            </a:r>
            <a:r>
              <a:rPr lang="en-US" sz="2000" dirty="0"/>
              <a:t>() - sort associative arrays in descending order, according to the value</a:t>
            </a:r>
          </a:p>
          <a:p>
            <a:r>
              <a:rPr lang="en-US" sz="2000" dirty="0" err="1"/>
              <a:t>krsort</a:t>
            </a:r>
            <a:r>
              <a:rPr lang="en-US" sz="2000" dirty="0"/>
              <a:t>() - sort associative arrays in descending order, according to the key</a:t>
            </a:r>
          </a:p>
        </p:txBody>
      </p:sp>
      <p:pic>
        <p:nvPicPr>
          <p:cNvPr id="2050" name="Picture 2" descr="http://img.diytrade.com/smimg/22877/513048-1746462-0/EVA_Foam_25_piece_Cylinder_sorting_playboard/b75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4267201"/>
            <a:ext cx="2816225" cy="208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humbs.dreamstime.com/x/sorting-toy-23118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672" y="4323530"/>
            <a:ext cx="2439672" cy="19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335850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Sorting Arrays in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9144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900149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Many functions for array manipulation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Let us walk through PHP </a:t>
            </a:r>
            <a:r>
              <a:rPr lang="en-US" sz="2000" dirty="0">
                <a:hlinkClick r:id="rId4"/>
              </a:rPr>
              <a:t>Manual </a:t>
            </a:r>
            <a:r>
              <a:rPr lang="en-US" sz="2000" dirty="0"/>
              <a:t>for array functions.</a:t>
            </a:r>
          </a:p>
          <a:p>
            <a:r>
              <a:rPr lang="en-US" sz="2000" dirty="0"/>
              <a:t>http://php.net/manual/en/ref.array.php</a:t>
            </a:r>
          </a:p>
          <a:p>
            <a:r>
              <a:rPr lang="en-US" sz="2000" dirty="0"/>
              <a:t>For reordering an array (reverse, shuffle)</a:t>
            </a:r>
          </a:p>
          <a:p>
            <a:r>
              <a:rPr lang="en-US" sz="2000" dirty="0"/>
              <a:t>For navigating an array (each, current, reset, end, next, </a:t>
            </a:r>
            <a:r>
              <a:rPr lang="en-US" sz="2000" dirty="0" err="1"/>
              <a:t>pos</a:t>
            </a:r>
            <a:r>
              <a:rPr lang="en-US" sz="2000" dirty="0"/>
              <a:t>, </a:t>
            </a:r>
            <a:r>
              <a:rPr lang="en-US" sz="2000" dirty="0" err="1"/>
              <a:t>prev</a:t>
            </a:r>
            <a:r>
              <a:rPr lang="en-US" sz="2000" dirty="0"/>
              <a:t>)</a:t>
            </a:r>
          </a:p>
          <a:p>
            <a:r>
              <a:rPr lang="en-US" sz="2000" dirty="0"/>
              <a:t>For counting / sizing an array (count, </a:t>
            </a:r>
            <a:r>
              <a:rPr lang="en-US" sz="2000" dirty="0" err="1"/>
              <a:t>sizeof</a:t>
            </a:r>
            <a:r>
              <a:rPr lang="en-US" sz="2000" dirty="0"/>
              <a:t>, </a:t>
            </a:r>
            <a:r>
              <a:rPr lang="en-US" sz="2000" dirty="0" err="1"/>
              <a:t>array_count_values</a:t>
            </a:r>
            <a:r>
              <a:rPr lang="en-US" sz="2000" dirty="0"/>
              <a:t>)</a:t>
            </a:r>
          </a:p>
          <a:p>
            <a:r>
              <a:rPr lang="en-US" sz="2000" dirty="0"/>
              <a:t>Applying a function to each element (</a:t>
            </a:r>
            <a:r>
              <a:rPr lang="en-US" sz="2000" dirty="0" err="1"/>
              <a:t>array_walk</a:t>
            </a:r>
            <a:r>
              <a:rPr lang="en-US" sz="2000" dirty="0"/>
              <a:t>)</a:t>
            </a:r>
          </a:p>
          <a:p>
            <a:r>
              <a:rPr lang="en-US" sz="2000" dirty="0"/>
              <a:t>String and array connections (explode, implode)</a:t>
            </a:r>
          </a:p>
          <a:p>
            <a:r>
              <a:rPr lang="en-US" sz="2000" dirty="0"/>
              <a:t>Deleting an array (unset)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4133850"/>
            <a:ext cx="321151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743200" y="4343400"/>
            <a:ext cx="4343400" cy="1828800"/>
          </a:xfrm>
          <a:prstGeom prst="rightArrow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/>
              <a:t>array_count_values</a:t>
            </a:r>
            <a:r>
              <a:rPr lang="en-US" sz="2000" dirty="0"/>
              <a:t> returns the frequency table of an array.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349584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tips to print arrays  (see array1.php)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Printing a variable in human readable format</a:t>
            </a:r>
          </a:p>
          <a:p>
            <a:pPr marL="0" indent="0">
              <a:buNone/>
            </a:pPr>
            <a:r>
              <a:rPr lang="en-US" sz="2000" dirty="0"/>
              <a:t>http://php.net/manual/en/function.print-r.php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04426"/>
            <a:ext cx="7829394" cy="86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-2438400" y="-762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8077200" y="1997075"/>
            <a:ext cx="2590800" cy="717550"/>
          </a:xfrm>
          <a:prstGeom prst="leftArrow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Printed by echo $products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2819400" cy="349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 bwMode="auto">
          <a:xfrm>
            <a:off x="4495800" y="4161826"/>
            <a:ext cx="2590800" cy="717550"/>
          </a:xfrm>
          <a:prstGeom prst="leftArrow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As shown in “View Source”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4495800" y="4879376"/>
            <a:ext cx="2590800" cy="1521424"/>
          </a:xfrm>
          <a:prstGeom prst="leftArrow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“ View Source” has better formatting that human readable format produced by print-r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689499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tips to print arrays  (see array1.php)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Printing a variable in human readable format</a:t>
            </a:r>
          </a:p>
          <a:p>
            <a:pPr marL="0" indent="0">
              <a:buNone/>
            </a:pPr>
            <a:r>
              <a:rPr lang="en-US" sz="2000" dirty="0"/>
              <a:t>http://php.net/manual/en/function.print-r.php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4770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-2438400" y="-76200"/>
            <a:ext cx="9144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>
            <a:off x="8077200" y="1997075"/>
            <a:ext cx="2590800" cy="717550"/>
          </a:xfrm>
          <a:prstGeom prst="leftArrow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Printed by echo $products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2819400" cy="349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 bwMode="auto">
          <a:xfrm>
            <a:off x="4495800" y="4161826"/>
            <a:ext cx="2590800" cy="717550"/>
          </a:xfrm>
          <a:prstGeom prst="leftArrow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As shown in “View Source”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4495800" y="4879376"/>
            <a:ext cx="2590800" cy="1521424"/>
          </a:xfrm>
          <a:prstGeom prst="leftArrow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“ View Source” has better formatting that human readable format produced by print-r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806440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18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1295401"/>
            <a:ext cx="4572000" cy="507831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$products = array ( array ( 'Code' =&gt; 'TIR',</a:t>
            </a:r>
          </a:p>
          <a:p>
            <a:r>
              <a:rPr lang="en-US" dirty="0"/>
              <a:t>                            'Description' =&gt; 'Tire',</a:t>
            </a:r>
          </a:p>
          <a:p>
            <a:r>
              <a:rPr lang="en-US" dirty="0"/>
              <a:t>                            'Price' =&gt; 100</a:t>
            </a:r>
          </a:p>
          <a:p>
            <a:r>
              <a:rPr lang="en-US" dirty="0"/>
              <a:t>                           ),</a:t>
            </a:r>
          </a:p>
          <a:p>
            <a:r>
              <a:rPr lang="en-US" dirty="0"/>
              <a:t>                    array ( 'Code' =&gt; 'OIL',</a:t>
            </a:r>
          </a:p>
          <a:p>
            <a:r>
              <a:rPr lang="en-US" dirty="0"/>
              <a:t>                            'Description' =&gt; 'Oil',</a:t>
            </a:r>
          </a:p>
          <a:p>
            <a:r>
              <a:rPr lang="en-US" dirty="0"/>
              <a:t>                            'Price' =&gt; 10</a:t>
            </a:r>
          </a:p>
          <a:p>
            <a:r>
              <a:rPr lang="en-US" dirty="0"/>
              <a:t>                           ),</a:t>
            </a:r>
          </a:p>
          <a:p>
            <a:r>
              <a:rPr lang="en-US" dirty="0"/>
              <a:t>                    array ( 'Code' =&gt; 'SPK',</a:t>
            </a:r>
          </a:p>
          <a:p>
            <a:r>
              <a:rPr lang="en-US" dirty="0"/>
              <a:t>                            'Description' =&gt; 'Spark Plugs',</a:t>
            </a:r>
          </a:p>
          <a:p>
            <a:r>
              <a:rPr lang="en-US" dirty="0"/>
              <a:t>                            'Price' =&gt; 5</a:t>
            </a:r>
          </a:p>
          <a:p>
            <a:r>
              <a:rPr lang="en-US" dirty="0"/>
              <a:t>                           )</a:t>
            </a:r>
          </a:p>
          <a:p>
            <a:r>
              <a:rPr lang="en-US" dirty="0"/>
              <a:t>                   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echo '&lt;</a:t>
            </a:r>
            <a:r>
              <a:rPr lang="en-US" dirty="0" err="1"/>
              <a:t>br</a:t>
            </a:r>
            <a:r>
              <a:rPr lang="en-US" dirty="0"/>
              <a:t>&gt;printing using </a:t>
            </a:r>
            <a:r>
              <a:rPr lang="en-US" dirty="0" err="1"/>
              <a:t>print_r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r>
              <a:rPr lang="en-US" dirty="0" err="1"/>
              <a:t>print_r</a:t>
            </a:r>
            <a:r>
              <a:rPr lang="en-US" dirty="0"/>
              <a:t>($products);</a:t>
            </a:r>
          </a:p>
          <a:p>
            <a:endParaRPr lang="en-US" dirty="0"/>
          </a:p>
          <a:p>
            <a:r>
              <a:rPr lang="en-US" dirty="0"/>
              <a:t>echo '&lt;</a:t>
            </a:r>
            <a:r>
              <a:rPr lang="en-US" dirty="0" err="1"/>
              <a:t>br</a:t>
            </a:r>
            <a:r>
              <a:rPr lang="en-US" dirty="0"/>
              <a:t>&gt; -------------------------------------------------- 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r>
              <a:rPr lang="en-US" dirty="0"/>
              <a:t>echo '&lt;</a:t>
            </a:r>
            <a:r>
              <a:rPr lang="en-US" dirty="0" err="1"/>
              <a:t>br</a:t>
            </a:r>
            <a:r>
              <a:rPr lang="en-US" dirty="0"/>
              <a:t>&gt; printing by </a:t>
            </a:r>
            <a:r>
              <a:rPr lang="en-US" dirty="0" err="1"/>
              <a:t>print_r</a:t>
            </a:r>
            <a:r>
              <a:rPr lang="en-US" dirty="0"/>
              <a:t> and preserving the formatting 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r>
              <a:rPr lang="en-US" dirty="0"/>
              <a:t>echo '&lt;pre&gt;' , </a:t>
            </a:r>
            <a:r>
              <a:rPr lang="en-US" dirty="0" err="1"/>
              <a:t>print_r</a:t>
            </a:r>
            <a:r>
              <a:rPr lang="en-US" dirty="0"/>
              <a:t>($products) , '&lt;/pre&gt;';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?&gt;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2286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Some tips to print arrays  (see array1.php)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934200" y="1447800"/>
            <a:ext cx="2743200" cy="1447800"/>
          </a:xfrm>
          <a:prstGeom prst="wedgeRoundRectCallout">
            <a:avLst>
              <a:gd name="adj1" fmla="val -135118"/>
              <a:gd name="adj2" fmla="val 174801"/>
              <a:gd name="adj3" fmla="val 16667"/>
            </a:avLst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Adding &lt;pre&gt;  &lt;/pre&gt; tags will help preserve the formatting of the array.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004998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Efficient array access with list( ) construct</a:t>
            </a:r>
            <a:br>
              <a:rPr lang="en-US" dirty="0"/>
            </a:br>
            <a:r>
              <a:rPr lang="en-US" dirty="0"/>
              <a:t>(see array1.php)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7213600" cy="535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16208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28397"/>
            <a:ext cx="8153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Numerically indexed arrays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Non-numerically indexed arrays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(these are also called associative arrays)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Initializing Arrays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Accessing array elements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Array operators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Multi-dimensional arrays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Array Sorting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Array Functions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5400" y="-1524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Outline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032426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supports two types of arrays</a:t>
            </a:r>
          </a:p>
          <a:p>
            <a:pPr lvl="1"/>
            <a:r>
              <a:rPr lang="en-US" sz="2800" dirty="0"/>
              <a:t>Numerically indexed arrays</a:t>
            </a:r>
          </a:p>
          <a:p>
            <a:pPr lvl="1"/>
            <a:r>
              <a:rPr lang="en-US" sz="2800" dirty="0"/>
              <a:t>Associate arrays (key – value pairs)</a:t>
            </a:r>
          </a:p>
          <a:p>
            <a:r>
              <a:rPr lang="en-US" dirty="0"/>
              <a:t>Many functions are available for array creation, manipulation, navigation, sorting.  Use PHP built-in functions.</a:t>
            </a:r>
          </a:p>
          <a:p>
            <a:r>
              <a:rPr lang="en-US" dirty="0"/>
              <a:t>Make use of </a:t>
            </a:r>
            <a:r>
              <a:rPr lang="en-US" dirty="0" err="1"/>
              <a:t>print_r</a:t>
            </a:r>
            <a:r>
              <a:rPr lang="en-US" dirty="0"/>
              <a:t> function with pre tags as </a:t>
            </a:r>
            <a:r>
              <a:rPr lang="en-US"/>
              <a:t>a debugging </a:t>
            </a:r>
            <a:r>
              <a:rPr lang="en-US" dirty="0"/>
              <a:t>aid.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792875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21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9400" y="11430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PHP Manual </a:t>
            </a:r>
            <a:r>
              <a:rPr lang="en-US" sz="2800" dirty="0">
                <a:hlinkClick r:id="rId3"/>
              </a:rPr>
              <a:t>http://php.net/manual/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Array Functions: </a:t>
            </a:r>
            <a:r>
              <a:rPr lang="en-US" sz="2800" dirty="0">
                <a:hlinkClick r:id="rId4"/>
              </a:rPr>
              <a:t>http://php.net/manual/en/ref.array.php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W3 Schools</a:t>
            </a:r>
          </a:p>
          <a:p>
            <a:r>
              <a:rPr lang="en-US" sz="2800" dirty="0">
                <a:hlinkClick r:id="rId5"/>
              </a:rPr>
              <a:t>http://www.w3schools.com/php/php_arrays_sort.asp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Array Sorting</a:t>
            </a:r>
          </a:p>
          <a:p>
            <a:r>
              <a:rPr lang="en-US" sz="2800" dirty="0">
                <a:hlinkClick r:id="rId6"/>
              </a:rPr>
              <a:t>http://php.net/manual/en/array.sorting.php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63800" y="762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References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52752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Numerically Indexed Arrays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983163"/>
          </a:xfrm>
        </p:spPr>
        <p:txBody>
          <a:bodyPr/>
          <a:lstStyle/>
          <a:p>
            <a:r>
              <a:rPr lang="en-US" sz="2000" dirty="0"/>
              <a:t>$students = array(‘bob’, ‘mark’, ‘</a:t>
            </a:r>
            <a:r>
              <a:rPr lang="en-US" sz="2000" dirty="0" err="1"/>
              <a:t>lisa</a:t>
            </a:r>
            <a:r>
              <a:rPr lang="en-US" sz="2000" dirty="0"/>
              <a:t>’);</a:t>
            </a:r>
          </a:p>
          <a:p>
            <a:endParaRPr lang="en-US" sz="2000" dirty="0"/>
          </a:p>
          <a:p>
            <a:r>
              <a:rPr lang="en-US" sz="2000" dirty="0"/>
              <a:t>$numbers = range(1,10);</a:t>
            </a:r>
          </a:p>
          <a:p>
            <a:r>
              <a:rPr lang="en-US" sz="2000" dirty="0"/>
              <a:t>$</a:t>
            </a:r>
            <a:r>
              <a:rPr lang="en-US" sz="2000" dirty="0" err="1"/>
              <a:t>odd_numbers</a:t>
            </a:r>
            <a:r>
              <a:rPr lang="en-US" sz="2000" dirty="0"/>
              <a:t> = range(1,10, 2);</a:t>
            </a:r>
          </a:p>
          <a:p>
            <a:endParaRPr lang="en-US" sz="2000" dirty="0"/>
          </a:p>
          <a:p>
            <a:r>
              <a:rPr lang="en-US" sz="2000" dirty="0"/>
              <a:t>$letters = range(‘a’, ‘z’);</a:t>
            </a:r>
          </a:p>
          <a:p>
            <a:endParaRPr lang="en-US" sz="2000" dirty="0"/>
          </a:p>
          <a:p>
            <a:r>
              <a:rPr lang="en-US" sz="2000" dirty="0"/>
              <a:t>You can also load data from files and database directly into Arrays.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3106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Numerically Indexed Arrays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828800" y="1143001"/>
            <a:ext cx="8458200" cy="4983163"/>
          </a:xfrm>
        </p:spPr>
        <p:txBody>
          <a:bodyPr/>
          <a:lstStyle/>
          <a:p>
            <a:r>
              <a:rPr lang="en-US" sz="2000" dirty="0"/>
              <a:t>Same as C++ or java</a:t>
            </a:r>
          </a:p>
          <a:p>
            <a:r>
              <a:rPr lang="en-US" sz="2000" dirty="0"/>
              <a:t>First element is at index 0</a:t>
            </a:r>
          </a:p>
          <a:p>
            <a:endParaRPr lang="en-US" sz="2000" dirty="0"/>
          </a:p>
          <a:p>
            <a:r>
              <a:rPr lang="en-US" sz="2000" dirty="0"/>
              <a:t>$students = array(‘bob’, ‘mark’, ‘</a:t>
            </a:r>
            <a:r>
              <a:rPr lang="en-US" sz="2000" dirty="0" err="1"/>
              <a:t>lisa</a:t>
            </a:r>
            <a:r>
              <a:rPr lang="en-US" sz="2000" dirty="0"/>
              <a:t>’);</a:t>
            </a:r>
          </a:p>
          <a:p>
            <a:r>
              <a:rPr lang="en-US" sz="2000" dirty="0"/>
              <a:t>$students[0] is bob</a:t>
            </a:r>
          </a:p>
          <a:p>
            <a:r>
              <a:rPr lang="en-US" sz="2000" dirty="0"/>
              <a:t>$students[1] is mark.</a:t>
            </a:r>
          </a:p>
          <a:p>
            <a:endParaRPr lang="en-US" sz="2000" dirty="0"/>
          </a:p>
          <a:p>
            <a:r>
              <a:rPr lang="en-US" sz="2000" dirty="0"/>
              <a:t>You can also change the values in array in similar fashion</a:t>
            </a:r>
          </a:p>
          <a:p>
            <a:r>
              <a:rPr lang="en-US" sz="2000" dirty="0"/>
              <a:t>$students[1] = ‘</a:t>
            </a:r>
            <a:r>
              <a:rPr lang="en-US" sz="2000" dirty="0" err="1"/>
              <a:t>george</a:t>
            </a:r>
            <a:r>
              <a:rPr lang="en-US" sz="2000" dirty="0"/>
              <a:t>’  (the value ‘mark’ is now replaced by ‘</a:t>
            </a:r>
            <a:r>
              <a:rPr lang="en-US" sz="2000" dirty="0" err="1"/>
              <a:t>george</a:t>
            </a:r>
            <a:r>
              <a:rPr lang="en-US" sz="2000" dirty="0"/>
              <a:t>’)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33614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loops </a:t>
            </a:r>
            <a:r>
              <a:rPr lang="en-US" dirty="0"/>
              <a:t>to access the array elements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155290"/>
            <a:ext cx="84582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Traditional for loop:</a:t>
            </a:r>
          </a:p>
          <a:p>
            <a:pPr marL="0" indent="0">
              <a:buNone/>
            </a:pPr>
            <a:r>
              <a:rPr lang="en-US" sz="2000" dirty="0"/>
              <a:t>$students = array(‘bob’, ‘mark’, ‘</a:t>
            </a:r>
            <a:r>
              <a:rPr lang="en-US" sz="2000" dirty="0" err="1"/>
              <a:t>lisa</a:t>
            </a:r>
            <a:r>
              <a:rPr lang="en-US" sz="2000" dirty="0"/>
              <a:t>’);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for ($</a:t>
            </a:r>
            <a:r>
              <a:rPr lang="en-US" sz="2000" dirty="0" err="1">
                <a:latin typeface="Courier" pitchFamily="49" charset="0"/>
              </a:rPr>
              <a:t>i</a:t>
            </a:r>
            <a:r>
              <a:rPr lang="en-US" sz="2000" dirty="0">
                <a:latin typeface="Courier" pitchFamily="49" charset="0"/>
              </a:rPr>
              <a:t>=0; $</a:t>
            </a:r>
            <a:r>
              <a:rPr lang="en-US" sz="2000" dirty="0" err="1">
                <a:latin typeface="Courier" pitchFamily="49" charset="0"/>
              </a:rPr>
              <a:t>i</a:t>
            </a:r>
            <a:r>
              <a:rPr lang="en-US" sz="2000" dirty="0">
                <a:latin typeface="Courier" pitchFamily="49" charset="0"/>
              </a:rPr>
              <a:t>&lt;3; $</a:t>
            </a:r>
            <a:r>
              <a:rPr lang="en-US" sz="2000" dirty="0" err="1">
                <a:latin typeface="Courier" pitchFamily="49" charset="0"/>
              </a:rPr>
              <a:t>i</a:t>
            </a:r>
            <a:r>
              <a:rPr lang="en-US" sz="2000" dirty="0">
                <a:latin typeface="Courier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       echo $students[</a:t>
            </a:r>
            <a:r>
              <a:rPr lang="en-US" sz="2000" dirty="0" err="1">
                <a:latin typeface="Courier" pitchFamily="49" charset="0"/>
              </a:rPr>
              <a:t>i</a:t>
            </a:r>
            <a:r>
              <a:rPr lang="en-US" sz="2000" dirty="0">
                <a:latin typeface="Courier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/>
              <a:t>Enhanced foreach loop:</a:t>
            </a:r>
          </a:p>
          <a:p>
            <a:pPr marL="0" indent="0">
              <a:buNone/>
            </a:pPr>
            <a:r>
              <a:rPr lang="en-US" sz="2000" dirty="0"/>
              <a:t>$students = array(‘bob’, ‘mark’, ‘</a:t>
            </a:r>
            <a:r>
              <a:rPr lang="en-US" sz="2000" dirty="0" err="1"/>
              <a:t>lisa</a:t>
            </a:r>
            <a:r>
              <a:rPr lang="en-US" sz="2000" dirty="0"/>
              <a:t>’);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49" charset="0"/>
              </a:rPr>
              <a:t>foreach</a:t>
            </a:r>
            <a:r>
              <a:rPr lang="en-US" sz="2000" dirty="0">
                <a:latin typeface="Courier" pitchFamily="49" charset="0"/>
              </a:rPr>
              <a:t> ($students as $student)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       echo $student.” “;</a:t>
            </a:r>
          </a:p>
          <a:p>
            <a:pPr marL="0" indent="0">
              <a:buNone/>
            </a:pPr>
            <a:r>
              <a:rPr lang="en-US" sz="2000" dirty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086600" y="1219200"/>
            <a:ext cx="3048000" cy="1984248"/>
          </a:xfrm>
          <a:prstGeom prst="wedgeRoundRectCallout">
            <a:avLst>
              <a:gd name="adj1" fmla="val -75278"/>
              <a:gd name="adj2" fmla="val 138231"/>
              <a:gd name="adj3" fmla="val 16667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Arrays / Collections are named “plural”.</a:t>
            </a:r>
          </a:p>
          <a:p>
            <a:endParaRPr lang="en-US" sz="1400" dirty="0"/>
          </a:p>
          <a:p>
            <a:r>
              <a:rPr lang="en-US" sz="1400" dirty="0"/>
              <a:t>Array elements are named “singular”.</a:t>
            </a:r>
          </a:p>
          <a:p>
            <a:endParaRPr lang="en-US" sz="1400" dirty="0"/>
          </a:p>
          <a:p>
            <a:r>
              <a:rPr lang="en-US" sz="1400" dirty="0"/>
              <a:t>Following this convention will help in improving the readability.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13486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Associative Arrays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828800" y="1143001"/>
            <a:ext cx="84582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Numerically indexed arrays have default keys numbered as 0,1,2 and so on.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Associative arrays lets you define your own keys.  (Recall </a:t>
            </a:r>
            <a:r>
              <a:rPr lang="en-US" sz="2000" b="1" dirty="0" err="1">
                <a:latin typeface="+mj-lt"/>
              </a:rPr>
              <a:t>Hashtables</a:t>
            </a:r>
            <a:r>
              <a:rPr lang="en-US" sz="2000" b="1" dirty="0">
                <a:latin typeface="+mj-lt"/>
              </a:rPr>
              <a:t> and </a:t>
            </a:r>
            <a:r>
              <a:rPr lang="en-US" sz="2000" b="1" dirty="0" err="1">
                <a:latin typeface="+mj-lt"/>
              </a:rPr>
              <a:t>Hashmaps</a:t>
            </a:r>
            <a:r>
              <a:rPr lang="en-US" sz="2000" b="1" dirty="0">
                <a:latin typeface="+mj-lt"/>
              </a:rPr>
              <a:t> in java; Dictionaries in Python)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Same array can also be created as follows. 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2667000"/>
            <a:ext cx="840460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43"/>
          <a:stretch/>
        </p:blipFill>
        <p:spPr bwMode="auto">
          <a:xfrm>
            <a:off x="1841499" y="4876801"/>
            <a:ext cx="4202303" cy="3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06" y="4870792"/>
            <a:ext cx="5021941" cy="160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4249641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Associative Arrays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828800" y="1143001"/>
            <a:ext cx="84582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j-lt"/>
              </a:rPr>
              <a:t>You can not use a simple for loop (because there are no numerical indexes) for accessing an associative array. 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However, you can use one of the three methods to access elements in associative arrays (a) </a:t>
            </a:r>
            <a:r>
              <a:rPr lang="en-US" sz="2000" b="1" dirty="0" err="1">
                <a:latin typeface="+mj-lt"/>
              </a:rPr>
              <a:t>foreach</a:t>
            </a:r>
            <a:r>
              <a:rPr lang="en-US" sz="2000" b="1" dirty="0">
                <a:latin typeface="+mj-lt"/>
              </a:rPr>
              <a:t> (b) each  (c) list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1" b="42982"/>
          <a:stretch/>
        </p:blipFill>
        <p:spPr bwMode="auto">
          <a:xfrm>
            <a:off x="1803400" y="2057400"/>
            <a:ext cx="8404602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82" y="3901593"/>
            <a:ext cx="4457700" cy="94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3736011"/>
            <a:ext cx="2962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82" y="5168900"/>
            <a:ext cx="7561218" cy="122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86517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PHP’s Array Operators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2"/>
          <a:stretch/>
        </p:blipFill>
        <p:spPr bwMode="auto">
          <a:xfrm>
            <a:off x="1638012" y="990600"/>
            <a:ext cx="9042688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42" y="5359400"/>
            <a:ext cx="835362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921035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 array of arrays = Multi-Dimensional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an array of arrays (multi-dimensional arrays = matrix = grid).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171700"/>
            <a:ext cx="429683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77127"/>
            <a:ext cx="8991600" cy="137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363680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1933</TotalTime>
  <Words>1295</Words>
  <Application>Microsoft Office PowerPoint</Application>
  <PresentationFormat>Widescreen</PresentationFormat>
  <Paragraphs>180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</vt:lpstr>
      <vt:lpstr>Courier New</vt:lpstr>
      <vt:lpstr>Times New Roman</vt:lpstr>
      <vt:lpstr>Empty</vt:lpstr>
      <vt:lpstr>PowerPoint Presentation</vt:lpstr>
      <vt:lpstr>PowerPoint Presentation</vt:lpstr>
      <vt:lpstr>Creating Numerically Indexed Arrays</vt:lpstr>
      <vt:lpstr>Accessing Numerically Indexed Arrays</vt:lpstr>
      <vt:lpstr>Using loops to access the array elements</vt:lpstr>
      <vt:lpstr>Creating Associative Arrays</vt:lpstr>
      <vt:lpstr>Accessing Associative Arrays</vt:lpstr>
      <vt:lpstr>PHP’s Array Operators</vt:lpstr>
      <vt:lpstr>An array of arrays = Multi-Dimensional Array</vt:lpstr>
      <vt:lpstr>Accessing multi-dimensional arrays</vt:lpstr>
      <vt:lpstr>Using associative arrays for Multi-Dimensional arrays</vt:lpstr>
      <vt:lpstr>Sorting Arrays in PHP</vt:lpstr>
      <vt:lpstr>Some typical sorting functions in PHP</vt:lpstr>
      <vt:lpstr>Sorting Arrays in PHP</vt:lpstr>
      <vt:lpstr>Many functions for array manipulation</vt:lpstr>
      <vt:lpstr>Some tips to print arrays  (see array1.php)</vt:lpstr>
      <vt:lpstr>Some tips to print arrays  (see array1.php)</vt:lpstr>
      <vt:lpstr>PowerPoint Presentation</vt:lpstr>
      <vt:lpstr>Efficient array access with list( ) construct (see array1.php)</vt:lpstr>
      <vt:lpstr>Summary</vt:lpstr>
      <vt:lpstr>PowerPoint Presentation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195</cp:revision>
  <cp:lastPrinted>2001-10-31T19:38:05Z</cp:lastPrinted>
  <dcterms:created xsi:type="dcterms:W3CDTF">2001-10-29T21:13:45Z</dcterms:created>
  <dcterms:modified xsi:type="dcterms:W3CDTF">2025-06-06T08:34:53Z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2023-05-31T23:08:35Z</vt:lpwstr>
  </property>
  <property fmtid="{D5CDD505-2E9C-101B-9397-08002B2CF9AE}" pid="6" name="MSIP_Label_6f75f480-7803-4ee9-bb54-84d0635fdbe7_Method">
    <vt:lpwstr>Privileged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d8fdb75c-780b-41d8-8e58-7ee38253b03a</vt:lpwstr>
  </property>
  <property fmtid="{D5CDD505-2E9C-101B-9397-08002B2CF9AE}" pid="10" name="MSIP_Label_6f75f480-7803-4ee9-bb54-84d0635fdbe7_ContentBits">
    <vt:lpwstr>0</vt:lpwstr>
  </property>
</Properties>
</file>