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86" r:id="rId2"/>
    <p:sldId id="314" r:id="rId3"/>
    <p:sldId id="304" r:id="rId4"/>
    <p:sldId id="335" r:id="rId5"/>
    <p:sldId id="315" r:id="rId6"/>
    <p:sldId id="336" r:id="rId7"/>
    <p:sldId id="317" r:id="rId8"/>
    <p:sldId id="337" r:id="rId9"/>
    <p:sldId id="320" r:id="rId10"/>
    <p:sldId id="338" r:id="rId11"/>
    <p:sldId id="339" r:id="rId12"/>
    <p:sldId id="340" r:id="rId13"/>
    <p:sldId id="341" r:id="rId14"/>
    <p:sldId id="333" r:id="rId15"/>
    <p:sldId id="343" r:id="rId16"/>
    <p:sldId id="342" r:id="rId17"/>
    <p:sldId id="334" r:id="rId18"/>
    <p:sldId id="346" r:id="rId19"/>
    <p:sldId id="313" r:id="rId20"/>
  </p:sldIdLst>
  <p:sldSz cx="12192000" cy="6858000"/>
  <p:notesSz cx="6992938" cy="9278938"/>
  <p:custDataLst>
    <p:tags r:id="rId2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9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9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5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hyperlink" Target="http://daylerees.com/php-namespaces-explained/" TargetMode="External"/><Relationship Id="rId5" Type="http://schemas.openxmlformats.org/officeDocument/2006/relationships/hyperlink" Target="http://www.w3schools.com/php/php_functions.asp" TargetMode="External"/><Relationship Id="rId4" Type="http://schemas.openxmlformats.org/officeDocument/2006/relationships/hyperlink" Target="http://php.net/manual/en/functions.variable-functions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Ch.05 </a:t>
            </a:r>
            <a:endParaRPr lang="en-US" sz="2800" b="1" dirty="0"/>
          </a:p>
          <a:p>
            <a:pPr algn="ctr"/>
            <a:r>
              <a:rPr lang="en-US" sz="2800" b="1" dirty="0"/>
              <a:t>Reusing Code and </a:t>
            </a:r>
          </a:p>
          <a:p>
            <a:pPr algn="ctr"/>
            <a:r>
              <a:rPr lang="en-US" sz="2800" b="1" dirty="0"/>
              <a:t>Writing Functions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>
                <a:latin typeface="Arial" charset="0"/>
              </a:rPr>
              <a:t>ICS325 – Unrestrictedet Application Development</a:t>
            </a:r>
          </a:p>
          <a:p>
            <a:pPr>
              <a:spcBef>
                <a:spcPct val="45000"/>
              </a:spcBef>
            </a:pP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Functions: Required Parameters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4572000" cy="5257800"/>
          </a:xfrm>
        </p:spPr>
        <p:txBody>
          <a:bodyPr/>
          <a:lstStyle/>
          <a:p>
            <a:pPr marL="571500" indent="-514350"/>
            <a:r>
              <a:rPr lang="en-US" sz="2000" dirty="0"/>
              <a:t>Required Parameters</a:t>
            </a:r>
          </a:p>
          <a:p>
            <a:pPr lvl="1"/>
            <a:r>
              <a:rPr lang="en-US" sz="2000" dirty="0"/>
              <a:t>Functions can accept any number / type of arguments.</a:t>
            </a:r>
          </a:p>
          <a:p>
            <a:pPr lvl="1"/>
            <a:r>
              <a:rPr lang="en-US" sz="2000" dirty="0"/>
              <a:t>Each argument is separated by a comma.</a:t>
            </a:r>
          </a:p>
          <a:p>
            <a:pPr lvl="1"/>
            <a:r>
              <a:rPr lang="en-US" sz="2000" dirty="0"/>
              <a:t>When the function is called, it should supply all the required parameters. Otherwise, it will be a warning.</a:t>
            </a:r>
          </a:p>
          <a:p>
            <a:pPr lvl="1"/>
            <a:r>
              <a:rPr lang="en-US" sz="2000" dirty="0"/>
              <a:t>When additional / extra parameters are passed to the function, those will be ignored.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66" y="1676400"/>
            <a:ext cx="741546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8667404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Functions: Optional Parameters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495800" cy="5257800"/>
          </a:xfrm>
        </p:spPr>
        <p:txBody>
          <a:bodyPr/>
          <a:lstStyle/>
          <a:p>
            <a:pPr marL="571500" indent="-514350"/>
            <a:r>
              <a:rPr lang="en-US" sz="2000" dirty="0"/>
              <a:t>Optional Parameters</a:t>
            </a:r>
          </a:p>
          <a:p>
            <a:pPr lvl="1"/>
            <a:r>
              <a:rPr lang="en-US" sz="2000" dirty="0"/>
              <a:t>Functions can define default values to some arguments</a:t>
            </a:r>
          </a:p>
          <a:p>
            <a:pPr lvl="1"/>
            <a:r>
              <a:rPr lang="en-US" sz="2000" dirty="0"/>
              <a:t>Such arguments can be optional for the callers.</a:t>
            </a:r>
          </a:p>
          <a:p>
            <a:pPr lvl="1"/>
            <a:r>
              <a:rPr lang="en-US" sz="2000" dirty="0"/>
              <a:t>If callers supply the parameters, function uses those. If those are missing, default values will be used. </a:t>
            </a:r>
          </a:p>
          <a:p>
            <a:pPr lvl="1"/>
            <a:r>
              <a:rPr lang="en-US" sz="2000" dirty="0"/>
              <a:t>The evaluation / binding of the arguments is from left to right. </a:t>
            </a:r>
          </a:p>
          <a:p>
            <a:pPr lvl="1"/>
            <a:r>
              <a:rPr lang="en-US" sz="2000" dirty="0"/>
              <a:t>Any additional parameters will be ignored.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0"/>
            <a:ext cx="760951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728804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Functions: Return Parameters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334000" cy="5257800"/>
          </a:xfrm>
        </p:spPr>
        <p:txBody>
          <a:bodyPr/>
          <a:lstStyle/>
          <a:p>
            <a:pPr marL="571500" indent="-514350"/>
            <a:r>
              <a:rPr lang="en-US" sz="2000" dirty="0"/>
              <a:t>Return Arguments</a:t>
            </a:r>
          </a:p>
          <a:p>
            <a:pPr lvl="1"/>
            <a:r>
              <a:rPr lang="en-US" sz="2000" dirty="0"/>
              <a:t>Functions can return values</a:t>
            </a:r>
          </a:p>
          <a:p>
            <a:pPr lvl="1"/>
            <a:r>
              <a:rPr lang="en-US" sz="2000" dirty="0"/>
              <a:t>Functions can have multiple return statements (usually included in the conditional statements).</a:t>
            </a:r>
          </a:p>
          <a:p>
            <a:pPr lvl="1"/>
            <a:r>
              <a:rPr lang="en-US" sz="2000" dirty="0"/>
              <a:t>Execution of a function terminates when it comes across the first “return” statement.</a:t>
            </a:r>
          </a:p>
          <a:p>
            <a:pPr lvl="1"/>
            <a:r>
              <a:rPr lang="en-US" sz="2000" dirty="0"/>
              <a:t>Function may decide not to return anything (all the statements will get executed and the caller will not get anything back).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575234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318430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Pass By Value (default behavior)</a:t>
            </a:r>
            <a:br>
              <a:rPr lang="en-US" dirty="0"/>
            </a:br>
            <a:r>
              <a:rPr lang="en-US" dirty="0"/>
              <a:t>Pass By Reference  (</a:t>
            </a:r>
            <a:r>
              <a:rPr lang="en-US" dirty="0" err="1"/>
              <a:t>prefex</a:t>
            </a:r>
            <a:r>
              <a:rPr lang="en-US" dirty="0"/>
              <a:t> &amp;)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49400" y="1066800"/>
            <a:ext cx="4394200" cy="2667001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marL="57150" indent="0">
              <a:buNone/>
            </a:pPr>
            <a:r>
              <a:rPr lang="en-US" sz="1800" dirty="0"/>
              <a:t>PASS BY VALUE</a:t>
            </a:r>
          </a:p>
          <a:p>
            <a:pPr marL="571500" indent="-514350"/>
            <a:r>
              <a:rPr lang="en-US" sz="1800" dirty="0"/>
              <a:t>By default, all arguments are passed by value.</a:t>
            </a:r>
          </a:p>
          <a:p>
            <a:pPr marL="571500" indent="-514350"/>
            <a:r>
              <a:rPr lang="en-US" sz="1800" dirty="0"/>
              <a:t>That is .. A copy of the argument is passed to the function.</a:t>
            </a:r>
          </a:p>
          <a:p>
            <a:pPr marL="571500" indent="-514350"/>
            <a:r>
              <a:rPr lang="en-US" sz="1800" dirty="0"/>
              <a:t>Any changes done to that parameter inside the function does NOT impact the original parameter.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76325"/>
            <a:ext cx="4572000" cy="577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3810001"/>
            <a:ext cx="4330700" cy="3037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pPr marL="57150" indent="0">
              <a:buNone/>
            </a:pPr>
            <a:r>
              <a:rPr lang="en-US" sz="1800" dirty="0"/>
              <a:t>PASS BY REFERENCE</a:t>
            </a:r>
          </a:p>
          <a:p>
            <a:pPr marL="571500" indent="-514350"/>
            <a:r>
              <a:rPr lang="en-US" sz="1800" dirty="0"/>
              <a:t>When it is required to pass an argument by reference, simply prefix &amp; before the argument name. </a:t>
            </a:r>
          </a:p>
          <a:p>
            <a:pPr marL="571500" indent="-514350"/>
            <a:r>
              <a:rPr lang="en-US" sz="1800" dirty="0"/>
              <a:t>&amp; indicates that the argument is passed by reference.</a:t>
            </a:r>
          </a:p>
          <a:p>
            <a:pPr marL="571500" indent="-514350"/>
            <a:r>
              <a:rPr lang="en-US" sz="1800" dirty="0"/>
              <a:t>Any changes within the function reflect on the original argument.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823224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Scope of a Variable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676400"/>
            <a:ext cx="91868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67500" y="3276600"/>
            <a:ext cx="3508012" cy="338554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Yes, you need to use the global keyword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16208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Recursion in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Recursive functions are supported in PHP</a:t>
            </a:r>
          </a:p>
          <a:p>
            <a:r>
              <a:rPr lang="en-US" sz="2400" dirty="0"/>
              <a:t>An example is given below (in general, iteration wins over recursion; That is.. Recursion should be avoided when possible)</a:t>
            </a:r>
          </a:p>
          <a:p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429001"/>
            <a:ext cx="720678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0463530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Namespaces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Similar to packages in Java.</a:t>
            </a:r>
          </a:p>
          <a:p>
            <a:r>
              <a:rPr lang="en-US" sz="2400" dirty="0"/>
              <a:t>Helps to avoid the conflicts between the class names (classes within different name spaces can have the same name).</a:t>
            </a:r>
          </a:p>
          <a:p>
            <a:r>
              <a:rPr lang="en-US" sz="2400" dirty="0"/>
              <a:t>Also helps to organize the classes into hierarchal directory structure.</a:t>
            </a:r>
          </a:p>
          <a:p>
            <a:r>
              <a:rPr lang="en-US" sz="2400" dirty="0"/>
              <a:t>Helps to assign ownerships based on the directory structure.</a:t>
            </a:r>
          </a:p>
          <a:p>
            <a:r>
              <a:rPr lang="en-US" sz="2400" dirty="0"/>
              <a:t>Namespaces can be referred to by default / current path, by absolute path, by relative path (just like referring to a file name)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64188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References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33337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67000"/>
            <a:ext cx="33242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95837"/>
            <a:ext cx="41910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193801"/>
            <a:ext cx="37338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594350"/>
            <a:ext cx="24765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7792875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Don’t put everything in one huge, monolithic block of code. Think of functions.</a:t>
            </a:r>
          </a:p>
          <a:p>
            <a:r>
              <a:rPr lang="en-US" sz="2000" dirty="0"/>
              <a:t>PHP and its extensions offers a large number of functions. Use those first before you invent your own.</a:t>
            </a:r>
          </a:p>
          <a:p>
            <a:r>
              <a:rPr lang="en-US" sz="2000" dirty="0"/>
              <a:t>Leverage require( ) and include( ) constructs to organize your code.</a:t>
            </a:r>
          </a:p>
          <a:p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3352800"/>
            <a:ext cx="38205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Image result for php function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66792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19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471" y="1164134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PHP Function Reference / Libraries</a:t>
            </a:r>
          </a:p>
          <a:p>
            <a:r>
              <a:rPr lang="en-US" sz="2800" dirty="0">
                <a:hlinkClick r:id="rId3"/>
              </a:rPr>
              <a:t>http://php.net/manual/en/funcref.php</a:t>
            </a:r>
          </a:p>
          <a:p>
            <a:endParaRPr lang="en-US" sz="2800" dirty="0"/>
          </a:p>
          <a:p>
            <a:r>
              <a:rPr lang="en-US" sz="2800" dirty="0"/>
              <a:t>Variable Functions:</a:t>
            </a:r>
          </a:p>
          <a:p>
            <a:r>
              <a:rPr lang="en-US" sz="2800" dirty="0">
                <a:hlinkClick r:id="rId4"/>
              </a:rPr>
              <a:t>http://php.net/manual/en/functions.variable-functions.php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W3 Schools</a:t>
            </a:r>
          </a:p>
          <a:p>
            <a:r>
              <a:rPr lang="en-US" sz="2800" dirty="0">
                <a:hlinkClick r:id="rId5"/>
              </a:rPr>
              <a:t>http://www.w3schools.com/php/php_functions.asp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Namespaces</a:t>
            </a:r>
          </a:p>
          <a:p>
            <a:r>
              <a:rPr lang="en-US" sz="2800" dirty="0">
                <a:hlinkClick r:id="rId6"/>
              </a:rPr>
              <a:t>http://daylerees.com/php-namespaces-explained/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2286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52752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-135193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216742"/>
            <a:ext cx="681629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Advantages of reusing code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Using require( ) and include( 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Introducing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Defining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Using parameters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Understanding scope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Returning values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Calling by references versus by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Implementing recursion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Using namespaces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03242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Reuse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2286000"/>
          </a:xfrm>
        </p:spPr>
        <p:txBody>
          <a:bodyPr/>
          <a:lstStyle/>
          <a:p>
            <a:r>
              <a:rPr lang="en-US" sz="3200" dirty="0"/>
              <a:t>Cost of maintaining software will go down</a:t>
            </a:r>
          </a:p>
          <a:p>
            <a:r>
              <a:rPr lang="en-US" sz="3200" dirty="0"/>
              <a:t>Reliability of the software will go up</a:t>
            </a:r>
          </a:p>
          <a:p>
            <a:r>
              <a:rPr lang="en-US" sz="3200" dirty="0"/>
              <a:t>Consistency of the software will go up.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3684" y="3657600"/>
            <a:ext cx="6629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Functions (Functional programming / Structured Programming / Object Oriented Programming – in all paradigms) come to our rescue for code reuse.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can be reused?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1241323"/>
            <a:ext cx="84582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Any file content  </a:t>
            </a:r>
          </a:p>
          <a:p>
            <a:r>
              <a:rPr lang="en-US" sz="2000" dirty="0"/>
              <a:t>PHP snippets / functions</a:t>
            </a:r>
          </a:p>
          <a:p>
            <a:r>
              <a:rPr lang="en-US" sz="2000" dirty="0"/>
              <a:t>HTML Snippets</a:t>
            </a:r>
          </a:p>
          <a:p>
            <a:r>
              <a:rPr lang="en-US" sz="2000" dirty="0"/>
              <a:t>HTML Headers</a:t>
            </a:r>
          </a:p>
          <a:p>
            <a:r>
              <a:rPr lang="en-US" sz="2000" dirty="0"/>
              <a:t>HTML Footers</a:t>
            </a:r>
          </a:p>
          <a:p>
            <a:r>
              <a:rPr lang="en-US" sz="2000" dirty="0"/>
              <a:t>Scripts</a:t>
            </a:r>
          </a:p>
          <a:p>
            <a:r>
              <a:rPr lang="en-US" sz="2000" dirty="0"/>
              <a:t>Text</a:t>
            </a:r>
          </a:p>
          <a:p>
            <a:r>
              <a:rPr lang="en-US" sz="2000" dirty="0"/>
              <a:t>PHP Classes</a:t>
            </a:r>
          </a:p>
          <a:p>
            <a:r>
              <a:rPr lang="en-US" sz="2000" dirty="0"/>
              <a:t>CSS Definitions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use include( ) and require( ) constructs to reuse the content.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86600" y="1219200"/>
            <a:ext cx="3048000" cy="1984248"/>
          </a:xfrm>
          <a:prstGeom prst="wedgeRoundRectCallout">
            <a:avLst>
              <a:gd name="adj1" fmla="val -151528"/>
              <a:gd name="adj2" fmla="val 35824"/>
              <a:gd name="adj3" fmla="val 16667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When mergers and </a:t>
            </a:r>
            <a:r>
              <a:rPr lang="en-US" sz="1800" dirty="0" err="1"/>
              <a:t>acquisistions</a:t>
            </a:r>
            <a:r>
              <a:rPr lang="en-US" sz="1800" dirty="0"/>
              <a:t> happen, changing one header and footer will change the entire look and feel of the entire system.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772985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Reuse Mechanisms: require( ) and include( 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242218"/>
            <a:ext cx="11277600" cy="4983163"/>
          </a:xfrm>
        </p:spPr>
        <p:txBody>
          <a:bodyPr/>
          <a:lstStyle/>
          <a:p>
            <a:r>
              <a:rPr lang="en-US" sz="2000" dirty="0"/>
              <a:t>include( ) gives a warning if the included file doesn’t exist</a:t>
            </a:r>
          </a:p>
          <a:p>
            <a:r>
              <a:rPr lang="en-US" sz="2000" dirty="0"/>
              <a:t>Require( ) gives a fatal error under the same condition.</a:t>
            </a:r>
          </a:p>
          <a:p>
            <a:endParaRPr lang="en-US" sz="2000" dirty="0"/>
          </a:p>
          <a:p>
            <a:r>
              <a:rPr lang="en-US" sz="2000" dirty="0" err="1"/>
              <a:t>include_once</a:t>
            </a:r>
            <a:r>
              <a:rPr lang="en-US" sz="2000" dirty="0"/>
              <a:t> and </a:t>
            </a:r>
            <a:r>
              <a:rPr lang="en-US" sz="2000" dirty="0" err="1"/>
              <a:t>require_once</a:t>
            </a:r>
            <a:r>
              <a:rPr lang="en-US" sz="2000" dirty="0"/>
              <a:t>() includes the file only once (even if you keep the same statement by mistake or recursively in each of the files)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8715"/>
            <a:ext cx="5562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33614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Naming and Location Considerations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113503"/>
            <a:ext cx="1173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400" dirty="0"/>
              <a:t>Extension is not validated when files are included.</a:t>
            </a:r>
          </a:p>
          <a:p>
            <a:r>
              <a:rPr lang="en-US" sz="2400" dirty="0"/>
              <a:t>PHP code will be executed even if extension is .</a:t>
            </a:r>
            <a:r>
              <a:rPr lang="en-US" sz="2400" dirty="0" err="1"/>
              <a:t>inc</a:t>
            </a:r>
            <a:endParaRPr lang="en-US" sz="2400" dirty="0"/>
          </a:p>
          <a:p>
            <a:r>
              <a:rPr lang="en-US" sz="2400" dirty="0"/>
              <a:t>By convention, use .</a:t>
            </a:r>
            <a:r>
              <a:rPr lang="en-US" sz="2400" dirty="0" err="1"/>
              <a:t>inc</a:t>
            </a:r>
            <a:r>
              <a:rPr lang="en-US" sz="2400" dirty="0"/>
              <a:t> or .</a:t>
            </a:r>
            <a:r>
              <a:rPr lang="en-US" sz="2400" dirty="0" err="1"/>
              <a:t>php</a:t>
            </a:r>
            <a:r>
              <a:rPr lang="en-US" sz="2400" dirty="0"/>
              <a:t> extension</a:t>
            </a:r>
          </a:p>
          <a:p>
            <a:r>
              <a:rPr lang="en-US" sz="2400" dirty="0"/>
              <a:t>You can keep the files in any directory; </a:t>
            </a:r>
          </a:p>
          <a:p>
            <a:r>
              <a:rPr lang="en-US" sz="2400" dirty="0" err="1"/>
              <a:t>include_path</a:t>
            </a:r>
            <a:r>
              <a:rPr lang="en-US" sz="2400" dirty="0"/>
              <a:t> configuration as well </a:t>
            </a:r>
            <a:r>
              <a:rPr lang="en-US" sz="2400" dirty="0" err="1"/>
              <a:t>set_include_path</a:t>
            </a:r>
            <a:r>
              <a:rPr lang="en-US" sz="2400" dirty="0"/>
              <a:t>( ) methods will tell PHP where to look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901590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737886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Function?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10972800" cy="4983163"/>
          </a:xfrm>
        </p:spPr>
        <p:txBody>
          <a:bodyPr/>
          <a:lstStyle/>
          <a:p>
            <a:r>
              <a:rPr lang="en-US" sz="2400" dirty="0"/>
              <a:t>Self contained module with </a:t>
            </a:r>
          </a:p>
          <a:p>
            <a:pPr lvl="1"/>
            <a:r>
              <a:rPr lang="en-US" dirty="0"/>
              <a:t>a prescribed interface (the prototype)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see next slide for “explode” function details</a:t>
            </a:r>
          </a:p>
          <a:p>
            <a:pPr lvl="1"/>
            <a:r>
              <a:rPr lang="en-US" dirty="0"/>
              <a:t>a defined responsibility</a:t>
            </a:r>
          </a:p>
          <a:p>
            <a:pPr lvl="1"/>
            <a:r>
              <a:rPr lang="en-US" dirty="0"/>
              <a:t>a possible return value</a:t>
            </a:r>
          </a:p>
          <a:p>
            <a:r>
              <a:rPr lang="en-US" sz="2400" dirty="0"/>
              <a:t>Function Names</a:t>
            </a:r>
          </a:p>
          <a:p>
            <a:pPr lvl="1"/>
            <a:r>
              <a:rPr lang="en-US" dirty="0"/>
              <a:t>only letters, digits, underscores; </a:t>
            </a:r>
          </a:p>
          <a:p>
            <a:pPr lvl="1"/>
            <a:r>
              <a:rPr lang="en-US" dirty="0"/>
              <a:t>cannot begin with digit</a:t>
            </a:r>
          </a:p>
          <a:p>
            <a:pPr lvl="1"/>
            <a:r>
              <a:rPr lang="en-US" dirty="0"/>
              <a:t>case insensitive  (echo, </a:t>
            </a:r>
            <a:r>
              <a:rPr lang="en-US" dirty="0" err="1"/>
              <a:t>eCho</a:t>
            </a:r>
            <a:r>
              <a:rPr lang="en-US" dirty="0"/>
              <a:t>, Echo, ECHO – all are same)</a:t>
            </a:r>
          </a:p>
          <a:p>
            <a:pPr lvl="1"/>
            <a:r>
              <a:rPr lang="en-US" dirty="0"/>
              <a:t>use all lowercase (convention)</a:t>
            </a:r>
          </a:p>
          <a:p>
            <a:pPr lvl="1"/>
            <a:r>
              <a:rPr lang="en-US" dirty="0"/>
              <a:t>no function overloading</a:t>
            </a:r>
          </a:p>
          <a:p>
            <a:pPr marL="0" indent="0">
              <a:buNone/>
            </a:pPr>
            <a:endParaRPr lang="en-US" sz="2400" dirty="0">
              <a:latin typeface="Courier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13486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8026"/>
            <a:ext cx="878862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228600"/>
            <a:ext cx="9279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Function is a </a:t>
            </a:r>
            <a:r>
              <a:rPr lang="en-US" sz="2800" dirty="0" err="1"/>
              <a:t>a</a:t>
            </a:r>
            <a:r>
              <a:rPr lang="en-US" sz="2800" dirty="0"/>
              <a:t> prescribed interface (the prototype)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46484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Visibility of the functions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0363200" cy="4983163"/>
          </a:xfrm>
        </p:spPr>
        <p:txBody>
          <a:bodyPr/>
          <a:lstStyle/>
          <a:p>
            <a:r>
              <a:rPr lang="en-US" sz="2400" dirty="0"/>
              <a:t>A function will not execute immediately when a page loads.</a:t>
            </a:r>
          </a:p>
          <a:p>
            <a:r>
              <a:rPr lang="en-US" sz="2400" dirty="0"/>
              <a:t>A function will be executed by a call to the function.</a:t>
            </a:r>
          </a:p>
          <a:p>
            <a:r>
              <a:rPr lang="en-US" sz="2400" dirty="0"/>
              <a:t>Built-in functions  are visible everywhere</a:t>
            </a:r>
          </a:p>
          <a:p>
            <a:r>
              <a:rPr lang="en-US" sz="2400" dirty="0"/>
              <a:t>Custom functions are visible only to scripts </a:t>
            </a:r>
          </a:p>
          <a:p>
            <a:pPr lvl="1"/>
            <a:r>
              <a:rPr lang="en-US" dirty="0"/>
              <a:t>where they are </a:t>
            </a:r>
            <a:r>
              <a:rPr lang="en-US" b="1" dirty="0"/>
              <a:t>declared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Where they are </a:t>
            </a:r>
            <a:r>
              <a:rPr lang="en-US" b="1" dirty="0"/>
              <a:t>included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4249641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1359</TotalTime>
  <Words>953</Words>
  <Application>Microsoft Office PowerPoint</Application>
  <PresentationFormat>Widescreen</PresentationFormat>
  <Paragraphs>127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</vt:lpstr>
      <vt:lpstr>Times New Roman</vt:lpstr>
      <vt:lpstr>Empty</vt:lpstr>
      <vt:lpstr>PowerPoint Presentation</vt:lpstr>
      <vt:lpstr>PowerPoint Presentation</vt:lpstr>
      <vt:lpstr>Code Reuse</vt:lpstr>
      <vt:lpstr>What can be reused?</vt:lpstr>
      <vt:lpstr>Reuse Mechanisms: require( ) and include( )</vt:lpstr>
      <vt:lpstr>Naming and Location Considerations</vt:lpstr>
      <vt:lpstr>What is a Function?</vt:lpstr>
      <vt:lpstr>PowerPoint Presentation</vt:lpstr>
      <vt:lpstr>Visibility of the functions</vt:lpstr>
      <vt:lpstr>Functions: Required Parameters</vt:lpstr>
      <vt:lpstr>Functions: Optional Parameters</vt:lpstr>
      <vt:lpstr>Functions: Return Parameters</vt:lpstr>
      <vt:lpstr>Pass By Value (default behavior) Pass By Reference  (prefex &amp;)</vt:lpstr>
      <vt:lpstr>Scope of a Variable</vt:lpstr>
      <vt:lpstr>Recursion in PHP</vt:lpstr>
      <vt:lpstr>Namespaces</vt:lpstr>
      <vt:lpstr>Function References</vt:lpstr>
      <vt:lpstr>Summary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197</cp:revision>
  <cp:lastPrinted>2001-10-31T19:38:05Z</cp:lastPrinted>
  <dcterms:created xsi:type="dcterms:W3CDTF">2001-10-29T21:13:45Z</dcterms:created>
  <dcterms:modified xsi:type="dcterms:W3CDTF">2024-05-11T02:45:29Z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