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86" r:id="rId2"/>
    <p:sldId id="314" r:id="rId3"/>
    <p:sldId id="350" r:id="rId4"/>
    <p:sldId id="353" r:id="rId5"/>
    <p:sldId id="349" r:id="rId6"/>
    <p:sldId id="351" r:id="rId7"/>
    <p:sldId id="304" r:id="rId8"/>
    <p:sldId id="352" r:id="rId9"/>
    <p:sldId id="347" r:id="rId10"/>
    <p:sldId id="348" r:id="rId11"/>
    <p:sldId id="354" r:id="rId12"/>
    <p:sldId id="356" r:id="rId13"/>
    <p:sldId id="355" r:id="rId14"/>
    <p:sldId id="346" r:id="rId15"/>
  </p:sldIdLst>
  <p:sldSz cx="12192000" cy="6858000"/>
  <p:notesSz cx="6992938" cy="9278938"/>
  <p:custDataLst>
    <p:tags r:id="rId18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hyperlink" Target="http://localhost/Chapter06/services.php" TargetMode="External"/><Relationship Id="rId4" Type="http://schemas.openxmlformats.org/officeDocument/2006/relationships/hyperlink" Target="http://localhost/Chapter06/home.php" TargetMode="Externa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hyperlink" Target="http://localhost/Chapter06/reflection.php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Ch.06 </a:t>
            </a:r>
          </a:p>
          <a:p>
            <a:pPr algn="ctr"/>
            <a:r>
              <a:rPr lang="en-US" sz="2800" b="1" dirty="0"/>
              <a:t>Object Oriented Programming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Magic methods and </a:t>
            </a:r>
            <a:r>
              <a:rPr lang="en-US" dirty="0" err="1"/>
              <a:t>toString</a:t>
            </a:r>
            <a:r>
              <a:rPr lang="en-US" dirty="0"/>
              <a:t>() 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1"/>
            <a:ext cx="87630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962401"/>
            <a:ext cx="882015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685836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Implementing Iterators and </a:t>
            </a:r>
            <a:r>
              <a:rPr lang="en-US"/>
              <a:t>Iteration object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9144000" cy="465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5103330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 (from Chapter 06)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8477250" y="4800600"/>
            <a:ext cx="1981200" cy="457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hlinkClick r:id="rId4"/>
              </a:rPr>
              <a:t>Try home.php</a:t>
            </a:r>
            <a:endParaRPr lang="en-US" sz="1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17700" y="4902828"/>
          <a:ext cx="1295400" cy="11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700" y="4902828"/>
                        <a:ext cx="1295400" cy="112223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5950804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class </a:t>
            </a:r>
          </a:p>
          <a:p>
            <a:r>
              <a:rPr lang="en-US" sz="2400" dirty="0"/>
              <a:t>definition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10826" y="4774697"/>
          <a:ext cx="1357590" cy="117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92360" progId="Package">
                  <p:embed/>
                </p:oleObj>
              </mc:Choice>
              <mc:Fallback>
                <p:oleObj name="Packager Shell Object" showAsIcon="1" r:id="rId7" imgW="914400" imgH="792360" progId="Packag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826" y="4774697"/>
                        <a:ext cx="1357590" cy="117610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826" y="5986958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Reuses page </a:t>
            </a:r>
          </a:p>
          <a:p>
            <a:r>
              <a:rPr lang="en-US" sz="2000" dirty="0"/>
              <a:t>to display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335"/>
            <a:ext cx="79438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8477250" y="5722203"/>
            <a:ext cx="1981200" cy="457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hlinkClick r:id="rId10"/>
              </a:rPr>
              <a:t>Try services.php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5986958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Reuses page </a:t>
            </a:r>
          </a:p>
          <a:p>
            <a:r>
              <a:rPr lang="en-US" sz="2000" dirty="0"/>
              <a:t>to display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10300" y="4800600"/>
          <a:ext cx="123141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914400" imgH="792360" progId="Package">
                  <p:embed/>
                </p:oleObj>
              </mc:Choice>
              <mc:Fallback>
                <p:oleObj name="Packager Shell Object" showAsIcon="1" r:id="rId11" imgW="914400" imgH="79236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10300" y="4800600"/>
                        <a:ext cx="1231416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9571916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supports Reflection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4" y="1122125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Reflection is the ability to interrogate existing classes and objects to find out about their structure and content.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This capability will be useful to know more about the classes (especially unknown or undocumented classes).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5934"/>
            <a:ext cx="12146842" cy="398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7924800" y="5715000"/>
            <a:ext cx="1981200" cy="457200"/>
          </a:xfrm>
          <a:prstGeom prst="round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hlinkClick r:id="rId5"/>
              </a:rPr>
              <a:t>Try </a:t>
            </a:r>
            <a:r>
              <a:rPr lang="en-US" sz="1800" dirty="0" err="1">
                <a:hlinkClick r:id="rId5"/>
              </a:rPr>
              <a:t>reflection.php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8479061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OO concepts are exactly same irrespective of the language (PHP or Java).</a:t>
            </a:r>
          </a:p>
          <a:p>
            <a:r>
              <a:rPr lang="en-US" sz="2000" dirty="0"/>
              <a:t>The syntax is also similar between PHP and Java in majority of the cases.</a:t>
            </a:r>
          </a:p>
          <a:p>
            <a:r>
              <a:rPr lang="en-US" sz="2000" dirty="0"/>
              <a:t>A couple of notable exceptions are:</a:t>
            </a:r>
          </a:p>
          <a:p>
            <a:pPr lvl="1"/>
            <a:r>
              <a:rPr lang="en-US" sz="1600" dirty="0"/>
              <a:t>In PHP, you use .  (dot) Operator to combine strings</a:t>
            </a:r>
          </a:p>
          <a:p>
            <a:pPr lvl="1"/>
            <a:r>
              <a:rPr lang="en-US" sz="1600" dirty="0"/>
              <a:t>In PHP, you use :: (double colon) operator to access the constants and static methods</a:t>
            </a:r>
          </a:p>
          <a:p>
            <a:pPr lvl="1"/>
            <a:r>
              <a:rPr lang="en-US" sz="1600" dirty="0"/>
              <a:t>In PHP, you use </a:t>
            </a:r>
            <a:r>
              <a:rPr lang="en-US" sz="1600" dirty="0">
                <a:sym typeface="Wingdings" pitchFamily="2" charset="2"/>
              </a:rPr>
              <a:t> (reference operator) to access instance variables and methods</a:t>
            </a: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962400"/>
            <a:ext cx="3820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Image result for php functions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66792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038600" cy="530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0" y="21336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of the concepts are similar to Java.</a:t>
            </a:r>
          </a:p>
          <a:p>
            <a:endParaRPr lang="en-US" sz="2400" dirty="0"/>
          </a:p>
          <a:p>
            <a:r>
              <a:rPr lang="en-US" sz="2400" dirty="0"/>
              <a:t>If you know Java OOP, you know PHP OOP.</a:t>
            </a:r>
          </a:p>
          <a:p>
            <a:endParaRPr lang="en-US" sz="2400" dirty="0"/>
          </a:p>
          <a:p>
            <a:r>
              <a:rPr lang="en-US" sz="2400" dirty="0"/>
              <a:t>There are a couple of syntax differences we need to be conscious of in PHP.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03242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43000" y="152401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OO 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143001"/>
            <a:ext cx="838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Classes</a:t>
            </a:r>
          </a:p>
          <a:p>
            <a:r>
              <a:rPr lang="en-US" sz="2400" dirty="0">
                <a:latin typeface="+mj-lt"/>
              </a:rPr>
              <a:t>Objects</a:t>
            </a:r>
          </a:p>
          <a:p>
            <a:r>
              <a:rPr lang="en-US" sz="2400" dirty="0">
                <a:latin typeface="+mj-lt"/>
              </a:rPr>
              <a:t>Polymorphism</a:t>
            </a:r>
          </a:p>
          <a:p>
            <a:r>
              <a:rPr lang="en-US" sz="2400" dirty="0">
                <a:latin typeface="+mj-lt"/>
              </a:rPr>
              <a:t>Inheritance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Creating an instance</a:t>
            </a:r>
          </a:p>
          <a:p>
            <a:r>
              <a:rPr lang="en-US" sz="2400" dirty="0">
                <a:latin typeface="+mj-lt"/>
              </a:rPr>
              <a:t>Access Permissions (private, public, protected, package)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Overriding</a:t>
            </a:r>
          </a:p>
          <a:p>
            <a:r>
              <a:rPr lang="en-US" sz="2400" dirty="0">
                <a:latin typeface="+mj-lt"/>
              </a:rPr>
              <a:t>Final keyword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Interfaces</a:t>
            </a:r>
          </a:p>
          <a:p>
            <a:r>
              <a:rPr lang="en-US" sz="2400" dirty="0">
                <a:latin typeface="+mj-lt"/>
              </a:rPr>
              <a:t>Abstract Classes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Instanceof</a:t>
            </a:r>
            <a:r>
              <a:rPr lang="en-US" sz="2400" dirty="0">
                <a:latin typeface="+mj-lt"/>
              </a:rPr>
              <a:t> operator (checking </a:t>
            </a:r>
            <a:r>
              <a:rPr lang="en-US" sz="2400" dirty="0" err="1">
                <a:latin typeface="+mj-lt"/>
              </a:rPr>
              <a:t>classtype</a:t>
            </a:r>
            <a:r>
              <a:rPr lang="en-US" sz="2400" dirty="0">
                <a:latin typeface="+mj-lt"/>
              </a:rPr>
              <a:t> and Type Hinting)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02537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219200" y="-105507"/>
            <a:ext cx="8686800" cy="1143000"/>
          </a:xfrm>
        </p:spPr>
        <p:txBody>
          <a:bodyPr/>
          <a:lstStyle/>
          <a:p>
            <a:r>
              <a:rPr lang="en-US" dirty="0"/>
              <a:t>Class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838201"/>
            <a:ext cx="4495800" cy="603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0" y="838200"/>
            <a:ext cx="20574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1066800"/>
            <a:ext cx="20574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4343400"/>
            <a:ext cx="44958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0" y="5064370"/>
            <a:ext cx="44958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0" y="5984630"/>
            <a:ext cx="44958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0" y="1365740"/>
            <a:ext cx="44958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24000" y="2725615"/>
            <a:ext cx="44958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97149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Attribute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401949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Operation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9585" y="4705290"/>
            <a:ext cx="236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Constructor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4400" y="5638800"/>
            <a:ext cx="152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Destructor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91001" y="2362199"/>
            <a:ext cx="19225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Mutator/Setter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739914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Accessor/</a:t>
            </a:r>
          </a:p>
          <a:p>
            <a:pPr>
              <a:defRPr/>
            </a:pPr>
            <a:r>
              <a:rPr lang="en-US" sz="2000"/>
              <a:t>Getter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51785" y="1632441"/>
            <a:ext cx="265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$a = new </a:t>
            </a:r>
            <a:r>
              <a:rPr lang="en-US" dirty="0" err="1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classname</a:t>
            </a:r>
            <a:r>
              <a:rPr lang="en-US" dirty="0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();</a:t>
            </a:r>
          </a:p>
          <a:p>
            <a:pPr>
              <a:defRPr/>
            </a:pPr>
            <a:r>
              <a:rPr lang="en-US" dirty="0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$a-&gt;attr1= "value";</a:t>
            </a:r>
          </a:p>
          <a:p>
            <a:pPr>
              <a:defRPr/>
            </a:pPr>
            <a:r>
              <a:rPr lang="en-US" dirty="0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$a-&gt;operation1();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8401" y="1066800"/>
            <a:ext cx="2576423" cy="400110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Instantiate a class: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72200" y="2571690"/>
            <a:ext cx="2898475" cy="400110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Accessors/Mutators: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0" y="3429000"/>
            <a:ext cx="2362200" cy="228600"/>
          </a:xfrm>
          <a:prstGeom prst="rect">
            <a:avLst/>
          </a:prstGeom>
          <a:noFill/>
          <a:ln w="38100">
            <a:solidFill>
              <a:srgbClr val="FF33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0" y="5477471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public (default): from in/out of class</a:t>
            </a:r>
          </a:p>
          <a:p>
            <a:pPr>
              <a:defRPr/>
            </a:pPr>
            <a:r>
              <a:rPr lang="en-US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private: only from in class – not inherited</a:t>
            </a:r>
          </a:p>
          <a:p>
            <a:pPr>
              <a:defRPr/>
            </a:pPr>
            <a:r>
              <a:rPr lang="en-US">
                <a:effectLst>
                  <a:glow rad="139700">
                    <a:schemeClr val="accent2">
                      <a:lumMod val="60000"/>
                      <a:lumOff val="40000"/>
                      <a:alpha val="40000"/>
                    </a:schemeClr>
                  </a:glow>
                </a:effectLst>
              </a:rPr>
              <a:t>protected: only from in class - inherited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2200" y="5020270"/>
            <a:ext cx="2898475" cy="400110"/>
          </a:xfrm>
          <a:prstGeom prst="rect">
            <a:avLst/>
          </a:prstGeom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/>
              <a:t>Access Modifiers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84215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5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3" grpId="0" animBg="1"/>
      <p:bldP spid="25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209909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Constructor, destructor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3886200"/>
            <a:ext cx="463520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35424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1047750"/>
            <a:ext cx="6705601" cy="5274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65685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6800" y="228601"/>
            <a:ext cx="8229600" cy="914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Accessing instance methods and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Java, you use .  (dot) operator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 PHP, you use </a:t>
            </a:r>
            <a:r>
              <a:rPr lang="en-US" sz="2400" dirty="0">
                <a:latin typeface="+mj-lt"/>
                <a:sym typeface="Wingdings" pitchFamily="2" charset="2"/>
              </a:rPr>
              <a:t> reference operator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68602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Per-Class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 PHP, the scope resolution operator is also called </a:t>
            </a:r>
            <a:r>
              <a:rPr lang="en-US" sz="2000" dirty="0" err="1"/>
              <a:t>Paamayim</a:t>
            </a:r>
            <a:r>
              <a:rPr lang="en-US" sz="2000" dirty="0"/>
              <a:t> </a:t>
            </a:r>
            <a:r>
              <a:rPr lang="en-US" sz="2000" dirty="0" err="1"/>
              <a:t>Nekudotayim</a:t>
            </a:r>
            <a:r>
              <a:rPr lang="en-US" sz="2000" dirty="0"/>
              <a:t> (Hebrew) which means “double colon” in Hebrew.</a:t>
            </a:r>
          </a:p>
          <a:p>
            <a:r>
              <a:rPr lang="en-US" sz="2000" dirty="0"/>
              <a:t>In Java, you use “static” key word before the variable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0591800" cy="442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-1"/>
            <a:ext cx="6019800" cy="682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318705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Implementing 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static / constants in PHP</a:t>
            </a:r>
          </a:p>
          <a:p>
            <a:r>
              <a:rPr lang="en-US" dirty="0"/>
              <a:t>You use double colon :: to invoke static methods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8458200" cy="4404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7323318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1357</TotalTime>
  <Words>412</Words>
  <Application>Microsoft Office PowerPoint</Application>
  <PresentationFormat>Widescreen</PresentationFormat>
  <Paragraphs>83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Wingdings</vt:lpstr>
      <vt:lpstr>Empty</vt:lpstr>
      <vt:lpstr>Packager Shell Object</vt:lpstr>
      <vt:lpstr>PowerPoint Presentation</vt:lpstr>
      <vt:lpstr>PowerPoint Presentation</vt:lpstr>
      <vt:lpstr>PowerPoint Presentation</vt:lpstr>
      <vt:lpstr>Class Structure</vt:lpstr>
      <vt:lpstr>PowerPoint Presentation</vt:lpstr>
      <vt:lpstr>PowerPoint Presentation</vt:lpstr>
      <vt:lpstr>Per-Class Constants</vt:lpstr>
      <vt:lpstr>PowerPoint Presentation</vt:lpstr>
      <vt:lpstr>Implementing Static Methods</vt:lpstr>
      <vt:lpstr>Magic methods and toString() method</vt:lpstr>
      <vt:lpstr>Implementing Iterators and Iteration object</vt:lpstr>
      <vt:lpstr>Examples (from Chapter 06)</vt:lpstr>
      <vt:lpstr>PHP supports Reflection</vt:lpstr>
      <vt:lpstr>Summary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197</cp:revision>
  <cp:lastPrinted>2001-10-31T19:38:05Z</cp:lastPrinted>
  <dcterms:created xsi:type="dcterms:W3CDTF">2001-10-29T21:13:45Z</dcterms:created>
  <dcterms:modified xsi:type="dcterms:W3CDTF">2024-05-11T02:50:13Z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