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86" r:id="rId2"/>
    <p:sldId id="258" r:id="rId3"/>
    <p:sldId id="305" r:id="rId4"/>
    <p:sldId id="311" r:id="rId5"/>
    <p:sldId id="307" r:id="rId6"/>
    <p:sldId id="257" r:id="rId7"/>
    <p:sldId id="308" r:id="rId8"/>
    <p:sldId id="309" r:id="rId9"/>
    <p:sldId id="310" r:id="rId10"/>
    <p:sldId id="312" r:id="rId11"/>
    <p:sldId id="314" r:id="rId12"/>
    <p:sldId id="304" r:id="rId13"/>
    <p:sldId id="313" r:id="rId14"/>
  </p:sldIdLst>
  <p:sldSz cx="12192000" cy="6858000"/>
  <p:notesSz cx="6992938" cy="9278938"/>
  <p:custDataLst>
    <p:tags r:id="rId1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8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exceptions.php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hyperlink" Target="http://www.hostingadvice.com/how-to/php-show-errors/" TargetMode="External"/><Relationship Id="rId4" Type="http://schemas.openxmlformats.org/officeDocument/2006/relationships/hyperlink" Target="http://www.w3schools.com/php/php_exception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Ch.07 Error and Exception Handling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>
                <a:latin typeface="Arial" charset="0"/>
              </a:rPr>
              <a:t>ICS325 – Unrestrictedet Application Development</a:t>
            </a:r>
          </a:p>
          <a:p>
            <a:pPr>
              <a:spcBef>
                <a:spcPct val="45000"/>
              </a:spcBef>
            </a:pP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 and Exceptions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52600" y="3581400"/>
            <a:ext cx="8534400" cy="29718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/>
              <a:t>Standard error handling is the older way of handling errors in PHP. Exception handling is only available from PHP 5 onward and requires using an object-oriented programming structure.</a:t>
            </a:r>
          </a:p>
          <a:p>
            <a:r>
              <a:rPr lang="en-US" sz="1800" dirty="0"/>
              <a:t>Both can be used alongside each other. In fact, any exception that is thrown but not caught will eventually generate an E_FATAL error with the message “Uncaught Exception.”</a:t>
            </a:r>
          </a:p>
          <a:p>
            <a:r>
              <a:rPr lang="en-US" sz="1800" dirty="0"/>
              <a:t>With the </a:t>
            </a:r>
            <a:r>
              <a:rPr lang="en-US" sz="1800" i="1" dirty="0" err="1"/>
              <a:t>set_error_handler</a:t>
            </a:r>
            <a:r>
              <a:rPr lang="en-US" sz="1800" i="1" dirty="0"/>
              <a:t>()</a:t>
            </a:r>
            <a:r>
              <a:rPr lang="en-US" sz="1800" dirty="0"/>
              <a:t> function code below, we could even handle all standard errors as an exception: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09675"/>
            <a:ext cx="52197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35547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Difference between Java and PHP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458200" cy="4983163"/>
          </a:xfrm>
        </p:spPr>
        <p:txBody>
          <a:bodyPr/>
          <a:lstStyle/>
          <a:p>
            <a:r>
              <a:rPr lang="en-US" sz="2000" dirty="0"/>
              <a:t>There is no “throws” construct in PHP.  (In java, the method signature can contain “throws”)</a:t>
            </a:r>
          </a:p>
          <a:p>
            <a:r>
              <a:rPr lang="en-US" sz="2000" dirty="0"/>
              <a:t>In PHP, methods simply “throw” the exceptions.</a:t>
            </a:r>
          </a:p>
          <a:p>
            <a:r>
              <a:rPr lang="en-US" sz="2000" dirty="0"/>
              <a:t>Rest of the concepts are similar (throw, try, catch, finally)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86113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458200" cy="4983163"/>
          </a:xfrm>
        </p:spPr>
        <p:txBody>
          <a:bodyPr/>
          <a:lstStyle/>
          <a:p>
            <a:r>
              <a:rPr lang="en-US" sz="2000" dirty="0"/>
              <a:t>Simple Rule: If you throw something, you have to catch it</a:t>
            </a:r>
          </a:p>
          <a:p>
            <a:r>
              <a:rPr lang="en-US" sz="2000" dirty="0"/>
              <a:t>Code may be surrounded in a try block, to help catch potential exceptions</a:t>
            </a:r>
          </a:p>
          <a:p>
            <a:r>
              <a:rPr lang="en-US" sz="2000" dirty="0"/>
              <a:t>Each try block or "throw" must have at least one corresponding catch block</a:t>
            </a:r>
          </a:p>
          <a:p>
            <a:r>
              <a:rPr lang="en-US" sz="2000" dirty="0"/>
              <a:t>Multiple catch blocks can be used to catch different classes of exceptions</a:t>
            </a:r>
          </a:p>
          <a:p>
            <a:r>
              <a:rPr lang="en-US" sz="2000" dirty="0"/>
              <a:t>Exceptions can be thrown (or re-thrown) in a catch block within a try block</a:t>
            </a:r>
          </a:p>
          <a:p>
            <a:r>
              <a:rPr lang="en-US" sz="2000" dirty="0"/>
              <a:t>You can create your own exceptions by extending the PHP Extension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400" y="11430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PHP Manual </a:t>
            </a:r>
            <a:r>
              <a:rPr lang="en-US" sz="3200" dirty="0">
                <a:hlinkClick r:id="rId3"/>
              </a:rPr>
              <a:t>http://php.net/manual/en/language.exceptions.php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W3 Schools</a:t>
            </a:r>
          </a:p>
          <a:p>
            <a:pPr algn="ctr"/>
            <a:r>
              <a:rPr lang="en-US" sz="3200" dirty="0">
                <a:hlinkClick r:id="rId4"/>
              </a:rPr>
              <a:t>http://www.w3schools.com/php/php_exception.asp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Error Handling in PHP</a:t>
            </a:r>
          </a:p>
          <a:p>
            <a:pPr algn="ctr"/>
            <a:r>
              <a:rPr lang="en-US" sz="3200" dirty="0">
                <a:hlinkClick r:id="rId5"/>
              </a:rPr>
              <a:t>http://www.hostingadvice.com/how-to/php-show-errors/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3800" y="76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5275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983163"/>
          </a:xfrm>
        </p:spPr>
        <p:txBody>
          <a:bodyPr/>
          <a:lstStyle/>
          <a:p>
            <a:pPr eaLnBrk="1" hangingPunct="1"/>
            <a:r>
              <a:rPr lang="en-US" sz="2400" dirty="0"/>
              <a:t>Exception handling concepts</a:t>
            </a:r>
          </a:p>
          <a:p>
            <a:pPr eaLnBrk="1" hangingPunct="1"/>
            <a:r>
              <a:rPr lang="en-US" sz="2400" dirty="0"/>
              <a:t>Exception control structure </a:t>
            </a:r>
            <a:r>
              <a:rPr lang="en-US" sz="2400" dirty="0">
                <a:cs typeface="Courier New" pitchFamily="49" charset="0"/>
              </a:rPr>
              <a:t>try – throw – catch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cs typeface="Courier New" pitchFamily="49" charset="0"/>
              </a:rPr>
              <a:t>Exception</a:t>
            </a:r>
            <a:r>
              <a:rPr lang="en-US" sz="2400" dirty="0"/>
              <a:t> class</a:t>
            </a:r>
          </a:p>
          <a:p>
            <a:pPr eaLnBrk="1" hangingPunct="1"/>
            <a:r>
              <a:rPr lang="en-US" sz="2400" dirty="0"/>
              <a:t>User-defined Exceptions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9674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Use of Exceptions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3048000"/>
          </a:xfrm>
        </p:spPr>
        <p:txBody>
          <a:bodyPr/>
          <a:lstStyle/>
          <a:p>
            <a:r>
              <a:rPr lang="en-US" dirty="0"/>
              <a:t>When an exception is thrown, the code following it will not be executed, and PHP will try to find the matching "catch" block.</a:t>
            </a:r>
          </a:p>
          <a:p>
            <a:r>
              <a:rPr lang="en-US" dirty="0"/>
              <a:t>If an exception is not caught, a fatal error will be issued with an "Uncaught Exception" message.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9694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Set of Exceptions in SPL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Set of Exceptions in SPL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5710"/>
            <a:ext cx="3340100" cy="419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9831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54700" y="5806743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Predefined Exceptions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9690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throw and catch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7391400" cy="4114800"/>
          </a:xfrm>
        </p:spPr>
        <p:txBody>
          <a:bodyPr/>
          <a:lstStyle/>
          <a:p>
            <a:r>
              <a:rPr lang="en-US" sz="2200" dirty="0"/>
              <a:t>To avoid the error from the example above, we need to create the proper code to handle an exception.</a:t>
            </a:r>
          </a:p>
          <a:p>
            <a:r>
              <a:rPr lang="en-US" sz="2200" dirty="0"/>
              <a:t>Proper exception code should include:</a:t>
            </a:r>
          </a:p>
          <a:p>
            <a:r>
              <a:rPr lang="en-US" sz="2200" dirty="0"/>
              <a:t>Try - A function using an exception should be in a "try" block. If the exception does not trigger, the code will continue as normal. However if the exception triggers, an exception is "thrown"</a:t>
            </a:r>
          </a:p>
          <a:p>
            <a:r>
              <a:rPr lang="en-US" sz="2200" dirty="0"/>
              <a:t>Throw - This is how you trigger an exception. Each "throw" must have at least one "catch"</a:t>
            </a:r>
          </a:p>
          <a:p>
            <a:r>
              <a:rPr lang="en-US" sz="2200" dirty="0"/>
              <a:t>Catch - A "catch" block retrieves an exception and creates an object containing the exception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56134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9144000" cy="554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46185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Custom Exception class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96200" y="1219200"/>
            <a:ext cx="4495800" cy="32004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/>
              <a:t>Creating a custom exception handler is quite simple. We simply create a special class with functions that can be called when an exception occurs in PHP. The class must be an extension of the exception class.</a:t>
            </a:r>
          </a:p>
          <a:p>
            <a:r>
              <a:rPr lang="en-US" sz="1800" dirty="0"/>
              <a:t>The custom exception class inherits the properties from PHP's exception class and you can add custom functions to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020" y="1371600"/>
            <a:ext cx="69717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Exception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public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//error message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'Error on line '.$this-&gt;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().' in '.$this-&gt;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.': &lt;b&gt;'.$this-&gt;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().'&lt;/b&gt; is not a valid E-Mail address';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return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$email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someone@example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...com";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try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//check if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($email, FILTER_VALIDATE_EMAIL) === FALSE)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//throw exception if email is not valid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 throw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($email);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customException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$e)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//display custom message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echo $e-&gt;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66979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 Exceptions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67400" y="1504622"/>
            <a:ext cx="5867400" cy="48768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/>
              <a:t>Something can go wrong in multiple ways</a:t>
            </a:r>
          </a:p>
          <a:p>
            <a:endParaRPr lang="en-US" sz="1800" dirty="0"/>
          </a:p>
          <a:p>
            <a:r>
              <a:rPr lang="en-US" sz="1800" dirty="0"/>
              <a:t>Example: Reading a file</a:t>
            </a:r>
          </a:p>
          <a:p>
            <a:pPr lvl="1"/>
            <a:r>
              <a:rPr lang="en-US" sz="1400" dirty="0"/>
              <a:t>File is not there</a:t>
            </a:r>
          </a:p>
          <a:p>
            <a:pPr lvl="1"/>
            <a:r>
              <a:rPr lang="en-US" sz="1400" dirty="0"/>
              <a:t>It is wrong format</a:t>
            </a:r>
          </a:p>
          <a:p>
            <a:pPr lvl="1"/>
            <a:r>
              <a:rPr lang="en-US" sz="1400" dirty="0"/>
              <a:t>Do not have permissions to read the file</a:t>
            </a:r>
          </a:p>
          <a:p>
            <a:pPr lvl="1"/>
            <a:endParaRPr lang="en-US" sz="1400" dirty="0"/>
          </a:p>
          <a:p>
            <a:r>
              <a:rPr lang="en-US" sz="1800" dirty="0"/>
              <a:t>It is possible for a script to use multiple exceptions to check for multiple conditions.: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19201"/>
            <a:ext cx="45985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Exception1 extends Exception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public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// …  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Exception1 extends Exception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public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// …  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“input_file.txt";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try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// read the file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catch (Exception1 $e)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//display custom message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echo $e-&gt;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catch (Exception2 $e) 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//display custom message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echo $e-&gt;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66656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Top Level Exception Handler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010400" y="1066800"/>
            <a:ext cx="3276600" cy="54864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800" dirty="0"/>
              <a:t>One way to get around the "every throw must have a catch" rule is to set a top level exception handler to handle errors that slip through.</a:t>
            </a:r>
          </a:p>
          <a:p>
            <a:r>
              <a:rPr lang="en-US" sz="1800" dirty="0"/>
              <a:t>May be useful in doing quick prototyping (not recommended for production code).</a:t>
            </a:r>
          </a:p>
          <a:p>
            <a:r>
              <a:rPr lang="en-US" sz="1800" dirty="0"/>
              <a:t>If something goes wrong, the message is thrown and the execution stops.</a:t>
            </a:r>
          </a:p>
          <a:p>
            <a:r>
              <a:rPr lang="en-US" sz="1800" dirty="0"/>
              <a:t>However, if you use proper try – catch blocks, you can recover from the messages and decide to proceed further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1103671"/>
            <a:ext cx="6934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($exception)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echo "&lt;b&gt;Exception:&lt;/b&gt; " . $exception-&gt;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setting the top level exception handler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set_exception_handler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//create function with an exception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checkNum1($number)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if($number&lt;0)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throw new Exception("checkNum1: Value must be a +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call the function without catch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checkNum1(-1);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//create function with an exception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checkNum2($number)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if($number&gt;0)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throw new Exception("checkNum2: Value must be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call the function without catch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checkNum2(1);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3698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2019</TotalTime>
  <Words>1110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Times New Roman</vt:lpstr>
      <vt:lpstr>Empty</vt:lpstr>
      <vt:lpstr>PowerPoint Presentation</vt:lpstr>
      <vt:lpstr>Objectives</vt:lpstr>
      <vt:lpstr>Basic Use of Exceptions</vt:lpstr>
      <vt:lpstr>Standard Set of Exceptions in SPL</vt:lpstr>
      <vt:lpstr>Try, throw and catch</vt:lpstr>
      <vt:lpstr>Exception Class</vt:lpstr>
      <vt:lpstr>Custom Exception class</vt:lpstr>
      <vt:lpstr>Multiple Exceptions</vt:lpstr>
      <vt:lpstr>Top Level Exception Handler</vt:lpstr>
      <vt:lpstr>Errors and Exceptions</vt:lpstr>
      <vt:lpstr>Difference between Java and PHP</vt:lpstr>
      <vt:lpstr>Summary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196</cp:revision>
  <cp:lastPrinted>2001-10-31T19:38:05Z</cp:lastPrinted>
  <dcterms:created xsi:type="dcterms:W3CDTF">2001-10-29T21:13:45Z</dcterms:created>
  <dcterms:modified xsi:type="dcterms:W3CDTF">2024-05-11T13:56:53Z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