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3.xml" ContentType="application/vnd.openxmlformats-officedocument.presentationml.notesSlide+xml"/>
  <Override PartName="/ppt/tags/tag6.xml" ContentType="application/vnd.openxmlformats-officedocument.presentationml.tags+xml"/>
  <Override PartName="/ppt/notesSlides/notesSlide4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5.xml" ContentType="application/vnd.openxmlformats-officedocument.presentationml.notesSlide+xml"/>
  <Override PartName="/ppt/tags/tag9.xml" ContentType="application/vnd.openxmlformats-officedocument.presentationml.tags+xml"/>
  <Override PartName="/ppt/notesSlides/notesSlide6.xml" ContentType="application/vnd.openxmlformats-officedocument.presentationml.notesSlide+xml"/>
  <Override PartName="/ppt/tags/tag10.xml" ContentType="application/vnd.openxmlformats-officedocument.presentationml.tags+xml"/>
  <Override PartName="/ppt/notesSlides/notesSlide7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286" r:id="rId2"/>
    <p:sldId id="305" r:id="rId3"/>
    <p:sldId id="315" r:id="rId4"/>
    <p:sldId id="314" r:id="rId5"/>
    <p:sldId id="317" r:id="rId6"/>
    <p:sldId id="316" r:id="rId7"/>
    <p:sldId id="318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32" r:id="rId16"/>
    <p:sldId id="329" r:id="rId17"/>
    <p:sldId id="330" r:id="rId18"/>
    <p:sldId id="304" r:id="rId19"/>
  </p:sldIdLst>
  <p:sldSz cx="12192000" cy="6858000"/>
  <p:notesSz cx="6992938" cy="9278938"/>
  <p:custDataLst>
    <p:tags r:id="rId22"/>
  </p:custData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bg2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CCFFFF"/>
    <a:srgbClr val="336699"/>
    <a:srgbClr val="0099CC"/>
    <a:srgbClr val="CCECFF"/>
    <a:srgbClr val="969696"/>
    <a:srgbClr val="D7F5ED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76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1C2FBDA-E634-4068-A132-14714024DA9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459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7163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9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55600" y="687388"/>
            <a:ext cx="6232525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988" y="4422775"/>
            <a:ext cx="5110162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7163" y="8847138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21" tIns="45761" rIns="91521" bIns="45761" numCol="1" anchor="b" anchorCtr="0" compatLnSpc="1">
            <a:prstTxWarp prst="textNoShape">
              <a:avLst/>
            </a:prstTxWarp>
          </a:bodyPr>
          <a:lstStyle>
            <a:lvl1pPr algn="r" defTabSz="915988">
              <a:defRPr smtClean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882D5666-EA26-43DB-A423-D6C16F04742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0461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23825" indent="-12382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579438" indent="-122238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1035050" indent="-120650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490663" indent="-119063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946275" indent="-117475" algn="l" rtl="0" eaLnBrk="0" fontAlgn="base" hangingPunct="0">
      <a:spcBef>
        <a:spcPct val="30000"/>
      </a:spcBef>
      <a:spcAft>
        <a:spcPct val="0"/>
      </a:spcAft>
      <a:buChar char="•"/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62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430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393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068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082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16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106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2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17510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5110" name="Rectangle 6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0"/>
          </p:nvPr>
        </p:nvSpPr>
        <p:spPr>
          <a:xfrm>
            <a:off x="304800" y="6477000"/>
            <a:ext cx="10261600" cy="228600"/>
          </a:xfrm>
        </p:spPr>
        <p:txBody>
          <a:bodyPr/>
          <a:lstStyle>
            <a:lvl1pPr>
              <a:defRPr sz="1400" b="0"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dirty="0">
              <a:solidFill>
                <a:srgbClr val="FFFFFF"/>
              </a:solidFill>
            </a:endParaRP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10769600" y="6477000"/>
            <a:ext cx="508000" cy="228600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9A469BB5-E0B9-488C-AA60-33494638DC0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E9D930E-90CA-4250-A551-B44A7BA993FE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b="0" dirty="0">
              <a:solidFill>
                <a:srgbClr val="FFFFFF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201DAA7-D7B7-4AEC-9760-CE018CC47466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>
          <a:outerShdw dist="107763" dir="2700000" algn="ctr" rotWithShape="0">
            <a:srgbClr val="000000"/>
          </a:outerShdw>
        </a:effectLst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2" name="Rectangle 44"/>
          <p:cNvSpPr>
            <a:spLocks noChangeArrowheads="1"/>
          </p:cNvSpPr>
          <p:nvPr/>
        </p:nvSpPr>
        <p:spPr bwMode="auto">
          <a:xfrm>
            <a:off x="0" y="0"/>
            <a:ext cx="12192000" cy="1066800"/>
          </a:xfrm>
          <a:prstGeom prst="rect">
            <a:avLst/>
          </a:prstGeom>
          <a:solidFill>
            <a:srgbClr val="89A5C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 sz="120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3200" y="6629400"/>
            <a:ext cx="10972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b="1" smtClean="0">
                <a:solidFill>
                  <a:schemeClr val="accent2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GB" dirty="0"/>
              <a:t>Siva R Jasthi                                                                          ICS325 – Internet Application Development</a:t>
            </a:r>
            <a:endParaRPr lang="en-GB" sz="1400" dirty="0">
              <a:solidFill>
                <a:srgbClr val="FFFFFF"/>
              </a:solidFill>
            </a:endParaRPr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277600" y="6629400"/>
            <a:ext cx="711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 smtClean="0">
                <a:latin typeface="+mn-lt"/>
              </a:defRPr>
            </a:lvl1pPr>
          </a:lstStyle>
          <a:p>
            <a:pPr>
              <a:defRPr/>
            </a:pPr>
            <a:fld id="{4EE87C96-FD3F-4BD3-9C5B-BE9A4E1C5F8C}" type="slidenum">
              <a:rPr lang="en-GB"/>
              <a:pPr>
                <a:defRPr/>
              </a:pPr>
              <a:t>‹#›</a:t>
            </a:fld>
            <a:endParaRPr lang="en-GB">
              <a:solidFill>
                <a:srgbClr val="FFFFFF"/>
              </a:solidFill>
            </a:endParaRPr>
          </a:p>
        </p:txBody>
      </p:sp>
      <p:sp>
        <p:nvSpPr>
          <p:cNvPr id="1029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203200" y="1143000"/>
            <a:ext cx="119888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		</a:t>
            </a:r>
          </a:p>
          <a:p>
            <a:pPr lvl="3"/>
            <a:r>
              <a:rPr lang="en-GB"/>
              <a:t>Fourth level</a:t>
            </a: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0"/>
            <a:ext cx="109728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</a:p>
        </p:txBody>
      </p:sp>
      <p:pic>
        <p:nvPicPr>
          <p:cNvPr id="2" name="Picture 2054" descr="jasthi">
            <a:extLst>
              <a:ext uri="{FF2B5EF4-FFF2-40B4-BE49-F238E27FC236}">
                <a16:creationId xmlns:a16="http://schemas.microsoft.com/office/drawing/2014/main" id="{70110E3C-674B-A838-460A-BD63617131C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618" y="0"/>
            <a:ext cx="1062182" cy="1062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8" r:id="rId3"/>
  </p:sldLayoutIdLst>
  <p:transition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chemeClr val="bg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SzPct val="200000"/>
        <a:buChar char="•"/>
        <a:defRPr kumimoji="1" sz="2800">
          <a:solidFill>
            <a:schemeClr val="bg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•"/>
        <a:defRPr kumimoji="1" sz="2400">
          <a:solidFill>
            <a:schemeClr val="bg2"/>
          </a:solidFill>
          <a:latin typeface="+mn-lt"/>
        </a:defRPr>
      </a:lvl2pPr>
      <a:lvl3pPr marL="1143000" indent="-228600" algn="l" rtl="0" eaLnBrk="0" fontAlgn="base" hangingPunct="0">
        <a:spcBef>
          <a:spcPct val="45000"/>
        </a:spcBef>
        <a:spcAft>
          <a:spcPct val="0"/>
        </a:spcAft>
        <a:buClr>
          <a:srgbClr val="B00000"/>
        </a:buClr>
        <a:buChar char="–"/>
        <a:defRPr kumimoji="1" sz="2000">
          <a:solidFill>
            <a:schemeClr val="bg2"/>
          </a:solidFill>
          <a:latin typeface="+mn-lt"/>
        </a:defRPr>
      </a:lvl3pPr>
      <a:lvl4pPr marL="1600200" indent="-228600" algn="l" rtl="0" eaLnBrk="0" fontAlgn="base" hangingPunct="0">
        <a:spcBef>
          <a:spcPct val="45000"/>
        </a:spcBef>
        <a:spcAft>
          <a:spcPct val="0"/>
        </a:spcAft>
        <a:buClr>
          <a:srgbClr val="99CCCC"/>
        </a:buClr>
        <a:buChar char="–"/>
        <a:defRPr kumimoji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C2B515"/>
        </a:buClr>
        <a:buChar char="»"/>
        <a:defRPr kumimoji="1" sz="20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053"/>
          <p:cNvSpPr>
            <a:spLocks noChangeArrowheads="1"/>
          </p:cNvSpPr>
          <p:nvPr/>
        </p:nvSpPr>
        <p:spPr bwMode="auto">
          <a:xfrm>
            <a:off x="1524000" y="1828800"/>
            <a:ext cx="9144000" cy="2133600"/>
          </a:xfrm>
          <a:prstGeom prst="rect">
            <a:avLst/>
          </a:prstGeom>
          <a:solidFill>
            <a:srgbClr val="89A5C7"/>
          </a:solidFill>
          <a:ln w="25400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800" b="1" dirty="0"/>
              <a:t>Ch.08 Designing your web database</a:t>
            </a:r>
          </a:p>
        </p:txBody>
      </p:sp>
      <p:pic>
        <p:nvPicPr>
          <p:cNvPr id="13315" name="Picture 2054" descr="jasthi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2133600"/>
            <a:ext cx="1295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Rectangle 2056"/>
          <p:cNvSpPr>
            <a:spLocks noChangeArrowheads="1"/>
          </p:cNvSpPr>
          <p:nvPr/>
        </p:nvSpPr>
        <p:spPr bwMode="auto">
          <a:xfrm>
            <a:off x="4419600" y="4114800"/>
            <a:ext cx="6019800" cy="2514600"/>
          </a:xfrm>
          <a:prstGeom prst="rect">
            <a:avLst/>
          </a:prstGeom>
          <a:solidFill>
            <a:srgbClr val="00FFFF">
              <a:alpha val="50195"/>
            </a:srgbClr>
          </a:solidFill>
          <a:ln w="2857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45000"/>
              </a:spcBef>
            </a:pPr>
            <a:r>
              <a:rPr kumimoji="1" lang="en-US" sz="2000" b="1" dirty="0">
                <a:latin typeface="Arial" charset="0"/>
              </a:rPr>
              <a:t>Siva R Jasthi</a:t>
            </a:r>
            <a:endParaRPr kumimoji="1" lang="en-US" sz="1600" dirty="0">
              <a:latin typeface="Arial" charset="0"/>
            </a:endParaRP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ICS325 – Internet Application Development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Information and Computer Sciences</a:t>
            </a:r>
          </a:p>
          <a:p>
            <a:pPr>
              <a:spcBef>
                <a:spcPct val="45000"/>
              </a:spcBef>
            </a:pPr>
            <a:r>
              <a:rPr kumimoji="1" lang="en-US" sz="1600" dirty="0">
                <a:latin typeface="Arial" charset="0"/>
              </a:rPr>
              <a:t>Metropolitan State University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24890526"/>
      </p:ext>
    </p:extLst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100" y="22860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/>
            <a:r>
              <a:rPr lang="en-US" dirty="0"/>
              <a:t>2. Avoid storing redundant data</a:t>
            </a:r>
          </a:p>
        </p:txBody>
      </p:sp>
      <p:sp>
        <p:nvSpPr>
          <p:cNvPr id="5" name="Content Placeholder 1"/>
          <p:cNvSpPr txBox="1">
            <a:spLocks/>
          </p:cNvSpPr>
          <p:nvPr/>
        </p:nvSpPr>
        <p:spPr>
          <a:xfrm>
            <a:off x="6629400" y="1212850"/>
            <a:ext cx="40386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000" dirty="0"/>
              <a:t>Why have two separate tables “Orders and Customers”? </a:t>
            </a:r>
          </a:p>
          <a:p>
            <a:r>
              <a:rPr lang="en-US" sz="2000" dirty="0"/>
              <a:t>Why not store customer address along with order?</a:t>
            </a:r>
          </a:p>
          <a:p>
            <a:endParaRPr lang="en-US" sz="20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047750"/>
            <a:ext cx="5001491" cy="168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87500" y="2736851"/>
            <a:ext cx="9080501" cy="3877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If customers places multiple orders, then their address is repeated for each order (as shown above).  Such design poses two problems</a:t>
            </a:r>
          </a:p>
          <a:p>
            <a:endParaRPr lang="en-US" sz="1600" dirty="0"/>
          </a:p>
          <a:p>
            <a:r>
              <a:rPr lang="en-US" sz="1800" dirty="0"/>
              <a:t>[1</a:t>
            </a:r>
            <a:r>
              <a:rPr lang="en-US" sz="1800" b="1" dirty="0"/>
              <a:t>] Wastage of Space:  </a:t>
            </a:r>
            <a:r>
              <a:rPr lang="en-US" sz="1800" dirty="0"/>
              <a:t>Why store  the same data multiple times when you can store only once?</a:t>
            </a:r>
          </a:p>
          <a:p>
            <a:r>
              <a:rPr lang="en-US" sz="1800" dirty="0"/>
              <a:t>[2] </a:t>
            </a:r>
            <a:r>
              <a:rPr lang="en-US" sz="1800" b="1" dirty="0"/>
              <a:t>Update Anomalies</a:t>
            </a:r>
            <a:r>
              <a:rPr lang="en-US" sz="1800" dirty="0"/>
              <a:t>:   Three kinds of update anomalies can occur.</a:t>
            </a:r>
          </a:p>
          <a:p>
            <a:endParaRPr lang="en-US" sz="1800" dirty="0"/>
          </a:p>
          <a:p>
            <a:r>
              <a:rPr lang="en-US" sz="1600" dirty="0"/>
              <a:t>	</a:t>
            </a:r>
            <a:r>
              <a:rPr lang="en-US" sz="1600" b="1" dirty="0"/>
              <a:t>Modification</a:t>
            </a:r>
            <a:r>
              <a:rPr lang="en-US" sz="1600" dirty="0"/>
              <a:t>:   If customer changes the address, it will have to be changed against all the 	orders. Otherwise, it would lead to inconsistent data.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/>
              <a:t>Insertion</a:t>
            </a:r>
            <a:r>
              <a:rPr lang="en-US" sz="1600" dirty="0"/>
              <a:t>:  Each time the same customer places an order, the address need to be taken as input. 	It is possible that the data can be inconsistent (Saint Paul, St. Paul, Roseville)</a:t>
            </a:r>
          </a:p>
          <a:p>
            <a:r>
              <a:rPr lang="en-US" sz="1600" dirty="0"/>
              <a:t>	(10</a:t>
            </a:r>
            <a:r>
              <a:rPr lang="en-US" sz="1600" baseline="30000" dirty="0"/>
              <a:t>th</a:t>
            </a:r>
            <a:r>
              <a:rPr lang="en-US" sz="1600" dirty="0"/>
              <a:t> Ave NE,  10</a:t>
            </a:r>
            <a:r>
              <a:rPr lang="en-US" sz="1600" baseline="30000" dirty="0"/>
              <a:t>th</a:t>
            </a:r>
            <a:r>
              <a:rPr lang="en-US" sz="1600" dirty="0"/>
              <a:t> Avenue North East, 10</a:t>
            </a:r>
            <a:r>
              <a:rPr lang="en-US" sz="1600" baseline="30000" dirty="0"/>
              <a:t>th</a:t>
            </a:r>
            <a:r>
              <a:rPr lang="en-US" sz="1600" dirty="0"/>
              <a:t> Ave. NE)</a:t>
            </a:r>
          </a:p>
          <a:p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/>
              <a:t>Deletion</a:t>
            </a:r>
            <a:r>
              <a:rPr lang="en-US" sz="1600" dirty="0"/>
              <a:t>:  To preserve space, let us say you are all deleting the orders once those are shipped. 	Now, you have lost the information about your customer also.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02566069"/>
      </p:ext>
    </p:extLst>
  </p:cSld>
  <p:clrMapOvr>
    <a:masterClrMapping/>
  </p:clrMapOvr>
  <p:transition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100" y="22860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marL="457200" indent="-457200"/>
            <a:r>
              <a:rPr lang="en-US" dirty="0"/>
              <a:t>3. Use Atomic column values</a:t>
            </a:r>
          </a:p>
          <a:p>
            <a:pPr marL="457200" indent="-457200"/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1114425"/>
            <a:ext cx="4257675" cy="154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038601"/>
            <a:ext cx="38100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Down Arrow 1"/>
          <p:cNvSpPr/>
          <p:nvPr/>
        </p:nvSpPr>
        <p:spPr bwMode="auto">
          <a:xfrm>
            <a:off x="3365500" y="2819400"/>
            <a:ext cx="484632" cy="12192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6019800" y="1139825"/>
            <a:ext cx="4495800" cy="15240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000" dirty="0"/>
              <a:t>Using Atomic values mean each column stores only one thing.</a:t>
            </a:r>
          </a:p>
          <a:p>
            <a:r>
              <a:rPr lang="en-US" sz="2000" dirty="0"/>
              <a:t>(Design 1) For example, books ordered can be placed inside a column with comma separated values. Basically, you are placing a table inside a table. </a:t>
            </a:r>
          </a:p>
          <a:p>
            <a:r>
              <a:rPr lang="en-US" sz="2000" dirty="0"/>
              <a:t>“How many books of XYZ are ordered?”  Answering this question will be tricky in design 1 as you will have to read all the rows, parse those csv values, count those. (it is a big mess).</a:t>
            </a:r>
          </a:p>
          <a:p>
            <a:r>
              <a:rPr lang="en-US" sz="2000" dirty="0"/>
              <a:t>(Design 2) Place the quantity in another table. So, it is a simple SQL query to get the answer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9905335"/>
      </p:ext>
    </p:extLst>
  </p:cSld>
  <p:clrMapOvr>
    <a:masterClrMapping/>
  </p:clrMapOvr>
  <p:transition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51100" y="22860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4. Choose sensible keys</a:t>
            </a:r>
          </a:p>
          <a:p>
            <a:pPr marL="457200" indent="-457200"/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524000" y="1136649"/>
            <a:ext cx="4953000" cy="5565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000" dirty="0"/>
              <a:t>The “keys” are unique in each table.</a:t>
            </a:r>
          </a:p>
          <a:p>
            <a:r>
              <a:rPr lang="en-US" sz="2000" dirty="0"/>
              <a:t>MySQL provides ways to automatically create unique ID (like creating a serial number or row number in excel) using </a:t>
            </a:r>
            <a:r>
              <a:rPr lang="en-US" sz="2000" dirty="0" err="1"/>
              <a:t>auto_increment</a:t>
            </a:r>
            <a:r>
              <a:rPr lang="en-US" sz="2000" dirty="0"/>
              <a:t> parameter.</a:t>
            </a:r>
          </a:p>
          <a:p>
            <a:r>
              <a:rPr lang="en-US" sz="2000" dirty="0"/>
              <a:t>For example, Customers and </a:t>
            </a:r>
            <a:r>
              <a:rPr lang="en-US" sz="2000" dirty="0" err="1"/>
              <a:t>OrderIDs</a:t>
            </a:r>
            <a:r>
              <a:rPr lang="en-US" sz="2000" dirty="0"/>
              <a:t> have IDs generated through this fashion.</a:t>
            </a:r>
          </a:p>
          <a:p>
            <a:r>
              <a:rPr lang="en-US" sz="2000" dirty="0"/>
              <a:t>However, BOOKS do not need to have something created internally because ISBN is unique and hence can serve as “key”.</a:t>
            </a:r>
          </a:p>
          <a:p>
            <a:r>
              <a:rPr lang="en-US" sz="2000" dirty="0"/>
              <a:t>Similarly, for ORDER_ITEMS table, the combination of “</a:t>
            </a:r>
            <a:r>
              <a:rPr lang="en-US" sz="2000" dirty="0" err="1"/>
              <a:t>OrderID</a:t>
            </a:r>
            <a:r>
              <a:rPr lang="en-US" sz="2000" dirty="0"/>
              <a:t> + ISBN” (combination key) serves as unique key.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136649"/>
            <a:ext cx="3810000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6858000" y="3581401"/>
            <a:ext cx="3657600" cy="3108543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It is tempting to use auto-increment for every table.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Don’t !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Choose sensible keys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1390456"/>
      </p:ext>
    </p:extLst>
  </p:cSld>
  <p:clrMapOvr>
    <a:masterClrMapping/>
  </p:clrMapOvr>
  <p:transition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2200" y="15240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5. Think about what you want to ask the database (queries)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524000" y="1136649"/>
            <a:ext cx="8839200" cy="556577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2000" dirty="0"/>
              <a:t>Why are we building this database?</a:t>
            </a:r>
          </a:p>
          <a:p>
            <a:r>
              <a:rPr lang="en-US" sz="2000" dirty="0"/>
              <a:t>What is the motivation? Vision? Requirement?</a:t>
            </a:r>
          </a:p>
          <a:p>
            <a:r>
              <a:rPr lang="en-US" sz="2000" dirty="0"/>
              <a:t>What kind of queries are we going to be pose to this database?</a:t>
            </a:r>
          </a:p>
          <a:p>
            <a:r>
              <a:rPr lang="en-US" sz="2000" dirty="0"/>
              <a:t>Is database schema sufficient enough to store the data we nee so that the queries can be answered?</a:t>
            </a:r>
          </a:p>
          <a:p>
            <a:r>
              <a:rPr lang="en-US" sz="2000" dirty="0"/>
              <a:t>Is database schema good enough to satisfy the performance? Can we optimize further for faster response times?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38300" y="4114801"/>
            <a:ext cx="8953500" cy="2246769"/>
          </a:xfrm>
          <a:prstGeom prst="rect">
            <a:avLst/>
          </a:prstGeom>
          <a:solidFill>
            <a:schemeClr val="accent1">
              <a:lumMod val="60000"/>
              <a:lumOff val="40000"/>
              <a:alpha val="33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+mj-lt"/>
              </a:rPr>
              <a:t>Make sure that the database contains all the data required.</a:t>
            </a:r>
          </a:p>
          <a:p>
            <a:endParaRPr lang="en-US" sz="2800" dirty="0">
              <a:latin typeface="+mj-lt"/>
            </a:endParaRPr>
          </a:p>
          <a:p>
            <a:r>
              <a:rPr lang="en-US" sz="2800" dirty="0">
                <a:latin typeface="+mj-lt"/>
              </a:rPr>
              <a:t>Make sure that appropriate links exist between tables to answer the queries.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9596768"/>
      </p:ext>
    </p:extLst>
  </p:cSld>
  <p:clrMapOvr>
    <a:masterClrMapping/>
  </p:clrMapOvr>
  <p:transition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2200" y="15240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6. Avoid designs with many empty attributes</a:t>
            </a:r>
          </a:p>
          <a:p>
            <a:pPr marL="457200" indent="-457200"/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5994400" y="1092201"/>
            <a:ext cx="4419600" cy="2346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1600" dirty="0"/>
              <a:t>If you wanted to add book reviews  (assume that there is only one review for each book) to the database, it can be done in two ways.</a:t>
            </a:r>
          </a:p>
          <a:p>
            <a:r>
              <a:rPr lang="en-US" sz="1600" dirty="0"/>
              <a:t>(Design 1) Adding “Review” column in the BOOKS table.</a:t>
            </a:r>
          </a:p>
          <a:p>
            <a:r>
              <a:rPr lang="en-US" sz="1600" dirty="0"/>
              <a:t>(Design 2) Creating “</a:t>
            </a:r>
            <a:r>
              <a:rPr lang="en-US" sz="1600" dirty="0" err="1"/>
              <a:t>Books_Reviews</a:t>
            </a:r>
            <a:r>
              <a:rPr lang="en-US" sz="1600" dirty="0"/>
              <a:t>” table.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066801"/>
            <a:ext cx="4267200" cy="2371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1"/>
          <p:cNvSpPr txBox="1">
            <a:spLocks/>
          </p:cNvSpPr>
          <p:nvPr/>
        </p:nvSpPr>
        <p:spPr>
          <a:xfrm>
            <a:off x="1562100" y="3590926"/>
            <a:ext cx="9029700" cy="2346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1600" dirty="0"/>
              <a:t>In Design 1, if the reviewer is NOT reviewing all the books, then all those rows will have empty value in “Review” column. Having too many NULL values in a column is wastage of storage space.  Such “null values” can cause problems.</a:t>
            </a:r>
          </a:p>
          <a:p>
            <a:pPr lvl="1"/>
            <a:r>
              <a:rPr lang="en-US" sz="1200" dirty="0"/>
              <a:t>When you total all the numerical columns, how should the NULLs be handled?</a:t>
            </a:r>
          </a:p>
          <a:p>
            <a:pPr lvl="1"/>
            <a:r>
              <a:rPr lang="en-US" sz="1200" dirty="0"/>
              <a:t>If there is NULL in a column, what does it mean? Is the attribute irrelevant? Is it empty?  Data hasn’t been entered yet?</a:t>
            </a:r>
          </a:p>
          <a:p>
            <a:pPr lvl="1"/>
            <a:endParaRPr lang="en-US" sz="1200" dirty="0"/>
          </a:p>
          <a:p>
            <a:r>
              <a:rPr lang="en-US" sz="1600" dirty="0"/>
              <a:t>In Design 2, the separate table will avoid the problems of NULLs.  This design also supports having multiple reviews for the same book (you need another REVIEW ID as unique key)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3806349"/>
      </p:ext>
    </p:extLst>
  </p:cSld>
  <p:clrMapOvr>
    <a:masterClrMapping/>
  </p:clrMapOvr>
  <p:transition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2200" y="15240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Database Normalization (1NF, 2NF and 3NF)</a:t>
            </a:r>
          </a:p>
          <a:p>
            <a:endParaRPr lang="en-US" dirty="0"/>
          </a:p>
          <a:p>
            <a:pPr marL="457200" indent="-457200"/>
            <a:endParaRPr lang="en-US" dirty="0"/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752600" y="1092201"/>
            <a:ext cx="8661400" cy="1498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1600" dirty="0"/>
              <a:t>1NF: is the most basic of normal forms - each cell in a table must contain only one piece of information, and there can be no duplicate rows.</a:t>
            </a:r>
          </a:p>
          <a:p>
            <a:r>
              <a:rPr lang="en-US" sz="1600" dirty="0"/>
              <a:t>2NF: Any data in a row should depend on the entire / whole key.</a:t>
            </a:r>
          </a:p>
          <a:p>
            <a:r>
              <a:rPr lang="en-US" sz="1600" dirty="0"/>
              <a:t>3NF: Any data in a row should depend on just the key, not on other columns.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1562100" y="3590926"/>
            <a:ext cx="9029700" cy="2346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endParaRPr lang="en-US" sz="1600" dirty="0"/>
          </a:p>
        </p:txBody>
      </p:sp>
      <p:sp>
        <p:nvSpPr>
          <p:cNvPr id="2" name="Rounded Rectangle 1"/>
          <p:cNvSpPr/>
          <p:nvPr/>
        </p:nvSpPr>
        <p:spPr bwMode="auto">
          <a:xfrm>
            <a:off x="1752600" y="2438400"/>
            <a:ext cx="4521200" cy="1152525"/>
          </a:xfrm>
          <a:prstGeom prst="roundRect">
            <a:avLst/>
          </a:prstGeom>
          <a:solidFill>
            <a:schemeClr val="bg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800" dirty="0">
                <a:latin typeface="+mj-lt"/>
              </a:rPr>
              <a:t>The data depends on the key [1NF], </a:t>
            </a:r>
          </a:p>
          <a:p>
            <a:pPr algn="ctr"/>
            <a:r>
              <a:rPr lang="en-US" sz="1800" dirty="0">
                <a:latin typeface="+mj-lt"/>
              </a:rPr>
              <a:t>the whole key [2NF] and </a:t>
            </a:r>
          </a:p>
          <a:p>
            <a:pPr algn="ctr"/>
            <a:r>
              <a:rPr lang="en-US" sz="1800" dirty="0">
                <a:latin typeface="+mj-lt"/>
              </a:rPr>
              <a:t>nothing but the key [3NF]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6477000" y="2438400"/>
            <a:ext cx="4114800" cy="990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r>
              <a:rPr lang="en-US" sz="1600" dirty="0"/>
              <a:t>If 1NF is not satisfied, then 2NF and 3NF are NOT satisfied.</a:t>
            </a:r>
          </a:p>
          <a:p>
            <a:r>
              <a:rPr lang="en-US" sz="1600" dirty="0"/>
              <a:t>If 2NF is not satisfied, then 3NF is not satisfied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738687"/>
            <a:ext cx="3905250" cy="1847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2" y="4789051"/>
            <a:ext cx="4872038" cy="1746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Down Arrow 2"/>
          <p:cNvSpPr/>
          <p:nvPr/>
        </p:nvSpPr>
        <p:spPr bwMode="auto">
          <a:xfrm>
            <a:off x="2971801" y="3733801"/>
            <a:ext cx="1387411" cy="1285875"/>
          </a:xfrm>
          <a:prstGeom prst="downArrow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Not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2NF</a:t>
            </a:r>
          </a:p>
        </p:txBody>
      </p:sp>
      <p:sp>
        <p:nvSpPr>
          <p:cNvPr id="11" name="Down Arrow 10"/>
          <p:cNvSpPr/>
          <p:nvPr/>
        </p:nvSpPr>
        <p:spPr bwMode="auto">
          <a:xfrm>
            <a:off x="7239001" y="3603626"/>
            <a:ext cx="1387411" cy="1285875"/>
          </a:xfrm>
          <a:prstGeom prst="downArrow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Not</a:t>
            </a:r>
          </a:p>
          <a:p>
            <a:pPr algn="ctr"/>
            <a:endParaRPr lang="en-US" sz="1600" b="1" dirty="0"/>
          </a:p>
          <a:p>
            <a:pPr algn="ctr"/>
            <a:r>
              <a:rPr lang="en-US" sz="1600" b="1" dirty="0"/>
              <a:t>3NF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8297094"/>
      </p:ext>
    </p:extLst>
  </p:cSld>
  <p:clrMapOvr>
    <a:masterClrMapping/>
  </p:clrMapOvr>
  <p:transition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2200" y="15240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Summary of Table Types</a:t>
            </a:r>
          </a:p>
        </p:txBody>
      </p:sp>
      <p:sp>
        <p:nvSpPr>
          <p:cNvPr id="9" name="Content Placeholder 1"/>
          <p:cNvSpPr txBox="1">
            <a:spLocks/>
          </p:cNvSpPr>
          <p:nvPr/>
        </p:nvSpPr>
        <p:spPr>
          <a:xfrm>
            <a:off x="1828800" y="1092201"/>
            <a:ext cx="8585200" cy="2346325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Simple Tables:</a:t>
            </a:r>
          </a:p>
          <a:p>
            <a:r>
              <a:rPr lang="en-US" sz="2400" dirty="0"/>
              <a:t>Simple Tables that describe a real-world object. </a:t>
            </a:r>
          </a:p>
          <a:p>
            <a:r>
              <a:rPr lang="en-US" sz="2400" dirty="0"/>
              <a:t>These might contain keys to other simple objects (one to one or one to many relationships)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/>
              <a:t>Linking Tables (Associative Tables):</a:t>
            </a:r>
            <a:endParaRPr lang="en-US" sz="2400" b="1" dirty="0"/>
          </a:p>
          <a:p>
            <a:r>
              <a:rPr lang="en-US" sz="2400" dirty="0"/>
              <a:t>Linking tables that describe many-to-many relationship between two real objects. </a:t>
            </a:r>
          </a:p>
          <a:p>
            <a:r>
              <a:rPr lang="en-US" sz="2400" dirty="0"/>
              <a:t>These linking tables are often associated with some kind of real-world transactions.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8913218"/>
      </p:ext>
    </p:extLst>
  </p:cSld>
  <p:clrMapOvr>
    <a:masterClrMapping/>
  </p:clrMapOvr>
  <p:transition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62200" y="15240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r>
              <a:rPr lang="en-US" dirty="0"/>
              <a:t>Web Database Architecture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1066800"/>
            <a:ext cx="8915400" cy="2136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600202" y="3581401"/>
            <a:ext cx="9067799" cy="3170099"/>
          </a:xfrm>
          <a:prstGeom prst="rect">
            <a:avLst/>
          </a:prstGeom>
          <a:solidFill>
            <a:srgbClr val="6EE2AB"/>
          </a:solidFill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Web Browser issues an HTTP request for a page.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Web Server receives this request, retrieves that page and passes to PHP Engine for processing.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PHP engine parses the script. This script contains the SQL commands / query string to fetch data from MySQL server.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MySQL server receives the database query, processes it, and sends the results – back to PHP Engine.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PHP engine finishes running the script, formats the query results nicely in HTML. It then returns the HTML to the web server.</a:t>
            </a:r>
          </a:p>
          <a:p>
            <a:pPr marL="228600" indent="-228600">
              <a:buAutoNum type="arabicPeriod"/>
            </a:pPr>
            <a:r>
              <a:rPr lang="en-US" sz="2000" dirty="0">
                <a:latin typeface="+mn-lt"/>
              </a:rPr>
              <a:t>Web server passes the HTML back to the browser.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7322210"/>
      </p:ext>
    </p:extLst>
  </p:cSld>
  <p:clrMapOvr>
    <a:masterClrMapping/>
  </p:clrMapOvr>
  <p:transition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Summary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524000" y="1066800"/>
            <a:ext cx="9144000" cy="5715000"/>
          </a:xfrm>
        </p:spPr>
        <p:txBody>
          <a:bodyPr/>
          <a:lstStyle/>
          <a:p>
            <a:r>
              <a:rPr lang="en-US" sz="1400" dirty="0"/>
              <a:t>Databases and excel spreadsheets – contains similar terminology (tables, rows, collection of tables)</a:t>
            </a:r>
          </a:p>
          <a:p>
            <a:r>
              <a:rPr lang="en-US" sz="1400" dirty="0"/>
              <a:t>However, avoid “spreadsheet syndrome” while designing the databases.</a:t>
            </a:r>
          </a:p>
          <a:p>
            <a:r>
              <a:rPr lang="en-US" sz="1400" dirty="0"/>
              <a:t>Remember the 6 principles 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Rely on database design principles / Normalization Forms  (1NF, 1NF, 3NF)</a:t>
            </a:r>
          </a:p>
          <a:p>
            <a:endParaRPr lang="en-US" sz="1400" dirty="0"/>
          </a:p>
        </p:txBody>
      </p:sp>
      <p:sp>
        <p:nvSpPr>
          <p:cNvPr id="5" name="Content Placeholder 1"/>
          <p:cNvSpPr txBox="1">
            <a:spLocks/>
          </p:cNvSpPr>
          <p:nvPr/>
        </p:nvSpPr>
        <p:spPr bwMode="auto">
          <a:xfrm>
            <a:off x="1905000" y="2057400"/>
            <a:ext cx="3886200" cy="1981200"/>
          </a:xfrm>
          <a:prstGeom prst="rect">
            <a:avLst/>
          </a:prstGeom>
          <a:solidFill>
            <a:schemeClr val="bg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SzPct val="200000"/>
              <a:buChar char="•"/>
              <a:defRPr kumimoji="1" sz="28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•"/>
              <a:defRPr kumimoji="1" sz="2400">
                <a:solidFill>
                  <a:schemeClr val="bg2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B00000"/>
              </a:buClr>
              <a:buChar char="–"/>
              <a:defRPr kumimoji="1" sz="2000">
                <a:solidFill>
                  <a:schemeClr val="bg2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45000"/>
              </a:spcBef>
              <a:spcAft>
                <a:spcPct val="0"/>
              </a:spcAft>
              <a:buClr>
                <a:srgbClr val="99CCCC"/>
              </a:buClr>
              <a:buChar char="–"/>
              <a:defRPr kumimoji="1">
                <a:solidFill>
                  <a:schemeClr val="bg2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2B515"/>
              </a:buClr>
              <a:buChar char="»"/>
              <a:defRPr kumimoji="1" sz="2000">
                <a:solidFill>
                  <a:srgbClr val="FFFFFF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/>
            </a:pPr>
            <a:r>
              <a:rPr lang="en-US" sz="1200" dirty="0"/>
              <a:t>Think about the real-world objects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Avoid storing redundant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Use Atomic column values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Choose sensible keys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Think about what you want to ask the database (queries)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200" dirty="0"/>
              <a:t>Avoid designs with many empty attributes</a:t>
            </a:r>
          </a:p>
          <a:p>
            <a:pPr marL="457200" indent="-457200">
              <a:buFont typeface="+mj-lt"/>
              <a:buAutoNum type="arabicPeriod"/>
            </a:pPr>
            <a:endParaRPr lang="en-US" sz="12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51531060"/>
      </p:ext>
    </p:extLst>
  </p:cSld>
  <p:clrMapOvr>
    <a:masterClrMapping/>
  </p:clrMapOvr>
  <p:transition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Module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447800"/>
            <a:ext cx="8814782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466969464"/>
      </p:ext>
    </p:extLst>
  </p:cSld>
  <p:clrMapOvr>
    <a:masterClrMapping/>
  </p:clrMapOvr>
  <p:transition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961" y="1066800"/>
            <a:ext cx="8996039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733801"/>
            <a:ext cx="6400800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3733801"/>
            <a:ext cx="127635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9189" y="5216525"/>
            <a:ext cx="1345483" cy="143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0450" y="5178425"/>
            <a:ext cx="1360701" cy="14192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itle 1"/>
          <p:cNvSpPr txBox="1">
            <a:spLocks/>
          </p:cNvSpPr>
          <p:nvPr/>
        </p:nvSpPr>
        <p:spPr>
          <a:xfrm>
            <a:off x="2438400" y="152400"/>
            <a:ext cx="8229600" cy="7620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Power of RDBMS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5671698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Relational Databases - Terms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600200" y="1157289"/>
            <a:ext cx="4953000" cy="4678363"/>
          </a:xfrm>
        </p:spPr>
        <p:txBody>
          <a:bodyPr/>
          <a:lstStyle/>
          <a:p>
            <a:r>
              <a:rPr lang="en-US" sz="2400" dirty="0"/>
              <a:t>Tables</a:t>
            </a:r>
          </a:p>
          <a:p>
            <a:r>
              <a:rPr lang="en-US" sz="2400" dirty="0"/>
              <a:t>Rows</a:t>
            </a:r>
          </a:p>
          <a:p>
            <a:r>
              <a:rPr lang="en-US" sz="2400" dirty="0"/>
              <a:t>Columns</a:t>
            </a:r>
          </a:p>
          <a:p>
            <a:r>
              <a:rPr lang="en-US" sz="2400" dirty="0"/>
              <a:t>Values</a:t>
            </a:r>
          </a:p>
          <a:p>
            <a:r>
              <a:rPr lang="en-US" sz="2400" dirty="0"/>
              <a:t>Data Types for Columns</a:t>
            </a:r>
          </a:p>
          <a:p>
            <a:r>
              <a:rPr lang="en-US" sz="2400" dirty="0"/>
              <a:t>Keys (Primary vs Foreign)</a:t>
            </a:r>
          </a:p>
          <a:p>
            <a:r>
              <a:rPr lang="en-US" sz="2400" dirty="0"/>
              <a:t>Relationships between Tables</a:t>
            </a:r>
          </a:p>
          <a:p>
            <a:r>
              <a:rPr lang="en-US" sz="2400" dirty="0"/>
              <a:t>Databases</a:t>
            </a:r>
          </a:p>
          <a:p>
            <a:r>
              <a:rPr lang="en-US" sz="2400" dirty="0"/>
              <a:t>Schema</a:t>
            </a:r>
          </a:p>
          <a:p>
            <a:r>
              <a:rPr lang="en-US" sz="2400" dirty="0"/>
              <a:t>Users, Roles, Access, Permissions</a:t>
            </a: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57289"/>
            <a:ext cx="29908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0" y="3352800"/>
            <a:ext cx="4324350" cy="297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8123331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Schema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complete set of table designs for a database is called</a:t>
            </a:r>
            <a:r>
              <a:rPr lang="en-US" b="1" dirty="0">
                <a:solidFill>
                  <a:srgbClr val="FF0000"/>
                </a:solidFill>
              </a:rPr>
              <a:t> schema.</a:t>
            </a:r>
          </a:p>
          <a:p>
            <a:r>
              <a:rPr lang="en-US" dirty="0"/>
              <a:t>It is a blueprint for the database.</a:t>
            </a:r>
          </a:p>
          <a:p>
            <a:r>
              <a:rPr lang="en-US" dirty="0"/>
              <a:t>A schema shows the tables, along with their columns, primary and foreign keys.</a:t>
            </a:r>
          </a:p>
          <a:p>
            <a:r>
              <a:rPr lang="en-US" dirty="0"/>
              <a:t>A schema does not contain any data. 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009" r="45166" b="19409"/>
          <a:stretch/>
        </p:blipFill>
        <p:spPr bwMode="auto">
          <a:xfrm>
            <a:off x="3242129" y="4343400"/>
            <a:ext cx="586014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3124200" y="5791200"/>
            <a:ext cx="6477000" cy="9144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800" dirty="0">
                <a:latin typeface="+mj-lt"/>
              </a:rPr>
              <a:t>Underlined terms are primary keys</a:t>
            </a:r>
          </a:p>
          <a:p>
            <a:pPr algn="ctr"/>
            <a:r>
              <a:rPr lang="en-US" sz="2800" dirty="0">
                <a:latin typeface="+mj-lt"/>
              </a:rPr>
              <a:t>Italic terms are foreign keys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84885463"/>
      </p:ext>
    </p:extLst>
  </p:cSld>
  <p:clrMapOvr>
    <a:masterClrMapping/>
  </p:clrMapOvr>
  <p:transition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1143000"/>
            <a:ext cx="4495800" cy="3367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2425700" y="152400"/>
            <a:ext cx="8229600" cy="6858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 b="1">
                <a:solidFill>
                  <a:schemeClr val="bg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Database – Tables – Relationship through Keys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320" y="5387165"/>
            <a:ext cx="9078981" cy="97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2322727"/>
      </p:ext>
    </p:extLst>
  </p:cSld>
  <p:clrMapOvr>
    <a:masterClrMapping/>
  </p:clrMapOvr>
  <p:transition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1:1, 1:N, M:N – Three types of relationships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Foreign keys represent a relationship between data in two tables.</a:t>
            </a:r>
          </a:p>
          <a:p>
            <a:r>
              <a:rPr lang="en-US" sz="2000" dirty="0"/>
              <a:t>Relationships are classified based on the number of elements on either side of a relationship</a:t>
            </a:r>
          </a:p>
          <a:p>
            <a:r>
              <a:rPr lang="en-US" sz="2000" dirty="0"/>
              <a:t>1:1 (one to one) Relationship (</a:t>
            </a:r>
            <a:r>
              <a:rPr lang="en-US" sz="2000" dirty="0" err="1"/>
              <a:t>eg</a:t>
            </a:r>
            <a:r>
              <a:rPr lang="en-US" sz="2000" dirty="0"/>
              <a:t>: Customer and Address)</a:t>
            </a:r>
          </a:p>
          <a:p>
            <a:r>
              <a:rPr lang="en-US" sz="2000" dirty="0"/>
              <a:t>1:N (one to many) Relationship (</a:t>
            </a:r>
            <a:r>
              <a:rPr lang="en-US" sz="2000" dirty="0" err="1"/>
              <a:t>eg</a:t>
            </a:r>
            <a:r>
              <a:rPr lang="en-US" sz="2000" dirty="0"/>
              <a:t>: Customer places many Orders)</a:t>
            </a:r>
          </a:p>
          <a:p>
            <a:r>
              <a:rPr lang="en-US" sz="2000" dirty="0"/>
              <a:t>M:N (many to many) Relationship (</a:t>
            </a:r>
            <a:r>
              <a:rPr lang="en-US" sz="2000" dirty="0" err="1"/>
              <a:t>eg</a:t>
            </a:r>
            <a:r>
              <a:rPr lang="en-US" sz="2000" dirty="0"/>
              <a:t>: Books and Authors; one book is written by several authors; And one author may have written several books)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396" b="53961"/>
          <a:stretch/>
        </p:blipFill>
        <p:spPr bwMode="auto">
          <a:xfrm>
            <a:off x="2057400" y="4572000"/>
            <a:ext cx="237490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0" b="53961"/>
          <a:stretch/>
        </p:blipFill>
        <p:spPr bwMode="auto">
          <a:xfrm>
            <a:off x="4794250" y="4559300"/>
            <a:ext cx="2203450" cy="195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760" t="52316" b="748"/>
          <a:stretch/>
        </p:blipFill>
        <p:spPr bwMode="auto">
          <a:xfrm>
            <a:off x="7315200" y="4521200"/>
            <a:ext cx="2203450" cy="199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01036378"/>
      </p:ext>
    </p:extLst>
  </p:cSld>
  <p:clrMapOvr>
    <a:masterClrMapping/>
  </p:clrMapOvr>
  <p:transition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Designing your web database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6400" y="1371600"/>
            <a:ext cx="8991600" cy="54102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Think about the real-world objects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Avoid storing redundant data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Use Atomic column values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Choose sensible keys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Think about what you want to ask the database (queries)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Avoid designs with many empty attributes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68923165"/>
      </p:ext>
    </p:extLst>
  </p:cSld>
  <p:clrMapOvr>
    <a:masterClrMapping/>
  </p:clrMapOvr>
  <p:transition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457200" indent="-457200"/>
            <a:r>
              <a:rPr lang="en-US" dirty="0"/>
              <a:t>1. Think about the real-world objects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629400" y="1143000"/>
            <a:ext cx="4038600" cy="5181600"/>
          </a:xfrm>
        </p:spPr>
        <p:txBody>
          <a:bodyPr/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Programming Models are reflection of real life as you are solving a practical problem.</a:t>
            </a:r>
          </a:p>
          <a:p>
            <a:r>
              <a:rPr lang="en-US" sz="2000" dirty="0"/>
              <a:t>So, think about the real-world objects and their representation in the database.</a:t>
            </a:r>
          </a:p>
          <a:p>
            <a:r>
              <a:rPr lang="en-US" sz="2000" dirty="0"/>
              <a:t>If you are designing a book order system, here are some tables.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9400" y="1209675"/>
            <a:ext cx="4781284" cy="526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7496812"/>
      </p:ext>
    </p:extLst>
  </p:cSld>
  <p:clrMapOvr>
    <a:masterClrMapping/>
  </p:clrMapOvr>
  <p:transition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2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Empty">
  <a:themeElements>
    <a:clrScheme name="Empty 8">
      <a:dk1>
        <a:srgbClr val="220011"/>
      </a:dk1>
      <a:lt1>
        <a:srgbClr val="FFFFFF"/>
      </a:lt1>
      <a:dk2>
        <a:srgbClr val="0F3A68"/>
      </a:dk2>
      <a:lt2>
        <a:srgbClr val="FFFFFF"/>
      </a:lt2>
      <a:accent1>
        <a:srgbClr val="CAD704"/>
      </a:accent1>
      <a:accent2>
        <a:srgbClr val="204658"/>
      </a:accent2>
      <a:accent3>
        <a:srgbClr val="AAAEB9"/>
      </a:accent3>
      <a:accent4>
        <a:srgbClr val="DADADA"/>
      </a:accent4>
      <a:accent5>
        <a:srgbClr val="E1E8AA"/>
      </a:accent5>
      <a:accent6>
        <a:srgbClr val="1C3F4F"/>
      </a:accent6>
      <a:hlink>
        <a:srgbClr val="FFC94C"/>
      </a:hlink>
      <a:folHlink>
        <a:srgbClr val="F07600"/>
      </a:folHlink>
    </a:clrScheme>
    <a:fontScheme name="Empt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200" b="0" i="0" u="none" strike="noStrike" cap="none" normalizeH="0" baseline="0" smtClean="0">
            <a:ln>
              <a:noFill/>
            </a:ln>
            <a:solidFill>
              <a:schemeClr val="bg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Empty 1">
        <a:dk1>
          <a:srgbClr val="220011"/>
        </a:dk1>
        <a:lt1>
          <a:srgbClr val="FFFFCC"/>
        </a:lt1>
        <a:dk2>
          <a:srgbClr val="660033"/>
        </a:dk2>
        <a:lt2>
          <a:srgbClr val="FFCC00"/>
        </a:lt2>
        <a:accent1>
          <a:srgbClr val="CC0099"/>
        </a:accent1>
        <a:accent2>
          <a:srgbClr val="56002B"/>
        </a:accent2>
        <a:accent3>
          <a:srgbClr val="B8AAAD"/>
        </a:accent3>
        <a:accent4>
          <a:srgbClr val="DADAAE"/>
        </a:accent4>
        <a:accent5>
          <a:srgbClr val="E2AACA"/>
        </a:accent5>
        <a:accent6>
          <a:srgbClr val="4D0026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2">
        <a:dk1>
          <a:srgbClr val="000F1E"/>
        </a:dk1>
        <a:lt1>
          <a:srgbClr val="FFFFFF"/>
        </a:lt1>
        <a:dk2>
          <a:srgbClr val="003366"/>
        </a:dk2>
        <a:lt2>
          <a:srgbClr val="33CCCC"/>
        </a:lt2>
        <a:accent1>
          <a:srgbClr val="006699"/>
        </a:accent1>
        <a:accent2>
          <a:srgbClr val="003366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2D5C"/>
        </a:accent6>
        <a:hlink>
          <a:srgbClr val="0099CC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3">
        <a:dk1>
          <a:srgbClr val="002F2E"/>
        </a:dk1>
        <a:lt1>
          <a:srgbClr val="FFFFFF"/>
        </a:lt1>
        <a:dk2>
          <a:srgbClr val="008080"/>
        </a:dk2>
        <a:lt2>
          <a:srgbClr val="66FFCC"/>
        </a:lt2>
        <a:accent1>
          <a:srgbClr val="0099CC"/>
        </a:accent1>
        <a:accent2>
          <a:srgbClr val="005250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4948"/>
        </a:accent6>
        <a:hlink>
          <a:srgbClr val="00CC99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4">
        <a:dk1>
          <a:srgbClr val="000022"/>
        </a:dk1>
        <a:lt1>
          <a:srgbClr val="FFFFFF"/>
        </a:lt1>
        <a:dk2>
          <a:srgbClr val="000066"/>
        </a:dk2>
        <a:lt2>
          <a:srgbClr val="FFCC00"/>
        </a:lt2>
        <a:accent1>
          <a:srgbClr val="666699"/>
        </a:accent1>
        <a:accent2>
          <a:srgbClr val="000048"/>
        </a:accent2>
        <a:accent3>
          <a:srgbClr val="AAAAB8"/>
        </a:accent3>
        <a:accent4>
          <a:srgbClr val="DADADA"/>
        </a:accent4>
        <a:accent5>
          <a:srgbClr val="B8B8CA"/>
        </a:accent5>
        <a:accent6>
          <a:srgbClr val="000040"/>
        </a:accent6>
        <a:hlink>
          <a:srgbClr val="9999FF"/>
        </a:hlink>
        <a:folHlink>
          <a:srgbClr val="0000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5">
        <a:dk1>
          <a:srgbClr val="663300"/>
        </a:dk1>
        <a:lt1>
          <a:srgbClr val="FFFFFF"/>
        </a:lt1>
        <a:dk2>
          <a:srgbClr val="000000"/>
        </a:dk2>
        <a:lt2>
          <a:srgbClr val="FFFF99"/>
        </a:lt2>
        <a:accent1>
          <a:srgbClr val="FFCC66"/>
        </a:accent1>
        <a:accent2>
          <a:srgbClr val="FFFFCC"/>
        </a:accent2>
        <a:accent3>
          <a:srgbClr val="FFFFFF"/>
        </a:accent3>
        <a:accent4>
          <a:srgbClr val="562A00"/>
        </a:accent4>
        <a:accent5>
          <a:srgbClr val="FFE2B8"/>
        </a:accent5>
        <a:accent6>
          <a:srgbClr val="E7E7B9"/>
        </a:accent6>
        <a:hlink>
          <a:srgbClr val="FFCC00"/>
        </a:hlink>
        <a:folHlink>
          <a:srgbClr val="FF7C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mpty 7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9C004E"/>
        </a:hlink>
        <a:folHlink>
          <a:srgbClr val="FF66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mpty 8">
        <a:dk1>
          <a:srgbClr val="220011"/>
        </a:dk1>
        <a:lt1>
          <a:srgbClr val="FFFFFF"/>
        </a:lt1>
        <a:dk2>
          <a:srgbClr val="0F3A68"/>
        </a:dk2>
        <a:lt2>
          <a:srgbClr val="FFFFFF"/>
        </a:lt2>
        <a:accent1>
          <a:srgbClr val="CAD704"/>
        </a:accent1>
        <a:accent2>
          <a:srgbClr val="204658"/>
        </a:accent2>
        <a:accent3>
          <a:srgbClr val="AAAEB9"/>
        </a:accent3>
        <a:accent4>
          <a:srgbClr val="DADADA"/>
        </a:accent4>
        <a:accent5>
          <a:srgbClr val="E1E8AA"/>
        </a:accent5>
        <a:accent6>
          <a:srgbClr val="1C3F4F"/>
        </a:accent6>
        <a:hlink>
          <a:srgbClr val="FFC94C"/>
        </a:hlink>
        <a:folHlink>
          <a:srgbClr val="F07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C:\win32app\MSOffice\Templates\eds\Empty.pot</Template>
  <TotalTime>1354</TotalTime>
  <Words>1429</Words>
  <Application>Microsoft Office PowerPoint</Application>
  <PresentationFormat>Widescreen</PresentationFormat>
  <Paragraphs>149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Times New Roman</vt:lpstr>
      <vt:lpstr>Empty</vt:lpstr>
      <vt:lpstr>PowerPoint Presentation</vt:lpstr>
      <vt:lpstr>MySQL Module</vt:lpstr>
      <vt:lpstr>PowerPoint Presentation</vt:lpstr>
      <vt:lpstr>Relational Databases - Terms</vt:lpstr>
      <vt:lpstr>Database Schema</vt:lpstr>
      <vt:lpstr>PowerPoint Presentation</vt:lpstr>
      <vt:lpstr>1:1, 1:N, M:N – Three types of relationships</vt:lpstr>
      <vt:lpstr>Designing your web database</vt:lpstr>
      <vt:lpstr>1. Think about the real-world objects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</vt:vector>
  </TitlesOfParts>
  <Company>Metaphase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Itasca Lessons Learned</dc:title>
  <dc:creator>lsheets</dc:creator>
  <cp:lastModifiedBy>Jasthi, Jasthi (DI SW PLM LCS DEVOPS)</cp:lastModifiedBy>
  <cp:revision>195</cp:revision>
  <cp:lastPrinted>2001-10-31T19:38:05Z</cp:lastPrinted>
  <dcterms:created xsi:type="dcterms:W3CDTF">2001-10-29T21:13:45Z</dcterms:created>
  <dcterms:modified xsi:type="dcterms:W3CDTF">2024-05-19T05:25:58Z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EA063003-CB52-4A02-8FAE-7357FA2351D1</vt:lpwstr>
  </property>
  <property fmtid="{D5CDD505-2E9C-101B-9397-08002B2CF9AE}" pid="3" name="ArticulatePath">
    <vt:lpwstr>Introduction_I18N and L10N_Unicode</vt:lpwstr>
  </property>
  <property fmtid="{D5CDD505-2E9C-101B-9397-08002B2CF9AE}" pid="4" name="MSIP_Label_6f75f480-7803-4ee9-bb54-84d0635fdbe7_Enabled">
    <vt:lpwstr>true</vt:lpwstr>
  </property>
  <property fmtid="{D5CDD505-2E9C-101B-9397-08002B2CF9AE}" pid="5" name="MSIP_Label_6f75f480-7803-4ee9-bb54-84d0635fdbe7_SetDate">
    <vt:lpwstr>2023-05-31T23:08:35Z</vt:lpwstr>
  </property>
  <property fmtid="{D5CDD505-2E9C-101B-9397-08002B2CF9AE}" pid="6" name="MSIP_Label_6f75f480-7803-4ee9-bb54-84d0635fdbe7_Method">
    <vt:lpwstr>Privileged</vt:lpwstr>
  </property>
  <property fmtid="{D5CDD505-2E9C-101B-9397-08002B2CF9AE}" pid="7" name="MSIP_Label_6f75f480-7803-4ee9-bb54-84d0635fdbe7_Name">
    <vt:lpwstr>unrestricted</vt:lpwstr>
  </property>
  <property fmtid="{D5CDD505-2E9C-101B-9397-08002B2CF9AE}" pid="8" name="MSIP_Label_6f75f480-7803-4ee9-bb54-84d0635fdbe7_SiteId">
    <vt:lpwstr>38ae3bcd-9579-4fd4-adda-b42e1495d55a</vt:lpwstr>
  </property>
  <property fmtid="{D5CDD505-2E9C-101B-9397-08002B2CF9AE}" pid="9" name="MSIP_Label_6f75f480-7803-4ee9-bb54-84d0635fdbe7_ActionId">
    <vt:lpwstr>d8fdb75c-780b-41d8-8e58-7ee38253b03a</vt:lpwstr>
  </property>
  <property fmtid="{D5CDD505-2E9C-101B-9397-08002B2CF9AE}" pid="10" name="MSIP_Label_6f75f480-7803-4ee9-bb54-84d0635fdbe7_ContentBits">
    <vt:lpwstr>0</vt:lpwstr>
  </property>
</Properties>
</file>