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2"/>
  </p:notesMasterIdLst>
  <p:handoutMasterIdLst>
    <p:handoutMasterId r:id="rId43"/>
  </p:handoutMasterIdLst>
  <p:sldIdLst>
    <p:sldId id="286" r:id="rId2"/>
    <p:sldId id="305" r:id="rId3"/>
    <p:sldId id="315" r:id="rId4"/>
    <p:sldId id="322" r:id="rId5"/>
    <p:sldId id="323" r:id="rId6"/>
    <p:sldId id="362" r:id="rId7"/>
    <p:sldId id="325" r:id="rId8"/>
    <p:sldId id="324" r:id="rId9"/>
    <p:sldId id="314" r:id="rId10"/>
    <p:sldId id="339" r:id="rId11"/>
    <p:sldId id="327" r:id="rId12"/>
    <p:sldId id="328" r:id="rId13"/>
    <p:sldId id="331" r:id="rId14"/>
    <p:sldId id="332" r:id="rId15"/>
    <p:sldId id="334" r:id="rId16"/>
    <p:sldId id="333" r:id="rId17"/>
    <p:sldId id="335" r:id="rId18"/>
    <p:sldId id="336" r:id="rId19"/>
    <p:sldId id="329" r:id="rId20"/>
    <p:sldId id="355" r:id="rId21"/>
    <p:sldId id="337" r:id="rId22"/>
    <p:sldId id="361" r:id="rId23"/>
    <p:sldId id="338" r:id="rId24"/>
    <p:sldId id="341" r:id="rId25"/>
    <p:sldId id="343" r:id="rId26"/>
    <p:sldId id="344" r:id="rId27"/>
    <p:sldId id="356" r:id="rId28"/>
    <p:sldId id="345" r:id="rId29"/>
    <p:sldId id="346" r:id="rId30"/>
    <p:sldId id="348" r:id="rId31"/>
    <p:sldId id="349" r:id="rId32"/>
    <p:sldId id="350" r:id="rId33"/>
    <p:sldId id="351" r:id="rId34"/>
    <p:sldId id="352" r:id="rId35"/>
    <p:sldId id="353" r:id="rId36"/>
    <p:sldId id="354" r:id="rId37"/>
    <p:sldId id="358" r:id="rId38"/>
    <p:sldId id="359" r:id="rId39"/>
    <p:sldId id="360" r:id="rId40"/>
    <p:sldId id="357" r:id="rId41"/>
  </p:sldIdLst>
  <p:sldSz cx="12192000" cy="6858000"/>
  <p:notesSz cx="6992938" cy="9278938"/>
  <p:custDataLst>
    <p:tags r:id="rId44"/>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355600" y="687388"/>
            <a:ext cx="623252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175109"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304800" y="6477000"/>
            <a:ext cx="10261600" cy="228600"/>
          </a:xfrm>
        </p:spPr>
        <p:txBody>
          <a:bodyPr/>
          <a:lstStyle>
            <a:lvl1pPr>
              <a:defRPr sz="1400" b="0" smtClean="0"/>
            </a:lvl1pPr>
          </a:lstStyle>
          <a:p>
            <a:pPr>
              <a:defRPr/>
            </a:pPr>
            <a:r>
              <a:rPr lang="en-GB" dirty="0"/>
              <a:t>Siva R Jasthi                                                                          ICS325 – Internet Application Development</a:t>
            </a:r>
            <a:endParaRPr lang="en-GB" dirty="0">
              <a:solidFill>
                <a:srgbClr val="FFFFFF"/>
              </a:solidFill>
            </a:endParaRPr>
          </a:p>
        </p:txBody>
      </p:sp>
      <p:sp>
        <p:nvSpPr>
          <p:cNvPr id="7" name="Rectangle 4"/>
          <p:cNvSpPr>
            <a:spLocks noGrp="1" noChangeArrowheads="1"/>
          </p:cNvSpPr>
          <p:nvPr>
            <p:ph type="sldNum" sz="quarter" idx="11"/>
          </p:nvPr>
        </p:nvSpPr>
        <p:spPr>
          <a:xfrm>
            <a:off x="10769600" y="6477000"/>
            <a:ext cx="508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2061" name="Rectangle 13"/>
          <p:cNvSpPr>
            <a:spLocks noGrp="1" noChangeArrowheads="1"/>
          </p:cNvSpPr>
          <p:nvPr>
            <p:ph type="ftr" sz="quarter" idx="3"/>
          </p:nvPr>
        </p:nvSpPr>
        <p:spPr bwMode="auto">
          <a:xfrm>
            <a:off x="203200" y="6629400"/>
            <a:ext cx="10972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dirty="0"/>
              <a:t>Siva R Jasthi                                                                          ICS325 – Internet Application Development</a:t>
            </a:r>
            <a:endParaRPr lang="en-GB" sz="1400" dirty="0">
              <a:solidFill>
                <a:srgbClr val="FFFFFF"/>
              </a:solidFill>
            </a:endParaRPr>
          </a:p>
        </p:txBody>
      </p:sp>
      <p:sp>
        <p:nvSpPr>
          <p:cNvPr id="2062" name="Rectangle 14"/>
          <p:cNvSpPr>
            <a:spLocks noGrp="1" noChangeArrowheads="1"/>
          </p:cNvSpPr>
          <p:nvPr>
            <p:ph type="sldNum" sz="quarter" idx="4"/>
          </p:nvPr>
        </p:nvSpPr>
        <p:spPr bwMode="auto">
          <a:xfrm>
            <a:off x="11277600" y="6629400"/>
            <a:ext cx="711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203200" y="1143000"/>
            <a:ext cx="11988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2058" name="Rectangle 10"/>
          <p:cNvSpPr>
            <a:spLocks noGrp="1" noChangeArrowheads="1"/>
          </p:cNvSpPr>
          <p:nvPr>
            <p:ph type="title"/>
          </p:nvPr>
        </p:nvSpPr>
        <p:spPr bwMode="auto">
          <a:xfrm>
            <a:off x="1219200" y="0"/>
            <a:ext cx="109728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2" name="Picture 2054" descr="jasthi">
            <a:extLst>
              <a:ext uri="{FF2B5EF4-FFF2-40B4-BE49-F238E27FC236}">
                <a16:creationId xmlns:a16="http://schemas.microsoft.com/office/drawing/2014/main" id="{70110E3C-674B-A838-460A-BD63617131C4}"/>
              </a:ext>
            </a:extLst>
          </p:cNvPr>
          <p:cNvPicPr>
            <a:picLocks noChangeAspect="1" noChangeArrowheads="1"/>
          </p:cNvPicPr>
          <p:nvPr userDrawn="1"/>
        </p:nvPicPr>
        <p:blipFill>
          <a:blip r:embed="rId5" cstate="print"/>
          <a:srcRect/>
          <a:stretch>
            <a:fillRect/>
          </a:stretch>
        </p:blipFill>
        <p:spPr bwMode="auto">
          <a:xfrm>
            <a:off x="4618" y="0"/>
            <a:ext cx="1062182" cy="1062182"/>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8"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1524000" y="1828800"/>
            <a:ext cx="9144000" cy="2133600"/>
          </a:xfrm>
          <a:prstGeom prst="rect">
            <a:avLst/>
          </a:prstGeom>
          <a:solidFill>
            <a:srgbClr val="89A5C7"/>
          </a:solidFill>
          <a:ln w="25400">
            <a:solidFill>
              <a:schemeClr val="bg1"/>
            </a:solidFill>
            <a:miter lim="800000"/>
            <a:headEnd/>
            <a:tailEnd/>
          </a:ln>
        </p:spPr>
        <p:txBody>
          <a:bodyPr wrap="none" anchor="ctr"/>
          <a:lstStyle/>
          <a:p>
            <a:pPr algn="ctr"/>
            <a:r>
              <a:rPr lang="en-US" sz="2800" b="1" dirty="0"/>
              <a:t>Ch.09 Creating Your Web Database</a:t>
            </a:r>
          </a:p>
        </p:txBody>
      </p:sp>
      <p:pic>
        <p:nvPicPr>
          <p:cNvPr id="13315" name="Picture 2054" descr="jasthi"/>
          <p:cNvPicPr>
            <a:picLocks noChangeAspect="1" noChangeArrowheads="1"/>
          </p:cNvPicPr>
          <p:nvPr/>
        </p:nvPicPr>
        <p:blipFill>
          <a:blip r:embed="rId4" cstate="print"/>
          <a:srcRect/>
          <a:stretch>
            <a:fillRect/>
          </a:stretch>
        </p:blipFill>
        <p:spPr bwMode="auto">
          <a:xfrm>
            <a:off x="1828800" y="21336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4419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dirty="0">
                <a:latin typeface="Arial" charset="0"/>
              </a:rPr>
              <a:t>ICS325 – Internet Application Development</a:t>
            </a: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Be aware of the shortcuts and alternates</a:t>
            </a:r>
          </a:p>
        </p:txBody>
      </p:sp>
      <p:sp>
        <p:nvSpPr>
          <p:cNvPr id="3" name="TextBox 2"/>
          <p:cNvSpPr txBox="1"/>
          <p:nvPr/>
        </p:nvSpPr>
        <p:spPr>
          <a:xfrm>
            <a:off x="1524000" y="1066801"/>
            <a:ext cx="8686800" cy="5262979"/>
          </a:xfrm>
          <a:prstGeom prst="rect">
            <a:avLst/>
          </a:prstGeom>
          <a:solidFill>
            <a:schemeClr val="bg1">
              <a:lumMod val="20000"/>
              <a:lumOff val="80000"/>
            </a:schemeClr>
          </a:solidFill>
        </p:spPr>
        <p:txBody>
          <a:bodyPr wrap="square" rtlCol="0">
            <a:spAutoFit/>
          </a:bodyPr>
          <a:lstStyle/>
          <a:p>
            <a:r>
              <a:rPr lang="en-US" sz="2800" b="1" dirty="0" err="1"/>
              <a:t>mysql</a:t>
            </a:r>
            <a:r>
              <a:rPr lang="en-US" sz="2800" b="1" dirty="0"/>
              <a:t>&gt;  USE </a:t>
            </a:r>
            <a:r>
              <a:rPr lang="en-US" sz="2800" b="1" dirty="0" err="1"/>
              <a:t>mysql</a:t>
            </a:r>
            <a:r>
              <a:rPr lang="en-US" sz="2800" b="1" dirty="0"/>
              <a:t>;</a:t>
            </a:r>
          </a:p>
          <a:p>
            <a:endParaRPr lang="en-US" sz="2800" b="1" dirty="0"/>
          </a:p>
          <a:p>
            <a:r>
              <a:rPr lang="en-US" sz="2800" b="1" dirty="0"/>
              <a:t>The following three commands will produce the same output</a:t>
            </a:r>
          </a:p>
          <a:p>
            <a:endParaRPr lang="en-US" sz="2800" b="1" dirty="0"/>
          </a:p>
          <a:p>
            <a:r>
              <a:rPr lang="en-US" sz="2800" b="1" dirty="0" err="1"/>
              <a:t>mysql</a:t>
            </a:r>
            <a:r>
              <a:rPr lang="en-US" sz="2800" b="1" dirty="0"/>
              <a:t>&gt;   DESCRIBE user;</a:t>
            </a:r>
          </a:p>
          <a:p>
            <a:endParaRPr lang="en-US" sz="2800" b="1" dirty="0"/>
          </a:p>
          <a:p>
            <a:r>
              <a:rPr lang="en-US" sz="2800" b="1" dirty="0" err="1"/>
              <a:t>mysql</a:t>
            </a:r>
            <a:r>
              <a:rPr lang="en-US" sz="2800" b="1" dirty="0"/>
              <a:t>&gt;   DESC user;</a:t>
            </a:r>
          </a:p>
          <a:p>
            <a:endParaRPr lang="en-US" sz="2800" b="1" dirty="0"/>
          </a:p>
          <a:p>
            <a:r>
              <a:rPr lang="en-US" sz="2800" b="1" dirty="0" err="1"/>
              <a:t>mysql</a:t>
            </a:r>
            <a:r>
              <a:rPr lang="en-US" sz="2800" b="1" dirty="0"/>
              <a:t>&gt;  SHOW COLUMNS FROM user;</a:t>
            </a:r>
          </a:p>
          <a:p>
            <a:endParaRPr lang="en-US" sz="2800" b="1" dirty="0"/>
          </a:p>
          <a:p>
            <a:endParaRPr lang="en-US" sz="2800" b="1" dirty="0"/>
          </a:p>
        </p:txBody>
      </p:sp>
    </p:spTree>
    <p:custDataLst>
      <p:tags r:id="rId1"/>
    </p:custDataLst>
    <p:extLst>
      <p:ext uri="{BB962C8B-B14F-4D97-AF65-F5344CB8AC3E}">
        <p14:creationId xmlns:p14="http://schemas.microsoft.com/office/powerpoint/2010/main" val="3616612885"/>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Principle of Least Privilege</a:t>
            </a:r>
          </a:p>
        </p:txBody>
      </p:sp>
      <p:sp>
        <p:nvSpPr>
          <p:cNvPr id="3" name="TextBox 2"/>
          <p:cNvSpPr txBox="1"/>
          <p:nvPr/>
        </p:nvSpPr>
        <p:spPr>
          <a:xfrm>
            <a:off x="1676401" y="1295401"/>
            <a:ext cx="8458200" cy="954107"/>
          </a:xfrm>
          <a:prstGeom prst="rect">
            <a:avLst/>
          </a:prstGeom>
          <a:solidFill>
            <a:schemeClr val="bg1">
              <a:lumMod val="20000"/>
              <a:lumOff val="80000"/>
            </a:schemeClr>
          </a:solidFill>
          <a:ln>
            <a:solidFill>
              <a:schemeClr val="bg2"/>
            </a:solidFill>
          </a:ln>
        </p:spPr>
        <p:txBody>
          <a:bodyPr wrap="square" rtlCol="0">
            <a:spAutoFit/>
          </a:bodyPr>
          <a:lstStyle/>
          <a:p>
            <a:pPr algn="ctr"/>
            <a:r>
              <a:rPr lang="en-US" sz="2800" dirty="0"/>
              <a:t>A user (or process) should have the lowest level of privilege required to perform his assigned task.</a:t>
            </a:r>
          </a:p>
        </p:txBody>
      </p:sp>
      <p:sp>
        <p:nvSpPr>
          <p:cNvPr id="4" name="TextBox 3"/>
          <p:cNvSpPr txBox="1"/>
          <p:nvPr/>
        </p:nvSpPr>
        <p:spPr>
          <a:xfrm>
            <a:off x="1701801" y="4572001"/>
            <a:ext cx="8458200" cy="2031325"/>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1800" dirty="0"/>
              <a:t>It applies in MySQL as it does elsewhere.</a:t>
            </a:r>
          </a:p>
          <a:p>
            <a:pPr marL="457200" indent="-457200">
              <a:buFont typeface="Arial" pitchFamily="34" charset="0"/>
              <a:buChar char="•"/>
            </a:pPr>
            <a:endParaRPr lang="en-US" sz="1800" dirty="0"/>
          </a:p>
          <a:p>
            <a:pPr marL="457200" indent="-457200">
              <a:buFont typeface="Arial" pitchFamily="34" charset="0"/>
              <a:buChar char="•"/>
            </a:pPr>
            <a:r>
              <a:rPr lang="en-US" sz="1800" dirty="0"/>
              <a:t>For example, to run queries from the web, a user does not need all the privileges to which root has access.</a:t>
            </a:r>
          </a:p>
          <a:p>
            <a:pPr marL="457200" indent="-457200">
              <a:buFont typeface="Arial" pitchFamily="34" charset="0"/>
              <a:buChar char="•"/>
            </a:pPr>
            <a:endParaRPr lang="en-US" sz="1800" dirty="0"/>
          </a:p>
          <a:p>
            <a:pPr marL="457200" indent="-457200">
              <a:buFont typeface="Arial" pitchFamily="34" charset="0"/>
              <a:buChar char="•"/>
            </a:pPr>
            <a:r>
              <a:rPr lang="en-US" sz="1800" dirty="0"/>
              <a:t>You should therefore create another user who has only the necessary privileges to access the databases.</a:t>
            </a:r>
          </a:p>
        </p:txBody>
      </p:sp>
      <p:sp>
        <p:nvSpPr>
          <p:cNvPr id="2" name="TextBox 1"/>
          <p:cNvSpPr txBox="1"/>
          <p:nvPr/>
        </p:nvSpPr>
        <p:spPr>
          <a:xfrm>
            <a:off x="1524001" y="2364462"/>
            <a:ext cx="9144000" cy="1938992"/>
          </a:xfrm>
          <a:prstGeom prst="rect">
            <a:avLst/>
          </a:prstGeom>
          <a:solidFill>
            <a:schemeClr val="accent1">
              <a:lumMod val="20000"/>
              <a:lumOff val="80000"/>
            </a:schemeClr>
          </a:solidFill>
        </p:spPr>
        <p:txBody>
          <a:bodyPr wrap="square" rtlCol="0">
            <a:spAutoFit/>
          </a:bodyPr>
          <a:lstStyle/>
          <a:p>
            <a:r>
              <a:rPr lang="en-US" sz="2000" dirty="0"/>
              <a:t>In information security, computer science, and other fields, the principle of least privilege (also known as the principle of minimal privilege or the principle of least authority) requires that in a particular abstraction layer of a computing environment, every module (such as a process, a user, or a program, depending on the subject) must be able to access only the information and resources that are necessary for its legitimate purpose. (Wikipedia)</a:t>
            </a:r>
          </a:p>
        </p:txBody>
      </p:sp>
    </p:spTree>
    <p:custDataLst>
      <p:tags r:id="rId1"/>
    </p:custDataLst>
    <p:extLst>
      <p:ext uri="{BB962C8B-B14F-4D97-AF65-F5344CB8AC3E}">
        <p14:creationId xmlns:p14="http://schemas.microsoft.com/office/powerpoint/2010/main" val="3267131727"/>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GRANT and REVOKE </a:t>
            </a:r>
            <a:r>
              <a:rPr lang="en-US" dirty="0">
                <a:sym typeface="Wingdings" pitchFamily="2" charset="2"/>
              </a:rPr>
              <a:t> 4 Levels of Privileges</a:t>
            </a:r>
            <a:endParaRPr lang="en-US" dirty="0"/>
          </a:p>
        </p:txBody>
      </p:sp>
      <p:sp>
        <p:nvSpPr>
          <p:cNvPr id="4" name="TextBox 3"/>
          <p:cNvSpPr txBox="1"/>
          <p:nvPr/>
        </p:nvSpPr>
        <p:spPr>
          <a:xfrm>
            <a:off x="1689101" y="1143000"/>
            <a:ext cx="8458200" cy="1477328"/>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1800" dirty="0"/>
              <a:t>GRANT gives the rights</a:t>
            </a:r>
          </a:p>
          <a:p>
            <a:pPr marL="457200" indent="-457200">
              <a:buFont typeface="Arial" pitchFamily="34" charset="0"/>
              <a:buChar char="•"/>
            </a:pPr>
            <a:r>
              <a:rPr lang="en-US" sz="1800" dirty="0"/>
              <a:t>REVOKE takes away the rights</a:t>
            </a:r>
          </a:p>
          <a:p>
            <a:pPr marL="457200" indent="-457200">
              <a:buFont typeface="Arial" pitchFamily="34" charset="0"/>
              <a:buChar char="•"/>
            </a:pPr>
            <a:endParaRPr lang="en-US" sz="1800" dirty="0"/>
          </a:p>
          <a:p>
            <a:pPr marL="457200" indent="-457200">
              <a:buFont typeface="Arial" pitchFamily="34" charset="0"/>
              <a:buChar char="•"/>
            </a:pPr>
            <a:r>
              <a:rPr lang="en-US" sz="1800" dirty="0"/>
              <a:t>MySQL users are given four levels of privilege</a:t>
            </a:r>
          </a:p>
          <a:p>
            <a:pPr marL="457200" indent="-457200">
              <a:buFont typeface="Arial" pitchFamily="34" charset="0"/>
              <a:buChar char="•"/>
            </a:pPr>
            <a:endParaRPr lang="en-US" sz="1800" dirty="0"/>
          </a:p>
        </p:txBody>
      </p:sp>
      <p:pic>
        <p:nvPicPr>
          <p:cNvPr id="5122" name="Picture 2" descr="Image result for mysql privile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28377"/>
            <a:ext cx="4191000" cy="13446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89102" y="3200302"/>
            <a:ext cx="3035299" cy="2800767"/>
          </a:xfrm>
          <a:prstGeom prst="rect">
            <a:avLst/>
          </a:prstGeom>
        </p:spPr>
        <p:txBody>
          <a:bodyPr wrap="square">
            <a:spAutoFit/>
          </a:bodyPr>
          <a:lstStyle/>
          <a:p>
            <a:pPr marL="457200" indent="-457200">
              <a:buFont typeface="Arial" pitchFamily="34" charset="0"/>
              <a:buChar char="•"/>
            </a:pPr>
            <a:r>
              <a:rPr lang="en-US" sz="4400" dirty="0"/>
              <a:t>Global</a:t>
            </a:r>
          </a:p>
          <a:p>
            <a:pPr marL="457200" indent="-457200">
              <a:buFont typeface="Arial" pitchFamily="34" charset="0"/>
              <a:buChar char="•"/>
            </a:pPr>
            <a:r>
              <a:rPr lang="en-US" sz="4400" dirty="0"/>
              <a:t>Database</a:t>
            </a:r>
          </a:p>
          <a:p>
            <a:pPr marL="457200" indent="-457200">
              <a:buFont typeface="Arial" pitchFamily="34" charset="0"/>
              <a:buChar char="•"/>
            </a:pPr>
            <a:r>
              <a:rPr lang="en-US" sz="4400" dirty="0"/>
              <a:t>Table</a:t>
            </a:r>
          </a:p>
          <a:p>
            <a:pPr marL="457200" indent="-457200">
              <a:buFont typeface="Arial" pitchFamily="34" charset="0"/>
              <a:buChar char="•"/>
            </a:pPr>
            <a:r>
              <a:rPr lang="en-US" sz="4400" dirty="0"/>
              <a:t>Column</a:t>
            </a:r>
          </a:p>
        </p:txBody>
      </p:sp>
    </p:spTree>
    <p:custDataLst>
      <p:tags r:id="rId1"/>
    </p:custDataLst>
    <p:extLst>
      <p:ext uri="{BB962C8B-B14F-4D97-AF65-F5344CB8AC3E}">
        <p14:creationId xmlns:p14="http://schemas.microsoft.com/office/powerpoint/2010/main" val="50976029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Types of Privileges based on user type</a:t>
            </a:r>
          </a:p>
        </p:txBody>
      </p:sp>
      <p:sp>
        <p:nvSpPr>
          <p:cNvPr id="4" name="TextBox 3"/>
          <p:cNvSpPr txBox="1"/>
          <p:nvPr/>
        </p:nvSpPr>
        <p:spPr>
          <a:xfrm>
            <a:off x="1905000" y="2057400"/>
            <a:ext cx="8458200" cy="2308324"/>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4800" dirty="0"/>
              <a:t>Users</a:t>
            </a:r>
          </a:p>
          <a:p>
            <a:pPr marL="457200" indent="-457200">
              <a:buFont typeface="Arial" pitchFamily="34" charset="0"/>
              <a:buChar char="•"/>
            </a:pPr>
            <a:r>
              <a:rPr lang="en-US" sz="4800" dirty="0"/>
              <a:t>Administrators</a:t>
            </a:r>
          </a:p>
          <a:p>
            <a:pPr marL="457200" indent="-457200">
              <a:buFont typeface="Arial" pitchFamily="34" charset="0"/>
              <a:buChar char="•"/>
            </a:pPr>
            <a:r>
              <a:rPr lang="en-US" sz="4800" dirty="0"/>
              <a:t>Special</a:t>
            </a:r>
          </a:p>
        </p:txBody>
      </p:sp>
    </p:spTree>
    <p:custDataLst>
      <p:tags r:id="rId1"/>
    </p:custDataLst>
    <p:extLst>
      <p:ext uri="{BB962C8B-B14F-4D97-AF65-F5344CB8AC3E}">
        <p14:creationId xmlns:p14="http://schemas.microsoft.com/office/powerpoint/2010/main" val="78485313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Permissible Privileges for GRANT and REVOKE</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117600"/>
            <a:ext cx="6805612" cy="542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4600" y="685801"/>
            <a:ext cx="4292778" cy="276999"/>
          </a:xfrm>
          <a:prstGeom prst="rect">
            <a:avLst/>
          </a:prstGeom>
        </p:spPr>
        <p:txBody>
          <a:bodyPr wrap="none">
            <a:spAutoFit/>
          </a:bodyPr>
          <a:lstStyle/>
          <a:p>
            <a:r>
              <a:rPr lang="en-US" dirty="0"/>
              <a:t>https://dev.mysql.com/doc/refman/5.6/en/privileges-provided.html</a:t>
            </a:r>
          </a:p>
        </p:txBody>
      </p:sp>
    </p:spTree>
    <p:custDataLst>
      <p:tags r:id="rId1"/>
    </p:custDataLst>
    <p:extLst>
      <p:ext uri="{BB962C8B-B14F-4D97-AF65-F5344CB8AC3E}">
        <p14:creationId xmlns:p14="http://schemas.microsoft.com/office/powerpoint/2010/main" val="323476890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Permissible Privileges for GRANT and REVOKE</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108074"/>
            <a:ext cx="5638800" cy="570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4600" y="685801"/>
            <a:ext cx="4292778" cy="276999"/>
          </a:xfrm>
          <a:prstGeom prst="rect">
            <a:avLst/>
          </a:prstGeom>
        </p:spPr>
        <p:txBody>
          <a:bodyPr wrap="none">
            <a:spAutoFit/>
          </a:bodyPr>
          <a:lstStyle/>
          <a:p>
            <a:r>
              <a:rPr lang="en-US" dirty="0"/>
              <a:t>https://dev.mysql.com/doc/refman/5.6/en/privileges-provided.html</a:t>
            </a:r>
          </a:p>
        </p:txBody>
      </p:sp>
    </p:spTree>
    <p:custDataLst>
      <p:tags r:id="rId1"/>
    </p:custDataLst>
    <p:extLst>
      <p:ext uri="{BB962C8B-B14F-4D97-AF65-F5344CB8AC3E}">
        <p14:creationId xmlns:p14="http://schemas.microsoft.com/office/powerpoint/2010/main" val="301892105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[1] Privileges for Users</a:t>
            </a:r>
          </a:p>
        </p:txBody>
      </p:sp>
      <p:grpSp>
        <p:nvGrpSpPr>
          <p:cNvPr id="2" name="Group 1"/>
          <p:cNvGrpSpPr/>
          <p:nvPr/>
        </p:nvGrpSpPr>
        <p:grpSpPr>
          <a:xfrm>
            <a:off x="2362200" y="1143000"/>
            <a:ext cx="6477000" cy="4876800"/>
            <a:chOff x="838200" y="1143000"/>
            <a:chExt cx="4800600" cy="2959100"/>
          </a:xfrm>
        </p:grpSpPr>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61834"/>
            <a:stretch/>
          </p:blipFill>
          <p:spPr bwMode="auto">
            <a:xfrm>
              <a:off x="838200" y="1143000"/>
              <a:ext cx="48006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83271" b="-2602"/>
            <a:stretch/>
          </p:blipFill>
          <p:spPr bwMode="auto">
            <a:xfrm>
              <a:off x="838200" y="31115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6319654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[2] Privileges for Administrators</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95189"/>
            <a:ext cx="7622146" cy="530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59495143"/>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[3] Special Privileges</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1295400"/>
            <a:ext cx="892386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4071932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Where are all these privileges maintained?</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1" y="1143001"/>
            <a:ext cx="2476500" cy="558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43401" y="1902985"/>
            <a:ext cx="5740401" cy="4524315"/>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1800" dirty="0" err="1"/>
              <a:t>mysql</a:t>
            </a:r>
            <a:r>
              <a:rPr lang="en-US" sz="1800" dirty="0"/>
              <a:t> is one of the databases (system database) in MySQL. </a:t>
            </a:r>
          </a:p>
          <a:p>
            <a:pPr marL="457200" indent="-457200">
              <a:buFont typeface="Arial" pitchFamily="34" charset="0"/>
              <a:buChar char="•"/>
            </a:pPr>
            <a:endParaRPr lang="en-US" sz="1800" dirty="0"/>
          </a:p>
          <a:p>
            <a:pPr marL="457200" indent="-457200">
              <a:buFont typeface="Arial" pitchFamily="34" charset="0"/>
              <a:buChar char="•"/>
            </a:pPr>
            <a:r>
              <a:rPr lang="en-US" sz="1800" dirty="0"/>
              <a:t>All the privileges are stored in five system tables.</a:t>
            </a:r>
          </a:p>
          <a:p>
            <a:pPr marL="457200" indent="-457200">
              <a:buFont typeface="Arial" pitchFamily="34" charset="0"/>
              <a:buChar char="•"/>
            </a:pPr>
            <a:endParaRPr lang="en-US" sz="1800" dirty="0"/>
          </a:p>
          <a:p>
            <a:r>
              <a:rPr lang="en-US" sz="1800" dirty="0" err="1"/>
              <a:t>mysql.user</a:t>
            </a:r>
            <a:endParaRPr lang="en-US" sz="1800" dirty="0"/>
          </a:p>
          <a:p>
            <a:r>
              <a:rPr lang="en-US" sz="1800" dirty="0" err="1"/>
              <a:t>mysql.db</a:t>
            </a:r>
            <a:endParaRPr lang="en-US" sz="1800" dirty="0"/>
          </a:p>
          <a:p>
            <a:r>
              <a:rPr lang="en-US" sz="1800" dirty="0" err="1"/>
              <a:t>mysql.host</a:t>
            </a:r>
            <a:endParaRPr lang="en-US" sz="1800" dirty="0"/>
          </a:p>
          <a:p>
            <a:r>
              <a:rPr lang="en-US" sz="1800" dirty="0" err="1"/>
              <a:t>mysql.tables_priv</a:t>
            </a:r>
            <a:endParaRPr lang="en-US" sz="1800" dirty="0"/>
          </a:p>
          <a:p>
            <a:r>
              <a:rPr lang="en-US" sz="1800" dirty="0" err="1"/>
              <a:t>mysql.columns_priv</a:t>
            </a:r>
            <a:endParaRPr lang="en-US" sz="1800" dirty="0"/>
          </a:p>
          <a:p>
            <a:pPr marL="457200" indent="-457200">
              <a:buFont typeface="Arial" pitchFamily="34" charset="0"/>
              <a:buChar char="•"/>
            </a:pPr>
            <a:endParaRPr lang="en-US" sz="1800" dirty="0"/>
          </a:p>
          <a:p>
            <a:pPr marL="457200" indent="-457200">
              <a:buFont typeface="Arial" pitchFamily="34" charset="0"/>
              <a:buChar char="•"/>
            </a:pPr>
            <a:r>
              <a:rPr lang="en-US" sz="1800" dirty="0"/>
              <a:t>You typically use GRANT and REVOKE commands for managing the privileges.</a:t>
            </a:r>
          </a:p>
          <a:p>
            <a:pPr marL="457200" indent="-457200">
              <a:buFont typeface="Arial" pitchFamily="34" charset="0"/>
              <a:buChar char="•"/>
            </a:pPr>
            <a:endParaRPr lang="en-US" sz="1800" dirty="0"/>
          </a:p>
          <a:p>
            <a:pPr marL="457200" indent="-457200">
              <a:buFont typeface="Arial" pitchFamily="34" charset="0"/>
              <a:buChar char="•"/>
            </a:pPr>
            <a:r>
              <a:rPr lang="en-US" sz="1800" dirty="0"/>
              <a:t>However, MySQL administrators may alternatively manipulate these tables directly .</a:t>
            </a:r>
          </a:p>
        </p:txBody>
      </p:sp>
    </p:spTree>
    <p:custDataLst>
      <p:tags r:id="rId1"/>
    </p:custDataLst>
    <p:extLst>
      <p:ext uri="{BB962C8B-B14F-4D97-AF65-F5344CB8AC3E}">
        <p14:creationId xmlns:p14="http://schemas.microsoft.com/office/powerpoint/2010/main" val="240882660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dirty="0"/>
              <a:t>Creating a database</a:t>
            </a:r>
          </a:p>
          <a:p>
            <a:r>
              <a:rPr lang="en-US" dirty="0"/>
              <a:t>Setting up users and privileges</a:t>
            </a:r>
          </a:p>
          <a:p>
            <a:r>
              <a:rPr lang="en-US" dirty="0"/>
              <a:t>Introducing the privilege system</a:t>
            </a:r>
          </a:p>
          <a:p>
            <a:r>
              <a:rPr lang="en-US" dirty="0"/>
              <a:t>Creating database tables</a:t>
            </a:r>
          </a:p>
          <a:p>
            <a:r>
              <a:rPr lang="en-US" dirty="0"/>
              <a:t>Creating indexes</a:t>
            </a:r>
          </a:p>
          <a:p>
            <a:r>
              <a:rPr lang="en-US" dirty="0"/>
              <a:t>Choosing column types in MySQL</a:t>
            </a:r>
          </a:p>
        </p:txBody>
      </p:sp>
    </p:spTree>
    <p:custDataLst>
      <p:tags r:id="rId1"/>
    </p:custDataLst>
    <p:extLst>
      <p:ext uri="{BB962C8B-B14F-4D97-AF65-F5344CB8AC3E}">
        <p14:creationId xmlns:p14="http://schemas.microsoft.com/office/powerpoint/2010/main" val="346696946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Updating / Flushing the Privileges</a:t>
            </a:r>
          </a:p>
        </p:txBody>
      </p:sp>
      <p:sp>
        <p:nvSpPr>
          <p:cNvPr id="3" name="TextBox 2"/>
          <p:cNvSpPr txBox="1"/>
          <p:nvPr/>
        </p:nvSpPr>
        <p:spPr>
          <a:xfrm>
            <a:off x="1676400" y="1295401"/>
            <a:ext cx="8686800" cy="5324535"/>
          </a:xfrm>
          <a:prstGeom prst="rect">
            <a:avLst/>
          </a:prstGeom>
          <a:noFill/>
        </p:spPr>
        <p:txBody>
          <a:bodyPr wrap="square" rtlCol="0">
            <a:spAutoFit/>
          </a:bodyPr>
          <a:lstStyle/>
          <a:p>
            <a:pPr marL="285750" indent="-285750">
              <a:buFont typeface="Arial" pitchFamily="34" charset="0"/>
              <a:buChar char="•"/>
            </a:pPr>
            <a:r>
              <a:rPr lang="en-US" sz="2000" dirty="0"/>
              <a:t>When </a:t>
            </a:r>
            <a:r>
              <a:rPr lang="en-US" sz="2000" dirty="0" err="1"/>
              <a:t>mysqld</a:t>
            </a:r>
            <a:r>
              <a:rPr lang="en-US" sz="2000" dirty="0"/>
              <a:t> starts, it reads all grant table contents into memory. The in-memory tables become effective for access control at that point.</a:t>
            </a:r>
          </a:p>
          <a:p>
            <a:pPr marL="285750" indent="-285750">
              <a:buFont typeface="Arial" pitchFamily="34" charset="0"/>
              <a:buChar char="•"/>
            </a:pPr>
            <a:endParaRPr lang="en-US" sz="2000" dirty="0"/>
          </a:p>
          <a:p>
            <a:pPr marL="285750" indent="-285750">
              <a:buFont typeface="Arial" pitchFamily="34" charset="0"/>
              <a:buChar char="•"/>
            </a:pPr>
            <a:r>
              <a:rPr lang="en-US" sz="2000" dirty="0"/>
              <a:t>If you modify the grant tables indirectly using account-management statements such as GRANT, REVOKE, or SET PASSWORD, the server notices these changes and loads the grant tables into memory again immediately.</a:t>
            </a:r>
          </a:p>
          <a:p>
            <a:pPr marL="285750" indent="-285750">
              <a:buFont typeface="Arial" pitchFamily="34" charset="0"/>
              <a:buChar char="•"/>
            </a:pPr>
            <a:endParaRPr lang="en-US" sz="2000" dirty="0"/>
          </a:p>
          <a:p>
            <a:pPr marL="285750" indent="-285750">
              <a:buFont typeface="Arial" pitchFamily="34" charset="0"/>
              <a:buChar char="•"/>
            </a:pPr>
            <a:r>
              <a:rPr lang="en-US" sz="2000" dirty="0"/>
              <a:t>If you modify the grant tables directly using statements such as INSERT, UPDATE, or DELETE, your changes have no effect on privilege checking until you either restart the server or tell it to reload the tables. </a:t>
            </a:r>
          </a:p>
          <a:p>
            <a:pPr marL="285750" indent="-285750">
              <a:buFont typeface="Arial" pitchFamily="34" charset="0"/>
              <a:buChar char="•"/>
            </a:pPr>
            <a:endParaRPr lang="en-US" sz="2000" dirty="0"/>
          </a:p>
          <a:p>
            <a:pPr marL="285750" indent="-285750">
              <a:buFont typeface="Arial" pitchFamily="34" charset="0"/>
              <a:buChar char="•"/>
            </a:pPr>
            <a:r>
              <a:rPr lang="en-US" sz="2000" dirty="0"/>
              <a:t>If you change the grant tables directly but forget to reload them, your changes have no effect until you restart the server. </a:t>
            </a:r>
          </a:p>
          <a:p>
            <a:pPr marL="285750" indent="-285750">
              <a:buFont typeface="Arial" pitchFamily="34" charset="0"/>
              <a:buChar char="•"/>
            </a:pPr>
            <a:endParaRPr lang="en-US" sz="2000" dirty="0"/>
          </a:p>
          <a:p>
            <a:pPr marL="285750" indent="-285750">
              <a:buFont typeface="Arial" pitchFamily="34" charset="0"/>
              <a:buChar char="•"/>
            </a:pPr>
            <a:r>
              <a:rPr lang="en-US" sz="2000" dirty="0"/>
              <a:t>To tell the server to reload the grant tables, perform a flush-privileges operation. This can be done by issuing a FLUSH PRIVILEGES statement or by executing a </a:t>
            </a:r>
            <a:r>
              <a:rPr lang="en-US" sz="2000" dirty="0" err="1"/>
              <a:t>mysqladmin</a:t>
            </a:r>
            <a:r>
              <a:rPr lang="en-US" sz="2000" dirty="0"/>
              <a:t> flush-privileges or </a:t>
            </a:r>
            <a:r>
              <a:rPr lang="en-US" sz="2000" dirty="0" err="1"/>
              <a:t>mysqladmin</a:t>
            </a:r>
            <a:r>
              <a:rPr lang="en-US" sz="2000" dirty="0"/>
              <a:t> reload command.</a:t>
            </a:r>
          </a:p>
        </p:txBody>
      </p:sp>
    </p:spTree>
    <p:custDataLst>
      <p:tags r:id="rId1"/>
    </p:custDataLst>
    <p:extLst>
      <p:ext uri="{BB962C8B-B14F-4D97-AF65-F5344CB8AC3E}">
        <p14:creationId xmlns:p14="http://schemas.microsoft.com/office/powerpoint/2010/main" val="776516691"/>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Examples of GRANT and REVOKE</a:t>
            </a:r>
          </a:p>
        </p:txBody>
      </p:sp>
      <p:sp>
        <p:nvSpPr>
          <p:cNvPr id="6" name="TextBox 5"/>
          <p:cNvSpPr txBox="1"/>
          <p:nvPr/>
        </p:nvSpPr>
        <p:spPr>
          <a:xfrm>
            <a:off x="1752600" y="1066800"/>
            <a:ext cx="5867400" cy="5755422"/>
          </a:xfrm>
          <a:prstGeom prst="rect">
            <a:avLst/>
          </a:prstGeom>
          <a:solidFill>
            <a:schemeClr val="bg1">
              <a:lumMod val="20000"/>
              <a:lumOff val="80000"/>
            </a:schemeClr>
          </a:solidFill>
          <a:ln>
            <a:solidFill>
              <a:schemeClr val="bg2"/>
            </a:solidFill>
          </a:ln>
        </p:spPr>
        <p:txBody>
          <a:bodyPr wrap="square" rtlCol="0">
            <a:spAutoFit/>
          </a:bodyPr>
          <a:lstStyle/>
          <a:p>
            <a:r>
              <a:rPr lang="en-US" sz="1600" dirty="0" err="1"/>
              <a:t>mysql</a:t>
            </a:r>
            <a:r>
              <a:rPr lang="en-US" sz="1600" dirty="0"/>
              <a:t>&gt; grant all</a:t>
            </a:r>
          </a:p>
          <a:p>
            <a:r>
              <a:rPr lang="en-US" sz="1600" dirty="0"/>
              <a:t>         </a:t>
            </a:r>
            <a:r>
              <a:rPr lang="en-US" sz="1600" dirty="0">
                <a:sym typeface="Wingdings" pitchFamily="2" charset="2"/>
              </a:rPr>
              <a:t> on *</a:t>
            </a:r>
          </a:p>
          <a:p>
            <a:r>
              <a:rPr lang="en-US" sz="1600" dirty="0"/>
              <a:t>         </a:t>
            </a:r>
            <a:r>
              <a:rPr lang="en-US" sz="1600" dirty="0">
                <a:sym typeface="Wingdings" pitchFamily="2" charset="2"/>
              </a:rPr>
              <a:t> to </a:t>
            </a:r>
            <a:r>
              <a:rPr lang="en-US" sz="1600" dirty="0" err="1">
                <a:sym typeface="Wingdings" pitchFamily="2" charset="2"/>
              </a:rPr>
              <a:t>fred</a:t>
            </a:r>
            <a:r>
              <a:rPr lang="en-US" sz="1600" dirty="0">
                <a:sym typeface="Wingdings" pitchFamily="2" charset="2"/>
              </a:rPr>
              <a:t> identified by ‘mnb123’</a:t>
            </a:r>
          </a:p>
          <a:p>
            <a:r>
              <a:rPr lang="en-US" sz="1600" dirty="0">
                <a:sym typeface="Wingdings" pitchFamily="2" charset="2"/>
              </a:rPr>
              <a:t>          with grant option;</a:t>
            </a:r>
          </a:p>
          <a:p>
            <a:endParaRPr lang="en-US" sz="1600" dirty="0">
              <a:sym typeface="Wingdings" pitchFamily="2" charset="2"/>
            </a:endParaRPr>
          </a:p>
          <a:p>
            <a:r>
              <a:rPr lang="en-US" sz="1600" dirty="0" err="1"/>
              <a:t>mysql</a:t>
            </a:r>
            <a:r>
              <a:rPr lang="en-US" sz="1600" dirty="0"/>
              <a:t>&gt; revoke all privileges, grant</a:t>
            </a:r>
          </a:p>
          <a:p>
            <a:r>
              <a:rPr lang="en-US" sz="1600" dirty="0"/>
              <a:t>         </a:t>
            </a:r>
            <a:r>
              <a:rPr lang="en-US" sz="1600" dirty="0">
                <a:sym typeface="Wingdings" pitchFamily="2" charset="2"/>
              </a:rPr>
              <a:t> from </a:t>
            </a:r>
            <a:r>
              <a:rPr lang="en-US" sz="1600" dirty="0" err="1">
                <a:sym typeface="Wingdings" pitchFamily="2" charset="2"/>
              </a:rPr>
              <a:t>fred</a:t>
            </a:r>
            <a:r>
              <a:rPr lang="en-US" sz="1600" dirty="0">
                <a:sym typeface="Wingdings" pitchFamily="2" charset="2"/>
              </a:rPr>
              <a:t>; </a:t>
            </a:r>
          </a:p>
          <a:p>
            <a:endParaRPr lang="en-US" sz="1600" dirty="0">
              <a:sym typeface="Wingdings" pitchFamily="2" charset="2"/>
            </a:endParaRPr>
          </a:p>
          <a:p>
            <a:r>
              <a:rPr lang="en-US" sz="1600" dirty="0" err="1"/>
              <a:t>mysql</a:t>
            </a:r>
            <a:r>
              <a:rPr lang="en-US" sz="1600" dirty="0"/>
              <a:t>&gt; grant usage</a:t>
            </a:r>
          </a:p>
          <a:p>
            <a:r>
              <a:rPr lang="en-US" sz="1600" dirty="0"/>
              <a:t>         </a:t>
            </a:r>
            <a:r>
              <a:rPr lang="en-US" sz="1600" dirty="0">
                <a:sym typeface="Wingdings" pitchFamily="2" charset="2"/>
              </a:rPr>
              <a:t> on books.*</a:t>
            </a:r>
          </a:p>
          <a:p>
            <a:r>
              <a:rPr lang="en-US" sz="1600" dirty="0"/>
              <a:t>         </a:t>
            </a:r>
            <a:r>
              <a:rPr lang="en-US" sz="1600" dirty="0">
                <a:sym typeface="Wingdings" pitchFamily="2" charset="2"/>
              </a:rPr>
              <a:t> to sally identified by ‘magic123’;</a:t>
            </a:r>
          </a:p>
          <a:p>
            <a:endParaRPr lang="en-US" sz="1600" dirty="0"/>
          </a:p>
          <a:p>
            <a:r>
              <a:rPr lang="en-US" sz="1600" dirty="0" err="1"/>
              <a:t>mysql</a:t>
            </a:r>
            <a:r>
              <a:rPr lang="en-US" sz="1600" dirty="0"/>
              <a:t>&gt; grant select, insert, update, delete, index, alter, create, drop</a:t>
            </a:r>
          </a:p>
          <a:p>
            <a:r>
              <a:rPr lang="en-US" sz="1600" dirty="0"/>
              <a:t>         </a:t>
            </a:r>
            <a:r>
              <a:rPr lang="en-US" sz="1600" dirty="0">
                <a:sym typeface="Wingdings" pitchFamily="2" charset="2"/>
              </a:rPr>
              <a:t> on books.*</a:t>
            </a:r>
          </a:p>
          <a:p>
            <a:r>
              <a:rPr lang="en-US" sz="1600" dirty="0"/>
              <a:t>         </a:t>
            </a:r>
            <a:r>
              <a:rPr lang="en-US" sz="1600" dirty="0">
                <a:sym typeface="Wingdings" pitchFamily="2" charset="2"/>
              </a:rPr>
              <a:t> to sally;</a:t>
            </a:r>
          </a:p>
          <a:p>
            <a:endParaRPr lang="en-US" sz="1600" dirty="0"/>
          </a:p>
          <a:p>
            <a:r>
              <a:rPr lang="en-US" sz="1600" dirty="0" err="1"/>
              <a:t>mysql</a:t>
            </a:r>
            <a:r>
              <a:rPr lang="en-US" sz="1600" dirty="0"/>
              <a:t>&gt; revoke alter, create, drop</a:t>
            </a:r>
          </a:p>
          <a:p>
            <a:r>
              <a:rPr lang="en-US" sz="1600" dirty="0">
                <a:sym typeface="Wingdings" pitchFamily="2" charset="2"/>
              </a:rPr>
              <a:t>           on books.*</a:t>
            </a:r>
          </a:p>
          <a:p>
            <a:r>
              <a:rPr lang="en-US" sz="1600" dirty="0"/>
              <a:t>         </a:t>
            </a:r>
            <a:r>
              <a:rPr lang="en-US" sz="1600" dirty="0">
                <a:sym typeface="Wingdings" pitchFamily="2" charset="2"/>
              </a:rPr>
              <a:t> to sally;</a:t>
            </a:r>
          </a:p>
          <a:p>
            <a:endParaRPr lang="en-US" sz="1600" dirty="0"/>
          </a:p>
          <a:p>
            <a:r>
              <a:rPr lang="en-US" sz="1600" dirty="0" err="1"/>
              <a:t>mysql</a:t>
            </a:r>
            <a:r>
              <a:rPr lang="en-US" sz="1600" dirty="0"/>
              <a:t>&gt; revoke all</a:t>
            </a:r>
          </a:p>
          <a:p>
            <a:r>
              <a:rPr lang="en-US" sz="1600" dirty="0">
                <a:sym typeface="Wingdings" pitchFamily="2" charset="2"/>
              </a:rPr>
              <a:t>           on books.*</a:t>
            </a:r>
          </a:p>
          <a:p>
            <a:r>
              <a:rPr lang="en-US" sz="1600" dirty="0"/>
              <a:t>         </a:t>
            </a:r>
            <a:r>
              <a:rPr lang="en-US" sz="1600" dirty="0">
                <a:sym typeface="Wingdings" pitchFamily="2" charset="2"/>
              </a:rPr>
              <a:t> from sally;</a:t>
            </a:r>
          </a:p>
        </p:txBody>
      </p:sp>
      <p:sp>
        <p:nvSpPr>
          <p:cNvPr id="2" name="Right Arrow 1"/>
          <p:cNvSpPr/>
          <p:nvPr/>
        </p:nvSpPr>
        <p:spPr bwMode="auto">
          <a:xfrm flipH="1">
            <a:off x="5562600" y="1066800"/>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Granting everything on all (Basically setting up an administrator)</a:t>
            </a:r>
          </a:p>
        </p:txBody>
      </p:sp>
      <p:sp>
        <p:nvSpPr>
          <p:cNvPr id="7" name="Right Arrow 6"/>
          <p:cNvSpPr/>
          <p:nvPr/>
        </p:nvSpPr>
        <p:spPr bwMode="auto">
          <a:xfrm flipH="1">
            <a:off x="4800600" y="2135632"/>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Revoking all from Fred </a:t>
            </a:r>
          </a:p>
        </p:txBody>
      </p:sp>
      <p:sp>
        <p:nvSpPr>
          <p:cNvPr id="8" name="Right Arrow 7"/>
          <p:cNvSpPr/>
          <p:nvPr/>
        </p:nvSpPr>
        <p:spPr bwMode="auto">
          <a:xfrm flipH="1">
            <a:off x="5410200" y="3077464"/>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Setting up a regular user with no privileges</a:t>
            </a:r>
          </a:p>
        </p:txBody>
      </p:sp>
      <p:sp>
        <p:nvSpPr>
          <p:cNvPr id="9" name="Right Arrow 8"/>
          <p:cNvSpPr/>
          <p:nvPr/>
        </p:nvSpPr>
        <p:spPr bwMode="auto">
          <a:xfrm flipH="1">
            <a:off x="3733800" y="4191000"/>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Giving several privileges to the same user</a:t>
            </a:r>
          </a:p>
        </p:txBody>
      </p:sp>
      <p:sp>
        <p:nvSpPr>
          <p:cNvPr id="10" name="Right Arrow 9"/>
          <p:cNvSpPr/>
          <p:nvPr/>
        </p:nvSpPr>
        <p:spPr bwMode="auto">
          <a:xfrm flipH="1">
            <a:off x="5334000" y="5903468"/>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Revoking everything from the user</a:t>
            </a:r>
          </a:p>
        </p:txBody>
      </p:sp>
      <p:sp>
        <p:nvSpPr>
          <p:cNvPr id="11" name="Right Arrow 10"/>
          <p:cNvSpPr/>
          <p:nvPr/>
        </p:nvSpPr>
        <p:spPr bwMode="auto">
          <a:xfrm flipH="1">
            <a:off x="4686300" y="4961636"/>
            <a:ext cx="4800600" cy="941832"/>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Revoking some of those privileges from the same user</a:t>
            </a:r>
          </a:p>
        </p:txBody>
      </p:sp>
    </p:spTree>
    <p:custDataLst>
      <p:tags r:id="rId1"/>
    </p:custDataLst>
    <p:extLst>
      <p:ext uri="{BB962C8B-B14F-4D97-AF65-F5344CB8AC3E}">
        <p14:creationId xmlns:p14="http://schemas.microsoft.com/office/powerpoint/2010/main" val="507607437"/>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Example parameters for GRANT</a:t>
            </a:r>
          </a:p>
        </p:txBody>
      </p:sp>
      <p:graphicFrame>
        <p:nvGraphicFramePr>
          <p:cNvPr id="2" name="Table 1"/>
          <p:cNvGraphicFramePr>
            <a:graphicFrameLocks noGrp="1"/>
          </p:cNvGraphicFramePr>
          <p:nvPr/>
        </p:nvGraphicFramePr>
        <p:xfrm>
          <a:off x="2057400" y="1371601"/>
          <a:ext cx="8001000" cy="423164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21289">
                <a:tc>
                  <a:txBody>
                    <a:bodyPr/>
                    <a:lstStyle/>
                    <a:p>
                      <a:r>
                        <a:rPr lang="en-US" sz="2800" dirty="0">
                          <a:solidFill>
                            <a:schemeClr val="bg2"/>
                          </a:solidFill>
                        </a:rPr>
                        <a:t>Argument</a:t>
                      </a:r>
                    </a:p>
                  </a:txBody>
                  <a:tcPr/>
                </a:tc>
                <a:tc>
                  <a:txBody>
                    <a:bodyPr/>
                    <a:lstStyle/>
                    <a:p>
                      <a:r>
                        <a:rPr lang="en-US" sz="2800" dirty="0">
                          <a:solidFill>
                            <a:schemeClr val="bg2"/>
                          </a:solidFill>
                        </a:rPr>
                        <a:t>Meaning</a:t>
                      </a:r>
                    </a:p>
                  </a:txBody>
                  <a:tcPr/>
                </a:tc>
                <a:extLst>
                  <a:ext uri="{0D108BD9-81ED-4DB2-BD59-A6C34878D82A}">
                    <a16:rowId xmlns:a16="http://schemas.microsoft.com/office/drawing/2014/main" val="10000"/>
                  </a:ext>
                </a:extLst>
              </a:tr>
              <a:tr h="950586">
                <a:tc>
                  <a:txBody>
                    <a:bodyPr/>
                    <a:lstStyle/>
                    <a:p>
                      <a:r>
                        <a:rPr lang="en-US" sz="2800" dirty="0">
                          <a:solidFill>
                            <a:schemeClr val="bg2"/>
                          </a:solidFill>
                        </a:rPr>
                        <a:t>*.*</a:t>
                      </a:r>
                    </a:p>
                  </a:txBody>
                  <a:tcPr/>
                </a:tc>
                <a:tc>
                  <a:txBody>
                    <a:bodyPr/>
                    <a:lstStyle/>
                    <a:p>
                      <a:r>
                        <a:rPr lang="en-US" sz="2800" dirty="0">
                          <a:solidFill>
                            <a:schemeClr val="bg2"/>
                          </a:solidFill>
                        </a:rPr>
                        <a:t>All databases and their objects</a:t>
                      </a:r>
                    </a:p>
                  </a:txBody>
                  <a:tcPr/>
                </a:tc>
                <a:extLst>
                  <a:ext uri="{0D108BD9-81ED-4DB2-BD59-A6C34878D82A}">
                    <a16:rowId xmlns:a16="http://schemas.microsoft.com/office/drawing/2014/main" val="10001"/>
                  </a:ext>
                </a:extLst>
              </a:tr>
              <a:tr h="1379883">
                <a:tc>
                  <a:txBody>
                    <a:bodyPr/>
                    <a:lstStyle/>
                    <a:p>
                      <a:r>
                        <a:rPr lang="en-US" sz="2800" dirty="0">
                          <a:solidFill>
                            <a:schemeClr val="bg2"/>
                          </a:solidFill>
                        </a:rPr>
                        <a:t>xyz.*</a:t>
                      </a:r>
                    </a:p>
                  </a:txBody>
                  <a:tcPr/>
                </a:tc>
                <a:tc>
                  <a:txBody>
                    <a:bodyPr/>
                    <a:lstStyle/>
                    <a:p>
                      <a:r>
                        <a:rPr lang="en-US" sz="2800" dirty="0">
                          <a:solidFill>
                            <a:schemeClr val="bg2"/>
                          </a:solidFill>
                        </a:rPr>
                        <a:t>Only the database called “xyz” and all its objects</a:t>
                      </a:r>
                    </a:p>
                  </a:txBody>
                  <a:tcPr/>
                </a:tc>
                <a:extLst>
                  <a:ext uri="{0D108BD9-81ED-4DB2-BD59-A6C34878D82A}">
                    <a16:rowId xmlns:a16="http://schemas.microsoft.com/office/drawing/2014/main" val="10002"/>
                  </a:ext>
                </a:extLst>
              </a:tr>
              <a:tr h="1379883">
                <a:tc>
                  <a:txBody>
                    <a:bodyPr/>
                    <a:lstStyle/>
                    <a:p>
                      <a:r>
                        <a:rPr lang="en-US" sz="2800" dirty="0" err="1">
                          <a:solidFill>
                            <a:schemeClr val="bg2"/>
                          </a:solidFill>
                        </a:rPr>
                        <a:t>xyz.abc</a:t>
                      </a:r>
                      <a:endParaRPr lang="en-US" sz="28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solidFill>
                        </a:rPr>
                        <a:t>Only the database called “xyz” and all its object</a:t>
                      </a:r>
                      <a:r>
                        <a:rPr lang="en-US" sz="2800" baseline="0" dirty="0">
                          <a:solidFill>
                            <a:schemeClr val="bg2"/>
                          </a:solidFill>
                        </a:rPr>
                        <a:t> called “</a:t>
                      </a:r>
                      <a:r>
                        <a:rPr lang="en-US" sz="2800" baseline="0" dirty="0" err="1">
                          <a:solidFill>
                            <a:schemeClr val="bg2"/>
                          </a:solidFill>
                        </a:rPr>
                        <a:t>abc</a:t>
                      </a:r>
                      <a:r>
                        <a:rPr lang="en-US" sz="2800" baseline="0" dirty="0">
                          <a:solidFill>
                            <a:schemeClr val="bg2"/>
                          </a:solidFill>
                        </a:rPr>
                        <a:t>”.</a:t>
                      </a:r>
                      <a:endParaRPr lang="en-US" sz="2800" dirty="0">
                        <a:solidFill>
                          <a:schemeClr val="bg2"/>
                        </a:solidFill>
                      </a:endParaRP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64010219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Setting up a User for the web</a:t>
            </a:r>
          </a:p>
        </p:txBody>
      </p:sp>
      <p:sp>
        <p:nvSpPr>
          <p:cNvPr id="4" name="TextBox 3"/>
          <p:cNvSpPr txBox="1"/>
          <p:nvPr/>
        </p:nvSpPr>
        <p:spPr>
          <a:xfrm>
            <a:off x="1503317" y="2438401"/>
            <a:ext cx="9113520" cy="2585323"/>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1800" dirty="0"/>
              <a:t>For PHP Scripts to connect to MySQL, it is recommended to create another user with the privileges typically needed on web</a:t>
            </a:r>
          </a:p>
          <a:p>
            <a:pPr marL="457200" indent="-457200">
              <a:buFont typeface="Arial" pitchFamily="34" charset="0"/>
              <a:buChar char="•"/>
            </a:pPr>
            <a:endParaRPr lang="en-US" sz="1800" dirty="0"/>
          </a:p>
          <a:p>
            <a:r>
              <a:rPr lang="en-US" sz="1800" dirty="0"/>
              <a:t>SELECT, INSERT, DELETE, UPDATE</a:t>
            </a:r>
          </a:p>
          <a:p>
            <a:endParaRPr lang="en-US" sz="1800" dirty="0"/>
          </a:p>
          <a:p>
            <a:pPr marL="285750" indent="-285750">
              <a:buFont typeface="Arial" pitchFamily="34" charset="0"/>
              <a:buChar char="•"/>
            </a:pPr>
            <a:r>
              <a:rPr lang="en-US" sz="1800" dirty="0"/>
              <a:t>For some additional sophistication, you can also create the user as follows (with additional privileges of ..)</a:t>
            </a:r>
          </a:p>
          <a:p>
            <a:endParaRPr lang="en-US" sz="1800" dirty="0"/>
          </a:p>
          <a:p>
            <a:r>
              <a:rPr lang="en-US" sz="1800" dirty="0"/>
              <a:t>INDEX, ALTER, CREATE, DROP</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143334"/>
            <a:ext cx="9159241" cy="110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5334000"/>
            <a:ext cx="906235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3203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8544" y="6334780"/>
            <a:ext cx="8704627" cy="523220"/>
          </a:xfrm>
          <a:prstGeom prst="rect">
            <a:avLst/>
          </a:prstGeom>
        </p:spPr>
        <p:txBody>
          <a:bodyPr wrap="none">
            <a:spAutoFit/>
          </a:bodyPr>
          <a:lstStyle/>
          <a:p>
            <a:r>
              <a:rPr lang="en-US" sz="2800" dirty="0"/>
              <a:t>Here is one of my fiddles   http://sqlfiddle.com/#!9/1883f/2</a:t>
            </a:r>
          </a:p>
        </p:txBody>
      </p:sp>
      <p:sp>
        <p:nvSpPr>
          <p:cNvPr id="5" name="Title 1"/>
          <p:cNvSpPr txBox="1">
            <a:spLocks/>
          </p:cNvSpPr>
          <p:nvPr/>
        </p:nvSpPr>
        <p:spPr>
          <a:xfrm>
            <a:off x="25146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SQL Fiddle – A handy tool for SQL practice</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120" y="2769372"/>
            <a:ext cx="7543800" cy="356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0" y="1005840"/>
            <a:ext cx="8991600" cy="1763531"/>
          </a:xfrm>
          <a:prstGeom prst="rect">
            <a:avLst/>
          </a:prstGeom>
          <a:solidFill>
            <a:schemeClr val="bg1">
              <a:lumMod val="20000"/>
              <a:lumOff val="80000"/>
            </a:schemeClr>
          </a:solidFill>
        </p:spPr>
        <p:txBody>
          <a:bodyPr wrap="square" rtlCol="0">
            <a:spAutoFit/>
          </a:bodyPr>
          <a:lstStyle/>
          <a:p>
            <a:pPr marL="285750" indent="-285750">
              <a:buFont typeface="Arial" pitchFamily="34" charset="0"/>
              <a:buChar char="•"/>
            </a:pPr>
            <a:r>
              <a:rPr lang="en-US" sz="1800" dirty="0"/>
              <a:t>Supports multiple database software or versions.</a:t>
            </a:r>
          </a:p>
          <a:p>
            <a:pPr marL="285750" indent="-285750">
              <a:buFont typeface="Arial" pitchFamily="34" charset="0"/>
              <a:buChar char="•"/>
            </a:pPr>
            <a:r>
              <a:rPr lang="en-US" sz="1800" dirty="0"/>
              <a:t>Handy tool for trying out SQL DDL (Data Definition Language) and Query statements</a:t>
            </a:r>
          </a:p>
          <a:p>
            <a:pPr marL="285750" indent="-285750">
              <a:buFont typeface="Arial" pitchFamily="34" charset="0"/>
              <a:buChar char="•"/>
            </a:pPr>
            <a:r>
              <a:rPr lang="en-US" sz="1800" dirty="0"/>
              <a:t>Also useful for quickly converting CSV data / table data / excel data into DDL</a:t>
            </a:r>
          </a:p>
          <a:p>
            <a:pPr marL="285750" indent="-285750">
              <a:buFont typeface="Arial" pitchFamily="34" charset="0"/>
              <a:buChar char="•"/>
            </a:pPr>
            <a:r>
              <a:rPr lang="en-US" sz="1800" dirty="0"/>
              <a:t>When seeking help on internet, you can simply share the URL of your fiddle</a:t>
            </a:r>
          </a:p>
          <a:p>
            <a:pPr marL="285750" indent="-285750">
              <a:buFont typeface="Arial" pitchFamily="34" charset="0"/>
              <a:buChar char="•"/>
            </a:pPr>
            <a:r>
              <a:rPr lang="en-US" sz="1800" dirty="0"/>
              <a:t>If you login via google+, it can actually remember your past queries so that you don’t have to remember or copy/paste those in notepad</a:t>
            </a:r>
          </a:p>
        </p:txBody>
      </p:sp>
    </p:spTree>
    <p:custDataLst>
      <p:tags r:id="rId1"/>
    </p:custDataLst>
    <p:extLst>
      <p:ext uri="{BB962C8B-B14F-4D97-AF65-F5344CB8AC3E}">
        <p14:creationId xmlns:p14="http://schemas.microsoft.com/office/powerpoint/2010/main" val="336512837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146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Creating a user </a:t>
            </a:r>
            <a:r>
              <a:rPr lang="en-US" dirty="0" err="1"/>
              <a:t>bookorama</a:t>
            </a:r>
            <a:endParaRPr lang="en-US" dirty="0"/>
          </a:p>
        </p:txBody>
      </p:sp>
      <p:sp>
        <p:nvSpPr>
          <p:cNvPr id="3" name="TextBox 2"/>
          <p:cNvSpPr txBox="1"/>
          <p:nvPr/>
        </p:nvSpPr>
        <p:spPr>
          <a:xfrm>
            <a:off x="1524002" y="1447801"/>
            <a:ext cx="4190999" cy="4708981"/>
          </a:xfrm>
          <a:prstGeom prst="rect">
            <a:avLst/>
          </a:prstGeom>
          <a:solidFill>
            <a:schemeClr val="bg1">
              <a:lumMod val="20000"/>
              <a:lumOff val="80000"/>
            </a:schemeClr>
          </a:solidFill>
        </p:spPr>
        <p:txBody>
          <a:bodyPr wrap="square" rtlCol="0">
            <a:spAutoFit/>
          </a:bodyPr>
          <a:lstStyle/>
          <a:p>
            <a:r>
              <a:rPr lang="en-US" dirty="0"/>
              <a:t>// starting MySQL as root</a:t>
            </a:r>
          </a:p>
          <a:p>
            <a:r>
              <a:rPr lang="en-US" dirty="0"/>
              <a:t>D:\xampp\mysql\bin&gt;mysql -u root</a:t>
            </a:r>
          </a:p>
          <a:p>
            <a:r>
              <a:rPr lang="en-US" dirty="0"/>
              <a:t>Welcome to the MySQL monitor.  Commands end with ; or \g.</a:t>
            </a:r>
          </a:p>
          <a:p>
            <a:endParaRPr lang="en-US" dirty="0"/>
          </a:p>
          <a:p>
            <a:r>
              <a:rPr lang="en-US" dirty="0"/>
              <a:t>// Deleting </a:t>
            </a:r>
            <a:r>
              <a:rPr lang="en-US" dirty="0" err="1"/>
              <a:t>anonmous</a:t>
            </a:r>
            <a:r>
              <a:rPr lang="en-US" dirty="0"/>
              <a:t> users - one time</a:t>
            </a:r>
          </a:p>
          <a:p>
            <a:r>
              <a:rPr lang="en-US" dirty="0" err="1"/>
              <a:t>mysql</a:t>
            </a:r>
            <a:r>
              <a:rPr lang="en-US" dirty="0"/>
              <a:t>&gt; use </a:t>
            </a:r>
            <a:r>
              <a:rPr lang="en-US" dirty="0" err="1"/>
              <a:t>mysql</a:t>
            </a:r>
            <a:r>
              <a:rPr lang="en-US" dirty="0"/>
              <a:t>;</a:t>
            </a:r>
          </a:p>
          <a:p>
            <a:r>
              <a:rPr lang="en-US" dirty="0"/>
              <a:t>Database changed</a:t>
            </a:r>
          </a:p>
          <a:p>
            <a:endParaRPr lang="en-US" dirty="0"/>
          </a:p>
          <a:p>
            <a:r>
              <a:rPr lang="en-US" dirty="0" err="1"/>
              <a:t>mysql</a:t>
            </a:r>
            <a:r>
              <a:rPr lang="en-US" dirty="0"/>
              <a:t>&gt; delete from user where User='';</a:t>
            </a:r>
          </a:p>
          <a:p>
            <a:r>
              <a:rPr lang="en-US" dirty="0"/>
              <a:t>Query OK, 1 row affected (0.00 sec)</a:t>
            </a:r>
          </a:p>
          <a:p>
            <a:endParaRPr lang="en-US" dirty="0"/>
          </a:p>
          <a:p>
            <a:r>
              <a:rPr lang="en-US" dirty="0" err="1"/>
              <a:t>mysql</a:t>
            </a:r>
            <a:r>
              <a:rPr lang="en-US" dirty="0"/>
              <a:t>&gt; quit</a:t>
            </a:r>
          </a:p>
          <a:p>
            <a:r>
              <a:rPr lang="en-US" dirty="0"/>
              <a:t>Bye</a:t>
            </a:r>
          </a:p>
          <a:p>
            <a:endParaRPr lang="en-US" dirty="0"/>
          </a:p>
          <a:p>
            <a:r>
              <a:rPr lang="en-US" dirty="0"/>
              <a:t>// Reloading for the above to take into effect</a:t>
            </a:r>
          </a:p>
          <a:p>
            <a:r>
              <a:rPr lang="en-US" dirty="0"/>
              <a:t>D:\xampp\mysql\bin&gt;mysqladmin -u root reload</a:t>
            </a:r>
          </a:p>
          <a:p>
            <a:endParaRPr lang="en-US" dirty="0"/>
          </a:p>
          <a:p>
            <a:endParaRPr lang="en-US" dirty="0"/>
          </a:p>
          <a:p>
            <a:r>
              <a:rPr lang="en-US" dirty="0"/>
              <a:t>// starting MySQL as root</a:t>
            </a:r>
          </a:p>
          <a:p>
            <a:r>
              <a:rPr lang="en-US" dirty="0"/>
              <a:t>D:\xampp\mysql\bin&gt;mysql -u root</a:t>
            </a:r>
          </a:p>
          <a:p>
            <a:r>
              <a:rPr lang="en-US" dirty="0"/>
              <a:t>Welcome to the MySQL monitor.  Commands end with ; or \g.</a:t>
            </a:r>
          </a:p>
          <a:p>
            <a:endParaRPr lang="en-US" dirty="0"/>
          </a:p>
          <a:p>
            <a:endParaRPr lang="en-US" dirty="0"/>
          </a:p>
          <a:p>
            <a:r>
              <a:rPr lang="en-US" dirty="0" err="1"/>
              <a:t>mysql</a:t>
            </a:r>
            <a:r>
              <a:rPr lang="en-US" dirty="0"/>
              <a:t>&gt; use </a:t>
            </a:r>
            <a:r>
              <a:rPr lang="en-US" dirty="0" err="1"/>
              <a:t>mysql</a:t>
            </a:r>
            <a:r>
              <a:rPr lang="en-US" dirty="0"/>
              <a:t>;</a:t>
            </a:r>
          </a:p>
          <a:p>
            <a:r>
              <a:rPr lang="en-US" dirty="0"/>
              <a:t>Database changed</a:t>
            </a:r>
          </a:p>
        </p:txBody>
      </p:sp>
      <p:sp>
        <p:nvSpPr>
          <p:cNvPr id="6" name="TextBox 5"/>
          <p:cNvSpPr txBox="1"/>
          <p:nvPr/>
        </p:nvSpPr>
        <p:spPr>
          <a:xfrm>
            <a:off x="5715000" y="1036321"/>
            <a:ext cx="4323876" cy="5632311"/>
          </a:xfrm>
          <a:prstGeom prst="rect">
            <a:avLst/>
          </a:prstGeom>
          <a:solidFill>
            <a:schemeClr val="accent5">
              <a:lumMod val="40000"/>
              <a:lumOff val="60000"/>
            </a:schemeClr>
          </a:solidFill>
        </p:spPr>
        <p:txBody>
          <a:bodyPr wrap="none" rtlCol="0">
            <a:spAutoFit/>
          </a:bodyPr>
          <a:lstStyle/>
          <a:p>
            <a:r>
              <a:rPr lang="en-US" dirty="0" err="1"/>
              <a:t>mysql</a:t>
            </a:r>
            <a:r>
              <a:rPr lang="en-US" dirty="0"/>
              <a:t>&gt; select user from user;</a:t>
            </a:r>
          </a:p>
          <a:p>
            <a:r>
              <a:rPr lang="en-US" dirty="0"/>
              <a:t>+-----------+</a:t>
            </a:r>
          </a:p>
          <a:p>
            <a:r>
              <a:rPr lang="en-US" dirty="0"/>
              <a:t>| user      |</a:t>
            </a:r>
          </a:p>
          <a:p>
            <a:r>
              <a:rPr lang="en-US" dirty="0"/>
              <a:t>+-----------+</a:t>
            </a:r>
          </a:p>
          <a:p>
            <a:r>
              <a:rPr lang="en-US" dirty="0"/>
              <a:t>| </a:t>
            </a:r>
            <a:r>
              <a:rPr lang="en-US" dirty="0" err="1"/>
              <a:t>bookorama</a:t>
            </a:r>
            <a:r>
              <a:rPr lang="en-US" dirty="0"/>
              <a:t> |</a:t>
            </a:r>
          </a:p>
          <a:p>
            <a:r>
              <a:rPr lang="en-US" dirty="0"/>
              <a:t>| root      |</a:t>
            </a:r>
          </a:p>
          <a:p>
            <a:r>
              <a:rPr lang="en-US" dirty="0"/>
              <a:t>| root      |</a:t>
            </a:r>
          </a:p>
          <a:p>
            <a:r>
              <a:rPr lang="en-US" dirty="0"/>
              <a:t>| </a:t>
            </a:r>
            <a:r>
              <a:rPr lang="en-US" dirty="0" err="1"/>
              <a:t>pma</a:t>
            </a:r>
            <a:r>
              <a:rPr lang="en-US" dirty="0"/>
              <a:t>       |</a:t>
            </a:r>
          </a:p>
          <a:p>
            <a:r>
              <a:rPr lang="en-US" dirty="0"/>
              <a:t>| root      |</a:t>
            </a:r>
          </a:p>
          <a:p>
            <a:r>
              <a:rPr lang="en-US" dirty="0"/>
              <a:t>+-----------+</a:t>
            </a:r>
          </a:p>
          <a:p>
            <a:r>
              <a:rPr lang="en-US" dirty="0"/>
              <a:t>5 rows in set (0.00 sec)</a:t>
            </a:r>
          </a:p>
          <a:p>
            <a:endParaRPr lang="en-US" dirty="0"/>
          </a:p>
          <a:p>
            <a:r>
              <a:rPr lang="en-US" dirty="0" err="1"/>
              <a:t>mysql</a:t>
            </a:r>
            <a:r>
              <a:rPr lang="en-US" dirty="0"/>
              <a:t>&gt; show databases;</a:t>
            </a:r>
          </a:p>
          <a:p>
            <a:r>
              <a:rPr lang="en-US" dirty="0"/>
              <a:t>+--------------------+</a:t>
            </a:r>
          </a:p>
          <a:p>
            <a:r>
              <a:rPr lang="en-US" dirty="0"/>
              <a:t>| Database           |</a:t>
            </a:r>
          </a:p>
          <a:p>
            <a:r>
              <a:rPr lang="en-US" dirty="0"/>
              <a:t>+--------------------+</a:t>
            </a:r>
          </a:p>
          <a:p>
            <a:r>
              <a:rPr lang="en-US" dirty="0"/>
              <a:t>| </a:t>
            </a:r>
            <a:r>
              <a:rPr lang="en-US" dirty="0" err="1"/>
              <a:t>information_schema</a:t>
            </a:r>
            <a:r>
              <a:rPr lang="en-US" dirty="0"/>
              <a:t> |</a:t>
            </a:r>
          </a:p>
          <a:p>
            <a:r>
              <a:rPr lang="en-US" dirty="0"/>
              <a:t>| books              |</a:t>
            </a:r>
          </a:p>
          <a:p>
            <a:r>
              <a:rPr lang="en-US" dirty="0"/>
              <a:t>| </a:t>
            </a:r>
            <a:r>
              <a:rPr lang="en-US" dirty="0" err="1"/>
              <a:t>cdcol</a:t>
            </a:r>
            <a:r>
              <a:rPr lang="en-US" dirty="0"/>
              <a:t>              |</a:t>
            </a:r>
          </a:p>
          <a:p>
            <a:r>
              <a:rPr lang="en-US" dirty="0"/>
              <a:t>| </a:t>
            </a:r>
            <a:r>
              <a:rPr lang="en-US" dirty="0" err="1"/>
              <a:t>mysql</a:t>
            </a:r>
            <a:r>
              <a:rPr lang="en-US" dirty="0"/>
              <a:t>              |</a:t>
            </a:r>
          </a:p>
          <a:p>
            <a:r>
              <a:rPr lang="en-US" dirty="0"/>
              <a:t>| </a:t>
            </a:r>
            <a:r>
              <a:rPr lang="en-US" dirty="0" err="1"/>
              <a:t>performance_schema</a:t>
            </a:r>
            <a:r>
              <a:rPr lang="en-US" dirty="0"/>
              <a:t> |</a:t>
            </a:r>
          </a:p>
          <a:p>
            <a:r>
              <a:rPr lang="en-US" dirty="0"/>
              <a:t>| </a:t>
            </a:r>
            <a:r>
              <a:rPr lang="en-US" dirty="0" err="1"/>
              <a:t>phpmyadmin</a:t>
            </a:r>
            <a:r>
              <a:rPr lang="en-US" dirty="0"/>
              <a:t>         |</a:t>
            </a:r>
          </a:p>
          <a:p>
            <a:r>
              <a:rPr lang="en-US" dirty="0"/>
              <a:t>| </a:t>
            </a:r>
            <a:r>
              <a:rPr lang="en-US" dirty="0" err="1"/>
              <a:t>webauth</a:t>
            </a:r>
            <a:r>
              <a:rPr lang="en-US" dirty="0"/>
              <a:t>            |</a:t>
            </a:r>
          </a:p>
          <a:p>
            <a:r>
              <a:rPr lang="en-US" dirty="0"/>
              <a:t>+--------------------+</a:t>
            </a:r>
          </a:p>
          <a:p>
            <a:r>
              <a:rPr lang="en-US" dirty="0"/>
              <a:t>7 rows in set (0.00 sec)</a:t>
            </a:r>
          </a:p>
          <a:p>
            <a:endParaRPr lang="en-US" dirty="0"/>
          </a:p>
          <a:p>
            <a:r>
              <a:rPr lang="en-US" dirty="0" err="1"/>
              <a:t>mysql</a:t>
            </a:r>
            <a:r>
              <a:rPr lang="en-US" dirty="0"/>
              <a:t>&gt; grant select, insert, update, delete, index, alter, create, drop</a:t>
            </a:r>
          </a:p>
          <a:p>
            <a:r>
              <a:rPr lang="en-US" dirty="0"/>
              <a:t>    -&gt; on books.*</a:t>
            </a:r>
          </a:p>
          <a:p>
            <a:r>
              <a:rPr lang="en-US" dirty="0"/>
              <a:t>    -&gt; to </a:t>
            </a:r>
            <a:r>
              <a:rPr lang="en-US" dirty="0" err="1"/>
              <a:t>bookorama</a:t>
            </a:r>
            <a:r>
              <a:rPr lang="en-US" dirty="0"/>
              <a:t>;</a:t>
            </a:r>
          </a:p>
          <a:p>
            <a:r>
              <a:rPr lang="en-US" dirty="0"/>
              <a:t>Query OK, 0 rows affected (0.00 sec)</a:t>
            </a:r>
          </a:p>
        </p:txBody>
      </p:sp>
    </p:spTree>
    <p:custDataLst>
      <p:tags r:id="rId1"/>
    </p:custDataLst>
    <p:extLst>
      <p:ext uri="{BB962C8B-B14F-4D97-AF65-F5344CB8AC3E}">
        <p14:creationId xmlns:p14="http://schemas.microsoft.com/office/powerpoint/2010/main" val="1125063357"/>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38400" y="4572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Logging in as </a:t>
            </a:r>
            <a:r>
              <a:rPr lang="en-US" dirty="0" err="1"/>
              <a:t>bookorama</a:t>
            </a:r>
            <a:r>
              <a:rPr lang="en-US" dirty="0"/>
              <a:t> and checking the grants</a:t>
            </a:r>
          </a:p>
        </p:txBody>
      </p:sp>
      <p:sp>
        <p:nvSpPr>
          <p:cNvPr id="3" name="TextBox 2"/>
          <p:cNvSpPr txBox="1"/>
          <p:nvPr/>
        </p:nvSpPr>
        <p:spPr>
          <a:xfrm>
            <a:off x="4000500" y="1066801"/>
            <a:ext cx="4190999" cy="5447645"/>
          </a:xfrm>
          <a:prstGeom prst="rect">
            <a:avLst/>
          </a:prstGeom>
          <a:solidFill>
            <a:schemeClr val="tx1">
              <a:lumMod val="95000"/>
            </a:schemeClr>
          </a:solidFill>
        </p:spPr>
        <p:txBody>
          <a:bodyPr wrap="square" rtlCol="0">
            <a:spAutoFit/>
          </a:bodyPr>
          <a:lstStyle/>
          <a:p>
            <a:r>
              <a:rPr lang="en-US" dirty="0" err="1"/>
              <a:t>mysql</a:t>
            </a:r>
            <a:r>
              <a:rPr lang="en-US" dirty="0"/>
              <a:t>&gt; quit</a:t>
            </a:r>
          </a:p>
          <a:p>
            <a:r>
              <a:rPr lang="en-US" dirty="0"/>
              <a:t>Bye</a:t>
            </a:r>
          </a:p>
          <a:p>
            <a:endParaRPr lang="en-US" dirty="0"/>
          </a:p>
          <a:p>
            <a:endParaRPr lang="en-US" dirty="0"/>
          </a:p>
          <a:p>
            <a:r>
              <a:rPr lang="en-US" dirty="0"/>
              <a:t>D:\xampp\mysql\bin&gt;mysql -u </a:t>
            </a:r>
            <a:r>
              <a:rPr lang="en-US" dirty="0" err="1"/>
              <a:t>bookorama</a:t>
            </a:r>
            <a:r>
              <a:rPr lang="en-US" dirty="0"/>
              <a:t> -p</a:t>
            </a:r>
          </a:p>
          <a:p>
            <a:r>
              <a:rPr lang="en-US" dirty="0"/>
              <a:t>Enter password: ************</a:t>
            </a:r>
          </a:p>
          <a:p>
            <a:r>
              <a:rPr lang="en-US" dirty="0"/>
              <a:t>Welcome to the MySQL monitor.  Commands end with ; or \g.</a:t>
            </a:r>
          </a:p>
          <a:p>
            <a:endParaRPr lang="en-US" dirty="0"/>
          </a:p>
          <a:p>
            <a:endParaRPr lang="en-US" dirty="0"/>
          </a:p>
          <a:p>
            <a:endParaRPr lang="en-US" dirty="0"/>
          </a:p>
          <a:p>
            <a:r>
              <a:rPr lang="en-US" dirty="0" err="1"/>
              <a:t>mysql</a:t>
            </a:r>
            <a:r>
              <a:rPr lang="en-US" dirty="0"/>
              <a:t>&gt; show grants;</a:t>
            </a:r>
          </a:p>
          <a:p>
            <a:r>
              <a:rPr lang="en-US" dirty="0"/>
              <a:t>+-------------------------------------------------------------------------------</a:t>
            </a:r>
          </a:p>
          <a:p>
            <a:r>
              <a:rPr lang="en-US" dirty="0"/>
              <a:t>-------------------+</a:t>
            </a:r>
          </a:p>
          <a:p>
            <a:r>
              <a:rPr lang="en-US" dirty="0"/>
              <a:t>| Grants for </a:t>
            </a:r>
            <a:r>
              <a:rPr lang="en-US" dirty="0" err="1"/>
              <a:t>bookorama</a:t>
            </a:r>
            <a:r>
              <a:rPr lang="en-US" dirty="0"/>
              <a:t>@%</a:t>
            </a:r>
          </a:p>
          <a:p>
            <a:r>
              <a:rPr lang="en-US" dirty="0"/>
              <a:t>                   |</a:t>
            </a:r>
          </a:p>
          <a:p>
            <a:r>
              <a:rPr lang="en-US" dirty="0"/>
              <a:t>+-------------------------------------------------------------------------------</a:t>
            </a:r>
          </a:p>
          <a:p>
            <a:r>
              <a:rPr lang="en-US" dirty="0"/>
              <a:t>-------------------+</a:t>
            </a:r>
          </a:p>
          <a:p>
            <a:r>
              <a:rPr lang="en-US" dirty="0"/>
              <a:t>| GRANT USAGE ON *.* TO '</a:t>
            </a:r>
            <a:r>
              <a:rPr lang="en-US" dirty="0" err="1"/>
              <a:t>bookorama</a:t>
            </a:r>
            <a:r>
              <a:rPr lang="en-US" dirty="0"/>
              <a:t>'@'%' IDENTIFIED BY PASSWORD</a:t>
            </a:r>
          </a:p>
          <a:p>
            <a:r>
              <a:rPr lang="en-US" dirty="0"/>
              <a:t>                   |</a:t>
            </a:r>
          </a:p>
          <a:p>
            <a:r>
              <a:rPr lang="en-US" dirty="0"/>
              <a:t>| GRANT SELECT, INSERT, UPDATE, DELETE, CREATE, DROP, INDEX, ALTER ON `books`.*</a:t>
            </a:r>
          </a:p>
          <a:p>
            <a:r>
              <a:rPr lang="en-US" dirty="0"/>
              <a:t>TO '</a:t>
            </a:r>
            <a:r>
              <a:rPr lang="en-US" dirty="0" err="1"/>
              <a:t>bookorama</a:t>
            </a:r>
            <a:r>
              <a:rPr lang="en-US" dirty="0"/>
              <a:t>'@'%' |</a:t>
            </a:r>
          </a:p>
          <a:p>
            <a:r>
              <a:rPr lang="en-US" dirty="0"/>
              <a:t>+-------------------------------------------------------------------------------</a:t>
            </a:r>
          </a:p>
          <a:p>
            <a:r>
              <a:rPr lang="en-US" dirty="0"/>
              <a:t>-------------------+</a:t>
            </a:r>
          </a:p>
          <a:p>
            <a:r>
              <a:rPr lang="en-US" dirty="0"/>
              <a:t>2 rows in set (0.00 sec)</a:t>
            </a:r>
          </a:p>
        </p:txBody>
      </p:sp>
    </p:spTree>
    <p:custDataLst>
      <p:tags r:id="rId1"/>
    </p:custDataLst>
    <p:extLst>
      <p:ext uri="{BB962C8B-B14F-4D97-AF65-F5344CB8AC3E}">
        <p14:creationId xmlns:p14="http://schemas.microsoft.com/office/powerpoint/2010/main" val="4142452374"/>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146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user( ) vs </a:t>
            </a:r>
            <a:r>
              <a:rPr lang="en-US" dirty="0" err="1"/>
              <a:t>current_user</a:t>
            </a:r>
            <a:r>
              <a:rPr lang="en-US" dirty="0"/>
              <a:t>( )</a:t>
            </a:r>
          </a:p>
        </p:txBody>
      </p:sp>
      <p:sp>
        <p:nvSpPr>
          <p:cNvPr id="4" name="TextBox 3"/>
          <p:cNvSpPr txBox="1"/>
          <p:nvPr/>
        </p:nvSpPr>
        <p:spPr>
          <a:xfrm>
            <a:off x="4907280" y="1234441"/>
            <a:ext cx="5638800" cy="2585323"/>
          </a:xfrm>
          <a:prstGeom prst="rect">
            <a:avLst/>
          </a:prstGeom>
          <a:solidFill>
            <a:schemeClr val="bg1">
              <a:lumMod val="20000"/>
              <a:lumOff val="80000"/>
            </a:schemeClr>
          </a:solidFill>
        </p:spPr>
        <p:txBody>
          <a:bodyPr wrap="square" rtlCol="0">
            <a:spAutoFit/>
          </a:bodyPr>
          <a:lstStyle/>
          <a:p>
            <a:pPr marL="285750" indent="-285750">
              <a:buFont typeface="Arial" pitchFamily="34" charset="0"/>
              <a:buChar char="•"/>
            </a:pPr>
            <a:r>
              <a:rPr lang="en-US" sz="1800" dirty="0"/>
              <a:t>User() returns the user id through which you authenticated to start </a:t>
            </a:r>
            <a:r>
              <a:rPr lang="en-US" sz="1800" dirty="0" err="1"/>
              <a:t>mysql</a:t>
            </a:r>
            <a:r>
              <a:rPr lang="en-US" sz="1800" dirty="0"/>
              <a:t> server</a:t>
            </a:r>
          </a:p>
          <a:p>
            <a:pPr marL="285750" indent="-285750">
              <a:buFont typeface="Arial" pitchFamily="34" charset="0"/>
              <a:buChar char="•"/>
            </a:pPr>
            <a:endParaRPr lang="en-US" sz="1800" dirty="0"/>
          </a:p>
          <a:p>
            <a:pPr marL="285750" indent="-285750">
              <a:buFont typeface="Arial" pitchFamily="34" charset="0"/>
              <a:buChar char="•"/>
            </a:pPr>
            <a:r>
              <a:rPr lang="en-US" sz="1800" dirty="0" err="1"/>
              <a:t>Current_user</a:t>
            </a:r>
            <a:r>
              <a:rPr lang="en-US" sz="1800" dirty="0"/>
              <a:t>() returns the user id using which </a:t>
            </a:r>
            <a:r>
              <a:rPr lang="en-US" sz="1800" dirty="0" err="1"/>
              <a:t>mysql</a:t>
            </a:r>
            <a:r>
              <a:rPr lang="en-US" sz="1800" dirty="0"/>
              <a:t> server actually authenticated you (and hence access permissions are set).</a:t>
            </a:r>
          </a:p>
          <a:p>
            <a:pPr marL="285750" indent="-285750">
              <a:buFont typeface="Arial" pitchFamily="34" charset="0"/>
              <a:buChar char="•"/>
            </a:pPr>
            <a:endParaRPr lang="en-US" sz="1800" dirty="0"/>
          </a:p>
          <a:p>
            <a:pPr marL="285750" indent="-285750">
              <a:buFont typeface="Arial" pitchFamily="34" charset="0"/>
              <a:buChar char="•"/>
            </a:pPr>
            <a:r>
              <a:rPr lang="en-US" sz="1800" dirty="0"/>
              <a:t>So, it is required to remove the anonymous user (as outlined in Appendix)</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690" y="1734383"/>
            <a:ext cx="29337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65420" y="3944183"/>
            <a:ext cx="4922520" cy="2893100"/>
          </a:xfrm>
          <a:prstGeom prst="rect">
            <a:avLst/>
          </a:prstGeom>
          <a:solidFill>
            <a:schemeClr val="bg1">
              <a:lumMod val="40000"/>
              <a:lumOff val="60000"/>
              <a:alpha val="67000"/>
            </a:schemeClr>
          </a:solidFill>
        </p:spPr>
        <p:txBody>
          <a:bodyPr wrap="square">
            <a:spAutoFit/>
          </a:bodyPr>
          <a:lstStyle/>
          <a:p>
            <a:endParaRPr lang="en-US" sz="1400" dirty="0"/>
          </a:p>
          <a:p>
            <a:r>
              <a:rPr lang="en-US" sz="1400" dirty="0"/>
              <a:t>D:\xampp\mysql\bin&gt;mysql -u root</a:t>
            </a:r>
          </a:p>
          <a:p>
            <a:r>
              <a:rPr lang="en-US" sz="1400" dirty="0"/>
              <a:t>  </a:t>
            </a:r>
          </a:p>
          <a:p>
            <a:r>
              <a:rPr lang="en-US" sz="1400" dirty="0" err="1"/>
              <a:t>mysql</a:t>
            </a:r>
            <a:r>
              <a:rPr lang="en-US" sz="1400" dirty="0"/>
              <a:t>&gt; use </a:t>
            </a:r>
            <a:r>
              <a:rPr lang="en-US" sz="1400" dirty="0" err="1"/>
              <a:t>mysql</a:t>
            </a:r>
            <a:r>
              <a:rPr lang="en-US" sz="1400" dirty="0"/>
              <a:t>;</a:t>
            </a:r>
          </a:p>
          <a:p>
            <a:r>
              <a:rPr lang="en-US" sz="1400" dirty="0"/>
              <a:t>Database changed</a:t>
            </a:r>
          </a:p>
          <a:p>
            <a:endParaRPr lang="en-US" sz="1400" dirty="0"/>
          </a:p>
          <a:p>
            <a:r>
              <a:rPr lang="en-US" sz="1400" dirty="0" err="1"/>
              <a:t>mysql</a:t>
            </a:r>
            <a:r>
              <a:rPr lang="en-US" sz="1400" dirty="0"/>
              <a:t>&gt; delete from user where User='';</a:t>
            </a:r>
          </a:p>
          <a:p>
            <a:r>
              <a:rPr lang="en-US" sz="1400" dirty="0"/>
              <a:t>Query OK, 1 row affected (0.00 sec)</a:t>
            </a:r>
          </a:p>
          <a:p>
            <a:endParaRPr lang="en-US" sz="1400" dirty="0"/>
          </a:p>
          <a:p>
            <a:r>
              <a:rPr lang="en-US" sz="1400" dirty="0" err="1"/>
              <a:t>mysql</a:t>
            </a:r>
            <a:r>
              <a:rPr lang="en-US" sz="1400" dirty="0"/>
              <a:t>&gt; quit</a:t>
            </a:r>
          </a:p>
          <a:p>
            <a:r>
              <a:rPr lang="en-US" sz="1400" dirty="0"/>
              <a:t>Bye</a:t>
            </a:r>
          </a:p>
          <a:p>
            <a:endParaRPr lang="en-US" sz="1400" dirty="0"/>
          </a:p>
          <a:p>
            <a:r>
              <a:rPr lang="en-US" sz="1400" dirty="0"/>
              <a:t>D:\xampp\mysql\bin&gt;mysqladmin -u root reload</a:t>
            </a:r>
          </a:p>
        </p:txBody>
      </p:sp>
    </p:spTree>
    <p:custDataLst>
      <p:tags r:id="rId1"/>
    </p:custDataLst>
    <p:extLst>
      <p:ext uri="{BB962C8B-B14F-4D97-AF65-F5344CB8AC3E}">
        <p14:creationId xmlns:p14="http://schemas.microsoft.com/office/powerpoint/2010/main" val="2850859392"/>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7838" y="1112224"/>
            <a:ext cx="4572000" cy="2246769"/>
          </a:xfrm>
          <a:prstGeom prst="rect">
            <a:avLst/>
          </a:prstGeom>
          <a:solidFill>
            <a:schemeClr val="bg1">
              <a:lumMod val="20000"/>
              <a:lumOff val="80000"/>
            </a:schemeClr>
          </a:solidFill>
        </p:spPr>
        <p:txBody>
          <a:bodyPr>
            <a:spAutoFit/>
          </a:bodyPr>
          <a:lstStyle/>
          <a:p>
            <a:r>
              <a:rPr lang="en-US" sz="2000" dirty="0" err="1"/>
              <a:t>mysql</a:t>
            </a:r>
            <a:r>
              <a:rPr lang="en-US" sz="2000" dirty="0"/>
              <a:t>&gt; source D:\_PHP\BOOK ON CD Contents\Source\Chapter09\</a:t>
            </a:r>
            <a:r>
              <a:rPr lang="en-US" sz="2000" dirty="0" err="1"/>
              <a:t>bookorama.sql</a:t>
            </a:r>
            <a:endParaRPr lang="en-US" sz="2000" dirty="0"/>
          </a:p>
          <a:p>
            <a:r>
              <a:rPr lang="en-US" sz="2000" dirty="0"/>
              <a:t>Query OK, 0 rows affected (0.03 sec)</a:t>
            </a:r>
          </a:p>
          <a:p>
            <a:r>
              <a:rPr lang="en-US" sz="2000" dirty="0"/>
              <a:t>Query OK, 0 rows affected (0.03 sec)</a:t>
            </a:r>
          </a:p>
          <a:p>
            <a:r>
              <a:rPr lang="en-US" sz="2000" dirty="0"/>
              <a:t>Query OK, 0 rows affected (0.02 sec)</a:t>
            </a:r>
          </a:p>
          <a:p>
            <a:r>
              <a:rPr lang="en-US" sz="2000" dirty="0"/>
              <a:t>Query OK, 0 rows affected (0.02 sec)</a:t>
            </a:r>
          </a:p>
          <a:p>
            <a:r>
              <a:rPr lang="en-US" sz="2000" dirty="0"/>
              <a:t>Query OK, 0 rows affected (0.03 sec)</a:t>
            </a:r>
          </a:p>
        </p:txBody>
      </p:sp>
      <p:sp>
        <p:nvSpPr>
          <p:cNvPr id="4" name="Title 1"/>
          <p:cNvSpPr txBox="1">
            <a:spLocks/>
          </p:cNvSpPr>
          <p:nvPr/>
        </p:nvSpPr>
        <p:spPr>
          <a:xfrm>
            <a:off x="2438400" y="4572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You can run the SQL commands from a file</a:t>
            </a:r>
          </a:p>
          <a:p>
            <a:pPr eaLnBrk="1" hangingPunct="1"/>
            <a:r>
              <a:rPr lang="en-US" dirty="0"/>
              <a:t>(see Chapter 9 / </a:t>
            </a:r>
            <a:r>
              <a:rPr lang="en-US" dirty="0" err="1"/>
              <a:t>bookorama.sql</a:t>
            </a:r>
            <a:r>
              <a:rPr lang="en-US" dirty="0"/>
              <a:t>)</a:t>
            </a:r>
          </a:p>
        </p:txBody>
      </p:sp>
      <p:sp>
        <p:nvSpPr>
          <p:cNvPr id="5" name="Rectangle 4"/>
          <p:cNvSpPr/>
          <p:nvPr/>
        </p:nvSpPr>
        <p:spPr bwMode="auto">
          <a:xfrm>
            <a:off x="2057400" y="6096000"/>
            <a:ext cx="8001000" cy="45720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dirty="0" err="1"/>
              <a:t>mysql</a:t>
            </a:r>
            <a:r>
              <a:rPr lang="en-US" sz="2400" dirty="0"/>
              <a:t> –h host –u </a:t>
            </a:r>
            <a:r>
              <a:rPr lang="en-US" sz="2400" dirty="0" err="1"/>
              <a:t>bookorama</a:t>
            </a:r>
            <a:r>
              <a:rPr lang="en-US" sz="2400" dirty="0"/>
              <a:t> –D books –p &lt; </a:t>
            </a:r>
            <a:r>
              <a:rPr lang="en-US" sz="2400" dirty="0" err="1"/>
              <a:t>bookorama.sql</a:t>
            </a:r>
            <a:endParaRPr lang="en-US"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241" y="3590926"/>
            <a:ext cx="86963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5908182"/>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38400" y="4572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Checking whether tables are created or not</a:t>
            </a:r>
          </a:p>
        </p:txBody>
      </p:sp>
      <p:sp>
        <p:nvSpPr>
          <p:cNvPr id="2" name="Rectangle 1"/>
          <p:cNvSpPr/>
          <p:nvPr/>
        </p:nvSpPr>
        <p:spPr>
          <a:xfrm>
            <a:off x="9111615" y="3505201"/>
            <a:ext cx="4572000" cy="4708981"/>
          </a:xfrm>
          <a:prstGeom prst="rect">
            <a:avLst/>
          </a:prstGeom>
        </p:spPr>
        <p:txBody>
          <a:bodyPr>
            <a:spAutoFit/>
          </a:bodyPr>
          <a:lstStyle/>
          <a:p>
            <a:r>
              <a:rPr lang="en-US" dirty="0" err="1"/>
              <a:t>mysql</a:t>
            </a:r>
            <a:r>
              <a:rPr lang="en-US" dirty="0"/>
              <a:t>&gt; use books;</a:t>
            </a:r>
          </a:p>
          <a:p>
            <a:r>
              <a:rPr lang="en-US" dirty="0"/>
              <a:t>Database changed</a:t>
            </a:r>
          </a:p>
          <a:p>
            <a:r>
              <a:rPr lang="en-US" dirty="0" err="1"/>
              <a:t>mysql</a:t>
            </a:r>
            <a:r>
              <a:rPr lang="en-US" dirty="0"/>
              <a:t>&gt; show tables;</a:t>
            </a:r>
          </a:p>
          <a:p>
            <a:r>
              <a:rPr lang="en-US" dirty="0"/>
              <a:t>+-----------------+</a:t>
            </a:r>
          </a:p>
          <a:p>
            <a:r>
              <a:rPr lang="en-US" dirty="0"/>
              <a:t>| </a:t>
            </a:r>
            <a:r>
              <a:rPr lang="en-US" dirty="0" err="1"/>
              <a:t>Tables_in_books</a:t>
            </a:r>
            <a:r>
              <a:rPr lang="en-US" dirty="0"/>
              <a:t> |</a:t>
            </a:r>
          </a:p>
          <a:p>
            <a:r>
              <a:rPr lang="en-US" dirty="0"/>
              <a:t>+-----------------+</a:t>
            </a:r>
          </a:p>
          <a:p>
            <a:r>
              <a:rPr lang="en-US" dirty="0"/>
              <a:t>| </a:t>
            </a:r>
            <a:r>
              <a:rPr lang="en-US" dirty="0" err="1"/>
              <a:t>book_reviews</a:t>
            </a:r>
            <a:r>
              <a:rPr lang="en-US" dirty="0"/>
              <a:t>    |</a:t>
            </a:r>
          </a:p>
          <a:p>
            <a:r>
              <a:rPr lang="en-US" dirty="0"/>
              <a:t>| books           |</a:t>
            </a:r>
          </a:p>
          <a:p>
            <a:r>
              <a:rPr lang="en-US" dirty="0"/>
              <a:t>| customers       |</a:t>
            </a:r>
          </a:p>
          <a:p>
            <a:r>
              <a:rPr lang="en-US" dirty="0"/>
              <a:t>| </a:t>
            </a:r>
            <a:r>
              <a:rPr lang="en-US" dirty="0" err="1"/>
              <a:t>order_items</a:t>
            </a:r>
            <a:r>
              <a:rPr lang="en-US" dirty="0"/>
              <a:t>     |</a:t>
            </a:r>
          </a:p>
          <a:p>
            <a:r>
              <a:rPr lang="en-US" dirty="0"/>
              <a:t>| orders          |</a:t>
            </a:r>
          </a:p>
          <a:p>
            <a:r>
              <a:rPr lang="en-US" dirty="0"/>
              <a:t>+-----------------+</a:t>
            </a:r>
          </a:p>
          <a:p>
            <a:r>
              <a:rPr lang="en-US" dirty="0"/>
              <a:t>5 rows in set (0.00 sec)</a:t>
            </a:r>
          </a:p>
          <a:p>
            <a:endParaRPr lang="en-US" dirty="0"/>
          </a:p>
          <a:p>
            <a:r>
              <a:rPr lang="en-US" dirty="0" err="1"/>
              <a:t>mysql</a:t>
            </a:r>
            <a:r>
              <a:rPr lang="en-US" dirty="0"/>
              <a:t>&gt; describe orders</a:t>
            </a:r>
          </a:p>
          <a:p>
            <a:r>
              <a:rPr lang="en-US" dirty="0"/>
              <a:t>    -&gt; ;</a:t>
            </a:r>
          </a:p>
          <a:p>
            <a:r>
              <a:rPr lang="en-US" dirty="0"/>
              <a:t>+------------+------------------+------+-----+---------+----------------+</a:t>
            </a:r>
          </a:p>
          <a:p>
            <a:r>
              <a:rPr lang="en-US" dirty="0"/>
              <a:t>| Field      | Type             | Null | Key | Default | Extra          |</a:t>
            </a:r>
          </a:p>
          <a:p>
            <a:r>
              <a:rPr lang="en-US" dirty="0"/>
              <a:t>+------------+------------------+------+-----+---------+----------------+</a:t>
            </a:r>
          </a:p>
          <a:p>
            <a:r>
              <a:rPr lang="en-US" dirty="0"/>
              <a:t>| </a:t>
            </a:r>
            <a:r>
              <a:rPr lang="en-US" dirty="0" err="1"/>
              <a:t>orderid</a:t>
            </a:r>
            <a:r>
              <a:rPr lang="en-US" dirty="0"/>
              <a:t>    | </a:t>
            </a:r>
            <a:r>
              <a:rPr lang="en-US" dirty="0" err="1"/>
              <a:t>int</a:t>
            </a:r>
            <a:r>
              <a:rPr lang="en-US" dirty="0"/>
              <a:t>(10) unsigned | NO   | PRI | NULL    | </a:t>
            </a:r>
            <a:r>
              <a:rPr lang="en-US" dirty="0" err="1"/>
              <a:t>auto_increment</a:t>
            </a:r>
            <a:r>
              <a:rPr lang="en-US" dirty="0"/>
              <a:t> |</a:t>
            </a:r>
          </a:p>
          <a:p>
            <a:r>
              <a:rPr lang="en-US" dirty="0"/>
              <a:t>| </a:t>
            </a:r>
            <a:r>
              <a:rPr lang="en-US" dirty="0" err="1"/>
              <a:t>customerid</a:t>
            </a:r>
            <a:r>
              <a:rPr lang="en-US" dirty="0"/>
              <a:t> | </a:t>
            </a:r>
            <a:r>
              <a:rPr lang="en-US" dirty="0" err="1"/>
              <a:t>int</a:t>
            </a:r>
            <a:r>
              <a:rPr lang="en-US" dirty="0"/>
              <a:t>(10) unsigned | NO   |     | NULL    |                |</a:t>
            </a:r>
          </a:p>
          <a:p>
            <a:r>
              <a:rPr lang="en-US" dirty="0"/>
              <a:t>| amount     | float(6,2)       | YES  |     | NULL    |                |</a:t>
            </a:r>
          </a:p>
          <a:p>
            <a:r>
              <a:rPr lang="en-US" dirty="0"/>
              <a:t>| date       | date             | NO   |     | NULL    |                |</a:t>
            </a:r>
          </a:p>
          <a:p>
            <a:r>
              <a:rPr lang="en-US" dirty="0"/>
              <a:t>+------------+------------------+------+-----+---------+----------------+</a:t>
            </a:r>
          </a:p>
          <a:p>
            <a:r>
              <a:rPr lang="en-US" dirty="0"/>
              <a:t>4 rows in set (0.00 sec)</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1219201"/>
            <a:ext cx="71913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0666740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Book-O-Rama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143001"/>
            <a:ext cx="5648325" cy="284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2133600" y="4267200"/>
            <a:ext cx="8229600" cy="2133600"/>
          </a:xfrm>
          <a:prstGeom prst="roundRect">
            <a:avLst/>
          </a:prstGeom>
          <a:gradFill>
            <a:gsLst>
              <a:gs pos="0">
                <a:srgbClr val="03D4A8"/>
              </a:gs>
              <a:gs pos="25000">
                <a:srgbClr val="21D6E0"/>
              </a:gs>
              <a:gs pos="75000">
                <a:srgbClr val="0087E6"/>
              </a:gs>
              <a:gs pos="100000">
                <a:srgbClr val="005CBF"/>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dirty="0"/>
              <a:t>Book-O-Rama Schema:</a:t>
            </a:r>
          </a:p>
          <a:p>
            <a:endParaRPr lang="en-US" sz="2800" dirty="0"/>
          </a:p>
          <a:p>
            <a:pPr marL="457200" indent="-457200">
              <a:buFont typeface="Arial" pitchFamily="34" charset="0"/>
              <a:buChar char="•"/>
            </a:pPr>
            <a:r>
              <a:rPr lang="en-US" sz="2800" dirty="0"/>
              <a:t>Primary Key for each table is underlined</a:t>
            </a:r>
          </a:p>
          <a:p>
            <a:pPr marL="457200" indent="-457200">
              <a:buFont typeface="Arial" pitchFamily="34" charset="0"/>
              <a:buChar char="•"/>
            </a:pPr>
            <a:r>
              <a:rPr lang="en-US" sz="2800" dirty="0"/>
              <a:t>And each foreign key is italic.</a:t>
            </a:r>
          </a:p>
        </p:txBody>
      </p:sp>
    </p:spTree>
    <p:custDataLst>
      <p:tags r:id="rId1"/>
    </p:custDataLst>
    <p:extLst>
      <p:ext uri="{BB962C8B-B14F-4D97-AF65-F5344CB8AC3E}">
        <p14:creationId xmlns:p14="http://schemas.microsoft.com/office/powerpoint/2010/main" val="3355671698"/>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Where are all databases / tables created?</a:t>
            </a:r>
          </a:p>
        </p:txBody>
      </p:sp>
      <p:sp>
        <p:nvSpPr>
          <p:cNvPr id="5" name="Rectangle 4"/>
          <p:cNvSpPr/>
          <p:nvPr/>
        </p:nvSpPr>
        <p:spPr bwMode="auto">
          <a:xfrm>
            <a:off x="1619250" y="1143001"/>
            <a:ext cx="9033510" cy="5638801"/>
          </a:xfrm>
          <a:prstGeom prst="rect">
            <a:avLst/>
          </a:prstGeom>
          <a:solidFill>
            <a:schemeClr val="tx2">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Font typeface="Arial" pitchFamily="34" charset="0"/>
              <a:buChar char="•"/>
            </a:pPr>
            <a:r>
              <a:rPr lang="en-US" sz="2400" dirty="0"/>
              <a:t>These are created under </a:t>
            </a:r>
            <a:r>
              <a:rPr lang="en-US" sz="2400" dirty="0" err="1"/>
              <a:t>data_dir</a:t>
            </a:r>
            <a:endParaRPr lang="en-US" sz="2400" dirty="0"/>
          </a:p>
          <a:p>
            <a:pPr marL="342900" indent="-342900">
              <a:buFont typeface="Arial" pitchFamily="34" charset="0"/>
              <a:buChar char="•"/>
            </a:pPr>
            <a:r>
              <a:rPr lang="en-US" sz="2400" dirty="0"/>
              <a:t>Database = directory name</a:t>
            </a:r>
          </a:p>
          <a:p>
            <a:pPr marL="342900" indent="-342900">
              <a:buFont typeface="Arial" pitchFamily="34" charset="0"/>
              <a:buChar char="•"/>
            </a:pPr>
            <a:r>
              <a:rPr lang="en-US" sz="2400" dirty="0"/>
              <a:t>Table Name = </a:t>
            </a:r>
            <a:r>
              <a:rPr lang="en-US" sz="2400" dirty="0" err="1"/>
              <a:t>tablename.frm</a:t>
            </a:r>
            <a:endParaRPr lang="en-US" sz="2400" dirty="0"/>
          </a:p>
          <a:p>
            <a:pPr marL="342900" indent="-342900">
              <a:buFont typeface="Arial" pitchFamily="34" charset="0"/>
              <a:buChar char="•"/>
            </a:pPr>
            <a:r>
              <a:rPr lang="en-US" sz="2400" dirty="0"/>
              <a:t>Entire data is stored on a local file system (obviously, that is the ultimate destination).</a:t>
            </a:r>
          </a:p>
          <a:p>
            <a:pPr marL="342900" indent="-342900">
              <a:buFont typeface="Arial" pitchFamily="34" charset="0"/>
              <a:buChar char="•"/>
            </a:pPr>
            <a:r>
              <a:rPr lang="en-US" sz="2400" dirty="0"/>
              <a:t>Different operating systems have different rules when it comes to the rules governing the directory names and file names. (Some OS are case sensitive; And some OS permits spaces).</a:t>
            </a:r>
          </a:p>
          <a:p>
            <a:pPr marL="342900" indent="-342900">
              <a:buFont typeface="Arial" pitchFamily="34" charset="0"/>
              <a:buChar char="•"/>
            </a:pPr>
            <a:endParaRPr lang="en-US" sz="2400" dirty="0"/>
          </a:p>
          <a:p>
            <a:pPr marL="342900" indent="-342900">
              <a:buFont typeface="Arial" pitchFamily="34" charset="0"/>
              <a:buChar char="•"/>
            </a:pPr>
            <a:r>
              <a:rPr lang="en-US" sz="2400" dirty="0"/>
              <a:t>It makes sense to name all databases and tables without any spaces.</a:t>
            </a:r>
          </a:p>
        </p:txBody>
      </p:sp>
    </p:spTree>
    <p:custDataLst>
      <p:tags r:id="rId1"/>
    </p:custDataLst>
    <p:extLst>
      <p:ext uri="{BB962C8B-B14F-4D97-AF65-F5344CB8AC3E}">
        <p14:creationId xmlns:p14="http://schemas.microsoft.com/office/powerpoint/2010/main" val="399872900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Column Data Types</a:t>
            </a:r>
          </a:p>
        </p:txBody>
      </p:sp>
      <p:sp>
        <p:nvSpPr>
          <p:cNvPr id="2" name="TextBox 1"/>
          <p:cNvSpPr txBox="1"/>
          <p:nvPr/>
        </p:nvSpPr>
        <p:spPr>
          <a:xfrm>
            <a:off x="1554480" y="1447800"/>
            <a:ext cx="8351520" cy="4462760"/>
          </a:xfrm>
          <a:prstGeom prst="rect">
            <a:avLst/>
          </a:prstGeom>
          <a:noFill/>
        </p:spPr>
        <p:txBody>
          <a:bodyPr wrap="square" rtlCol="0">
            <a:spAutoFit/>
          </a:bodyPr>
          <a:lstStyle/>
          <a:p>
            <a:r>
              <a:rPr lang="en-US" sz="2400" dirty="0"/>
              <a:t>Three basic column types:</a:t>
            </a:r>
          </a:p>
          <a:p>
            <a:endParaRPr lang="en-US" sz="2400" dirty="0"/>
          </a:p>
          <a:p>
            <a:pPr marL="342900" indent="-342900">
              <a:buFont typeface="Arial" pitchFamily="34" charset="0"/>
              <a:buChar char="•"/>
            </a:pPr>
            <a:r>
              <a:rPr lang="en-US" sz="2800" dirty="0"/>
              <a:t>Numeric</a:t>
            </a:r>
          </a:p>
          <a:p>
            <a:pPr marL="342900" indent="-342900">
              <a:buFont typeface="Arial" pitchFamily="34" charset="0"/>
              <a:buChar char="•"/>
            </a:pPr>
            <a:endParaRPr lang="en-US" sz="2800" dirty="0"/>
          </a:p>
          <a:p>
            <a:pPr marL="342900" indent="-342900">
              <a:buFont typeface="Arial" pitchFamily="34" charset="0"/>
              <a:buChar char="•"/>
            </a:pPr>
            <a:r>
              <a:rPr lang="en-US" sz="2800" dirty="0"/>
              <a:t>Date</a:t>
            </a:r>
          </a:p>
          <a:p>
            <a:pPr marL="342900" indent="-342900">
              <a:buFont typeface="Arial" pitchFamily="34" charset="0"/>
              <a:buChar char="•"/>
            </a:pPr>
            <a:endParaRPr lang="en-US" sz="2800" dirty="0"/>
          </a:p>
          <a:p>
            <a:pPr marL="342900" indent="-342900">
              <a:buFont typeface="Arial" pitchFamily="34" charset="0"/>
              <a:buChar char="•"/>
            </a:pPr>
            <a:r>
              <a:rPr lang="en-US" sz="2800" dirty="0"/>
              <a:t>Time</a:t>
            </a:r>
          </a:p>
          <a:p>
            <a:endParaRPr lang="en-US" sz="2400" dirty="0"/>
          </a:p>
          <a:p>
            <a:endParaRPr lang="en-US" sz="2400" dirty="0"/>
          </a:p>
          <a:p>
            <a:r>
              <a:rPr lang="en-US" sz="2400" dirty="0"/>
              <a:t>With in each category, there are large number of types (depending up on the precision and type)</a:t>
            </a:r>
          </a:p>
        </p:txBody>
      </p:sp>
    </p:spTree>
    <p:custDataLst>
      <p:tags r:id="rId1"/>
    </p:custDataLst>
    <p:extLst>
      <p:ext uri="{BB962C8B-B14F-4D97-AF65-F5344CB8AC3E}">
        <p14:creationId xmlns:p14="http://schemas.microsoft.com/office/powerpoint/2010/main" val="1267940890"/>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Integral Data Types (Integers)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8558557"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81782585"/>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Floating Point Data Types </a:t>
            </a:r>
          </a:p>
        </p:txBody>
      </p:sp>
      <p:grpSp>
        <p:nvGrpSpPr>
          <p:cNvPr id="2" name="Group 1"/>
          <p:cNvGrpSpPr/>
          <p:nvPr/>
        </p:nvGrpSpPr>
        <p:grpSpPr>
          <a:xfrm>
            <a:off x="3048001" y="1025332"/>
            <a:ext cx="5591175" cy="5715000"/>
            <a:chOff x="428625" y="1143000"/>
            <a:chExt cx="4143375" cy="439674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1191"/>
            <a:stretch/>
          </p:blipFill>
          <p:spPr bwMode="auto">
            <a:xfrm>
              <a:off x="428625" y="1143000"/>
              <a:ext cx="4143375" cy="184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0475" b="-355"/>
            <a:stretch/>
          </p:blipFill>
          <p:spPr bwMode="auto">
            <a:xfrm>
              <a:off x="428625" y="2987040"/>
              <a:ext cx="41433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381681341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Date and Time Data Types</a:t>
            </a:r>
          </a:p>
        </p:txBody>
      </p:sp>
      <p:grpSp>
        <p:nvGrpSpPr>
          <p:cNvPr id="4" name="Group 3"/>
          <p:cNvGrpSpPr/>
          <p:nvPr/>
        </p:nvGrpSpPr>
        <p:grpSpPr>
          <a:xfrm>
            <a:off x="2432686" y="1162050"/>
            <a:ext cx="6939915" cy="5695950"/>
            <a:chOff x="908685" y="1162050"/>
            <a:chExt cx="4120515" cy="295275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2185"/>
            <a:stretch/>
          </p:blipFill>
          <p:spPr bwMode="auto">
            <a:xfrm>
              <a:off x="908685" y="1162050"/>
              <a:ext cx="41052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428" b="1261"/>
            <a:stretch/>
          </p:blipFill>
          <p:spPr bwMode="auto">
            <a:xfrm>
              <a:off x="923925" y="2876550"/>
              <a:ext cx="41052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631483162"/>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Regular String Types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00015"/>
            <a:ext cx="7960088" cy="552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1527996"/>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TEXT and BLOB; ENUM and </a:t>
            </a:r>
            <a:r>
              <a:rPr lang="en-US"/>
              <a:t>SET types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041918"/>
            <a:ext cx="7543800" cy="581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80953357"/>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err="1"/>
              <a:t>myphpadmin</a:t>
            </a:r>
            <a:r>
              <a:rPr lang="en-US" dirty="0"/>
              <a:t> – web client on XAMPP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158875"/>
            <a:ext cx="8953500"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1619250" y="5410201"/>
            <a:ext cx="9033510"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t>All the things we have done through command line prompt can also be done through GUI. However, understanding how SQL functions and the commands behind each of the functionality is important.</a:t>
            </a:r>
          </a:p>
        </p:txBody>
      </p:sp>
    </p:spTree>
    <p:custDataLst>
      <p:tags r:id="rId1"/>
    </p:custDataLst>
    <p:extLst>
      <p:ext uri="{BB962C8B-B14F-4D97-AF65-F5344CB8AC3E}">
        <p14:creationId xmlns:p14="http://schemas.microsoft.com/office/powerpoint/2010/main" val="1355271456"/>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Logging in </a:t>
            </a:r>
            <a:r>
              <a:rPr lang="en-US" dirty="0" err="1"/>
              <a:t>metrostate</a:t>
            </a:r>
            <a:r>
              <a:rPr lang="en-US" dirty="0"/>
              <a:t> </a:t>
            </a:r>
            <a:r>
              <a:rPr lang="en-US" dirty="0" err="1"/>
              <a:t>linux</a:t>
            </a:r>
            <a:r>
              <a:rPr lang="en-US" dirty="0"/>
              <a:t> server</a:t>
            </a:r>
          </a:p>
        </p:txBody>
      </p:sp>
      <p:sp>
        <p:nvSpPr>
          <p:cNvPr id="5" name="Rectangle 4"/>
          <p:cNvSpPr/>
          <p:nvPr/>
        </p:nvSpPr>
        <p:spPr bwMode="auto">
          <a:xfrm>
            <a:off x="1619250" y="3429001"/>
            <a:ext cx="9033510" cy="335280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Font typeface="Arial" pitchFamily="34" charset="0"/>
              <a:buChar char="•"/>
            </a:pPr>
            <a:r>
              <a:rPr lang="en-US" sz="2400" dirty="0"/>
              <a:t>Each of are you provided a user name and password to connect to </a:t>
            </a:r>
            <a:r>
              <a:rPr lang="en-US" sz="2400" dirty="0" err="1"/>
              <a:t>metrostate</a:t>
            </a:r>
            <a:r>
              <a:rPr lang="en-US" sz="2400" dirty="0"/>
              <a:t> </a:t>
            </a:r>
            <a:r>
              <a:rPr lang="en-US" sz="2400" dirty="0" err="1"/>
              <a:t>linux</a:t>
            </a:r>
            <a:r>
              <a:rPr lang="en-US" sz="2400" dirty="0"/>
              <a:t> server.</a:t>
            </a:r>
          </a:p>
          <a:p>
            <a:pPr marL="342900" indent="-342900">
              <a:buFont typeface="Arial" pitchFamily="34" charset="0"/>
              <a:buChar char="•"/>
            </a:pPr>
            <a:endParaRPr lang="en-US" sz="2400" dirty="0"/>
          </a:p>
          <a:p>
            <a:pPr marL="342900" indent="-342900">
              <a:buFont typeface="Arial" pitchFamily="34" charset="0"/>
              <a:buChar char="•"/>
            </a:pPr>
            <a:r>
              <a:rPr lang="en-US" sz="2400" dirty="0"/>
              <a:t>You are also given MySQL user name and password. That is to launch </a:t>
            </a:r>
            <a:r>
              <a:rPr lang="en-US" sz="2400" dirty="0" err="1"/>
              <a:t>mysql</a:t>
            </a:r>
            <a:r>
              <a:rPr lang="en-US" sz="2400" dirty="0"/>
              <a:t> instance on the </a:t>
            </a:r>
            <a:r>
              <a:rPr lang="en-US" sz="2400" dirty="0" err="1"/>
              <a:t>linux</a:t>
            </a:r>
            <a:r>
              <a:rPr lang="en-US" sz="2400" dirty="0"/>
              <a:t> server.</a:t>
            </a:r>
          </a:p>
          <a:p>
            <a:pPr marL="342900" indent="-342900">
              <a:buFont typeface="Arial" pitchFamily="34" charset="0"/>
              <a:buChar char="•"/>
            </a:pPr>
            <a:endParaRPr lang="en-US" sz="2400" dirty="0"/>
          </a:p>
          <a:p>
            <a:pPr marL="342900" indent="-342900">
              <a:buFont typeface="Arial" pitchFamily="34" charset="0"/>
              <a:buChar char="•"/>
            </a:pPr>
            <a:r>
              <a:rPr lang="en-US" sz="2400" dirty="0"/>
              <a:t>You are already given a database (same as your user name). You don’t have additional privileges to create additional databases. So, any new tables you create will have to be in the same database</a:t>
            </a:r>
          </a:p>
          <a:p>
            <a:pPr marL="342900" indent="-342900">
              <a:buFont typeface="Arial" pitchFamily="34" charset="0"/>
              <a:buChar char="•"/>
            </a:pPr>
            <a:endParaRPr lang="en-US" sz="2400" dirty="0"/>
          </a:p>
        </p:txBody>
      </p:sp>
      <p:sp>
        <p:nvSpPr>
          <p:cNvPr id="2" name="Rectangle 1"/>
          <p:cNvSpPr/>
          <p:nvPr/>
        </p:nvSpPr>
        <p:spPr>
          <a:xfrm>
            <a:off x="2352676" y="914400"/>
            <a:ext cx="7236083" cy="707886"/>
          </a:xfrm>
          <a:prstGeom prst="rect">
            <a:avLst/>
          </a:prstGeom>
          <a:solidFill>
            <a:schemeClr val="bg1">
              <a:lumMod val="40000"/>
              <a:lumOff val="60000"/>
            </a:schemeClr>
          </a:solidFill>
        </p:spPr>
        <p:txBody>
          <a:bodyPr wrap="none">
            <a:spAutoFit/>
          </a:bodyPr>
          <a:lstStyle/>
          <a:p>
            <a:r>
              <a:rPr lang="en-US" sz="4000" dirty="0"/>
              <a:t>SP-CFSICS.METROSTATE.EDU</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676400"/>
            <a:ext cx="74866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17502597"/>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708" y="1533526"/>
            <a:ext cx="72580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Logging in </a:t>
            </a:r>
            <a:r>
              <a:rPr lang="en-US" dirty="0" err="1"/>
              <a:t>metrostate</a:t>
            </a:r>
            <a:r>
              <a:rPr lang="en-US" dirty="0"/>
              <a:t> </a:t>
            </a:r>
            <a:r>
              <a:rPr lang="en-US" dirty="0" err="1"/>
              <a:t>linux</a:t>
            </a:r>
            <a:r>
              <a:rPr lang="en-US" dirty="0"/>
              <a:t> server</a:t>
            </a:r>
          </a:p>
        </p:txBody>
      </p:sp>
      <p:sp>
        <p:nvSpPr>
          <p:cNvPr id="4" name="Rectangle 3"/>
          <p:cNvSpPr/>
          <p:nvPr/>
        </p:nvSpPr>
        <p:spPr>
          <a:xfrm>
            <a:off x="2352676" y="914400"/>
            <a:ext cx="7236083" cy="707886"/>
          </a:xfrm>
          <a:prstGeom prst="rect">
            <a:avLst/>
          </a:prstGeom>
          <a:solidFill>
            <a:schemeClr val="bg1">
              <a:lumMod val="40000"/>
              <a:lumOff val="60000"/>
            </a:schemeClr>
          </a:solidFill>
        </p:spPr>
        <p:txBody>
          <a:bodyPr wrap="none">
            <a:spAutoFit/>
          </a:bodyPr>
          <a:lstStyle/>
          <a:p>
            <a:r>
              <a:rPr lang="en-US" sz="4000" dirty="0"/>
              <a:t>SP-CFSICS.METROSTATE.EDU</a:t>
            </a:r>
          </a:p>
        </p:txBody>
      </p:sp>
    </p:spTree>
    <p:custDataLst>
      <p:tags r:id="rId1"/>
    </p:custDataLst>
    <p:extLst>
      <p:ext uri="{BB962C8B-B14F-4D97-AF65-F5344CB8AC3E}">
        <p14:creationId xmlns:p14="http://schemas.microsoft.com/office/powerpoint/2010/main" val="11828410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1"/>
            <a:ext cx="76962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Running MySQL from Command Line Prompt</a:t>
            </a:r>
          </a:p>
          <a:p>
            <a:pPr eaLnBrk="1" hangingPunct="1"/>
            <a:r>
              <a:rPr lang="en-US" dirty="0"/>
              <a:t>MySQL Monitor</a:t>
            </a:r>
          </a:p>
          <a:p>
            <a:pPr eaLnBrk="1" hangingPunct="1"/>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572001"/>
            <a:ext cx="3276600" cy="207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5372100" y="4648200"/>
            <a:ext cx="4076700" cy="1996751"/>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If you launch MySQL with no user name, it launches the instance of MySQL as </a:t>
            </a:r>
            <a:r>
              <a:rPr lang="en-US" sz="1800" dirty="0" err="1"/>
              <a:t>ODBC@localhost</a:t>
            </a:r>
            <a:r>
              <a:rPr lang="en-US" sz="1800" dirty="0"/>
              <a:t> (ODBC = Open Database Connectivity)</a:t>
            </a:r>
          </a:p>
          <a:p>
            <a:endParaRPr lang="en-US" sz="1800" dirty="0"/>
          </a:p>
          <a:p>
            <a:r>
              <a:rPr lang="en-US" sz="1800" dirty="0"/>
              <a:t>It can be considered as anonymous user.</a:t>
            </a:r>
          </a:p>
        </p:txBody>
      </p:sp>
    </p:spTree>
    <p:custDataLst>
      <p:tags r:id="rId1"/>
    </p:custDataLst>
    <p:extLst>
      <p:ext uri="{BB962C8B-B14F-4D97-AF65-F5344CB8AC3E}">
        <p14:creationId xmlns:p14="http://schemas.microsoft.com/office/powerpoint/2010/main" val="2880324884"/>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Summary</a:t>
            </a:r>
          </a:p>
        </p:txBody>
      </p:sp>
      <p:sp>
        <p:nvSpPr>
          <p:cNvPr id="2" name="TextBox 1"/>
          <p:cNvSpPr txBox="1"/>
          <p:nvPr/>
        </p:nvSpPr>
        <p:spPr>
          <a:xfrm>
            <a:off x="1828800" y="1225690"/>
            <a:ext cx="8351520" cy="5262979"/>
          </a:xfrm>
          <a:prstGeom prst="rect">
            <a:avLst/>
          </a:prstGeom>
          <a:noFill/>
        </p:spPr>
        <p:txBody>
          <a:bodyPr wrap="square" rtlCol="0">
            <a:spAutoFit/>
          </a:bodyPr>
          <a:lstStyle/>
          <a:p>
            <a:pPr marL="342900" indent="-342900">
              <a:buFont typeface="Arial" pitchFamily="34" charset="0"/>
              <a:buChar char="•"/>
            </a:pPr>
            <a:r>
              <a:rPr lang="en-US" sz="2400" dirty="0">
                <a:latin typeface="+mj-lt"/>
              </a:rPr>
              <a:t>What we covered here is just DDL (Data Definition Language).</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Now, you know how to create</a:t>
            </a:r>
          </a:p>
          <a:p>
            <a:pPr marL="800100" lvl="1" indent="-342900">
              <a:buFont typeface="Arial" pitchFamily="34" charset="0"/>
              <a:buChar char="•"/>
            </a:pPr>
            <a:r>
              <a:rPr lang="en-US" sz="2400">
                <a:latin typeface="+mj-lt"/>
              </a:rPr>
              <a:t>Databases</a:t>
            </a:r>
            <a:endParaRPr lang="en-US" sz="2400" dirty="0">
              <a:latin typeface="+mj-lt"/>
            </a:endParaRPr>
          </a:p>
          <a:p>
            <a:pPr marL="800100" lvl="1" indent="-342900">
              <a:buFont typeface="Arial" pitchFamily="34" charset="0"/>
              <a:buChar char="•"/>
            </a:pPr>
            <a:r>
              <a:rPr lang="en-US" sz="2400" dirty="0">
                <a:latin typeface="+mj-lt"/>
              </a:rPr>
              <a:t>Tables</a:t>
            </a:r>
          </a:p>
          <a:p>
            <a:pPr marL="800100" lvl="1" indent="-342900">
              <a:buFont typeface="Arial" pitchFamily="34" charset="0"/>
              <a:buChar char="•"/>
            </a:pPr>
            <a:r>
              <a:rPr lang="en-US" sz="2400" dirty="0">
                <a:latin typeface="+mj-lt"/>
              </a:rPr>
              <a:t>Users</a:t>
            </a:r>
          </a:p>
          <a:p>
            <a:pPr marL="800100" lvl="1" indent="-342900">
              <a:buFont typeface="Arial" pitchFamily="34" charset="0"/>
              <a:buChar char="•"/>
            </a:pPr>
            <a:r>
              <a:rPr lang="en-US" sz="2400" dirty="0">
                <a:latin typeface="+mj-lt"/>
              </a:rPr>
              <a:t>Granting them privileges</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You also know how to run a series of DDL statements through file.</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You know how to login to your XAMPP as well as to </a:t>
            </a:r>
            <a:r>
              <a:rPr lang="en-US" sz="2400" dirty="0" err="1">
                <a:latin typeface="+mj-lt"/>
              </a:rPr>
              <a:t>metrostate</a:t>
            </a:r>
            <a:r>
              <a:rPr lang="en-US" sz="2400" dirty="0">
                <a:latin typeface="+mj-lt"/>
              </a:rPr>
              <a:t> </a:t>
            </a:r>
            <a:r>
              <a:rPr lang="en-US" sz="2400" dirty="0" err="1">
                <a:latin typeface="+mj-lt"/>
              </a:rPr>
              <a:t>linux</a:t>
            </a:r>
            <a:r>
              <a:rPr lang="en-US" sz="2400" dirty="0">
                <a:latin typeface="+mj-lt"/>
              </a:rPr>
              <a:t> server.</a:t>
            </a:r>
          </a:p>
        </p:txBody>
      </p:sp>
    </p:spTree>
    <p:custDataLst>
      <p:tags r:id="rId1"/>
    </p:custDataLst>
    <p:extLst>
      <p:ext uri="{BB962C8B-B14F-4D97-AF65-F5344CB8AC3E}">
        <p14:creationId xmlns:p14="http://schemas.microsoft.com/office/powerpoint/2010/main" val="343828173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Running MySQL from Command Line Prompt</a:t>
            </a:r>
          </a:p>
          <a:p>
            <a:pPr eaLnBrk="1" hangingPunct="1"/>
            <a:r>
              <a:rPr lang="en-US" dirty="0"/>
              <a:t>MySQL Monitor (launching as root)</a:t>
            </a:r>
          </a:p>
          <a:p>
            <a:pPr eaLnBrk="1" hangingPunct="1"/>
            <a:endParaRPr lang="en-US" dirty="0"/>
          </a:p>
        </p:txBody>
      </p:sp>
      <p:sp>
        <p:nvSpPr>
          <p:cNvPr id="3" name="Rectangle 2"/>
          <p:cNvSpPr/>
          <p:nvPr/>
        </p:nvSpPr>
        <p:spPr bwMode="auto">
          <a:xfrm>
            <a:off x="2438400" y="5943600"/>
            <a:ext cx="5486400" cy="70135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You can launch MySQL with –u option (user name);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028700"/>
            <a:ext cx="77343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3486969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MySQL’s six command prompts</a:t>
            </a:r>
          </a:p>
        </p:txBody>
      </p:sp>
      <p:graphicFrame>
        <p:nvGraphicFramePr>
          <p:cNvPr id="2" name="Table 1"/>
          <p:cNvGraphicFramePr>
            <a:graphicFrameLocks noGrp="1"/>
          </p:cNvGraphicFramePr>
          <p:nvPr/>
        </p:nvGraphicFramePr>
        <p:xfrm>
          <a:off x="2133600" y="1295400"/>
          <a:ext cx="8077200" cy="5245369"/>
        </p:xfrm>
        <a:graphic>
          <a:graphicData uri="http://schemas.openxmlformats.org/drawingml/2006/table">
            <a:tbl>
              <a:tblPr firstRow="1" bandRow="1">
                <a:tableStyleId>{5C22544A-7EE6-4342-B048-85BDC9FD1C3A}</a:tableStyleId>
              </a:tblPr>
              <a:tblGrid>
                <a:gridCol w="2625090">
                  <a:extLst>
                    <a:ext uri="{9D8B030D-6E8A-4147-A177-3AD203B41FA5}">
                      <a16:colId xmlns:a16="http://schemas.microsoft.com/office/drawing/2014/main" val="20000"/>
                    </a:ext>
                  </a:extLst>
                </a:gridCol>
                <a:gridCol w="5452110">
                  <a:extLst>
                    <a:ext uri="{9D8B030D-6E8A-4147-A177-3AD203B41FA5}">
                      <a16:colId xmlns:a16="http://schemas.microsoft.com/office/drawing/2014/main" val="20001"/>
                    </a:ext>
                  </a:extLst>
                </a:gridCol>
              </a:tblGrid>
              <a:tr h="533401">
                <a:tc>
                  <a:txBody>
                    <a:bodyPr/>
                    <a:lstStyle/>
                    <a:p>
                      <a:r>
                        <a:rPr lang="en-US" sz="2400" dirty="0">
                          <a:solidFill>
                            <a:schemeClr val="bg2"/>
                          </a:solidFill>
                        </a:rPr>
                        <a:t>MySQL Prompt</a:t>
                      </a:r>
                    </a:p>
                  </a:txBody>
                  <a:tcPr/>
                </a:tc>
                <a:tc>
                  <a:txBody>
                    <a:bodyPr/>
                    <a:lstStyle/>
                    <a:p>
                      <a:r>
                        <a:rPr lang="en-US" sz="2400" dirty="0">
                          <a:solidFill>
                            <a:schemeClr val="bg2"/>
                          </a:solidFill>
                        </a:rPr>
                        <a:t>Meaning</a:t>
                      </a:r>
                    </a:p>
                  </a:txBody>
                  <a:tcPr/>
                </a:tc>
                <a:extLst>
                  <a:ext uri="{0D108BD9-81ED-4DB2-BD59-A6C34878D82A}">
                    <a16:rowId xmlns:a16="http://schemas.microsoft.com/office/drawing/2014/main" val="10000"/>
                  </a:ext>
                </a:extLst>
              </a:tr>
              <a:tr h="831984">
                <a:tc>
                  <a:txBody>
                    <a:bodyPr/>
                    <a:lstStyle/>
                    <a:p>
                      <a:r>
                        <a:rPr lang="en-US" sz="2400" dirty="0" err="1">
                          <a:solidFill>
                            <a:schemeClr val="bg2"/>
                          </a:solidFill>
                        </a:rPr>
                        <a:t>mysql</a:t>
                      </a:r>
                      <a:r>
                        <a:rPr lang="en-US" sz="2400" dirty="0">
                          <a:solidFill>
                            <a:schemeClr val="bg2"/>
                          </a:solidFill>
                        </a:rPr>
                        <a:t>&gt;</a:t>
                      </a:r>
                    </a:p>
                  </a:txBody>
                  <a:tcPr/>
                </a:tc>
                <a:tc>
                  <a:txBody>
                    <a:bodyPr/>
                    <a:lstStyle/>
                    <a:p>
                      <a:r>
                        <a:rPr lang="en-US" sz="2400" dirty="0">
                          <a:solidFill>
                            <a:schemeClr val="bg2"/>
                          </a:solidFill>
                        </a:rPr>
                        <a:t>MySQL is ready and waiting for a command</a:t>
                      </a:r>
                    </a:p>
                  </a:txBody>
                  <a:tcPr/>
                </a:tc>
                <a:extLst>
                  <a:ext uri="{0D108BD9-81ED-4DB2-BD59-A6C34878D82A}">
                    <a16:rowId xmlns:a16="http://schemas.microsoft.com/office/drawing/2014/main" val="10001"/>
                  </a:ext>
                </a:extLst>
              </a:tr>
              <a:tr h="539616">
                <a:tc>
                  <a:txBody>
                    <a:bodyPr/>
                    <a:lstStyle/>
                    <a:p>
                      <a:r>
                        <a:rPr lang="en-US" sz="2400" dirty="0">
                          <a:solidFill>
                            <a:schemeClr val="bg2"/>
                          </a:solidFill>
                        </a:rPr>
                        <a:t>-&gt;</a:t>
                      </a:r>
                    </a:p>
                  </a:txBody>
                  <a:tcPr/>
                </a:tc>
                <a:tc>
                  <a:txBody>
                    <a:bodyPr/>
                    <a:lstStyle/>
                    <a:p>
                      <a:r>
                        <a:rPr lang="en-US" sz="2400" dirty="0">
                          <a:solidFill>
                            <a:schemeClr val="bg2"/>
                          </a:solidFill>
                        </a:rPr>
                        <a:t>Waiting for the next line of a command</a:t>
                      </a:r>
                    </a:p>
                  </a:txBody>
                  <a:tcPr/>
                </a:tc>
                <a:extLst>
                  <a:ext uri="{0D108BD9-81ED-4DB2-BD59-A6C34878D82A}">
                    <a16:rowId xmlns:a16="http://schemas.microsoft.com/office/drawing/2014/main" val="10002"/>
                  </a:ext>
                </a:extLst>
              </a:tr>
              <a:tr h="838200">
                <a:tc>
                  <a:txBody>
                    <a:bodyPr/>
                    <a:lstStyle/>
                    <a:p>
                      <a:r>
                        <a:rPr lang="en-US" sz="2400" dirty="0">
                          <a:solidFill>
                            <a:schemeClr val="bg2"/>
                          </a:solidFill>
                        </a:rPr>
                        <a:t>‘&gt;</a:t>
                      </a:r>
                    </a:p>
                  </a:txBody>
                  <a:tcPr/>
                </a:tc>
                <a:tc>
                  <a:txBody>
                    <a:bodyPr/>
                    <a:lstStyle/>
                    <a:p>
                      <a:r>
                        <a:rPr lang="en-US" sz="2400" dirty="0">
                          <a:solidFill>
                            <a:schemeClr val="bg2"/>
                          </a:solidFill>
                        </a:rPr>
                        <a:t>Waiting for the next line of a string started with a single quote</a:t>
                      </a:r>
                    </a:p>
                  </a:txBody>
                  <a:tcPr/>
                </a:tc>
                <a:extLst>
                  <a:ext uri="{0D108BD9-81ED-4DB2-BD59-A6C34878D82A}">
                    <a16:rowId xmlns:a16="http://schemas.microsoft.com/office/drawing/2014/main" val="10003"/>
                  </a:ext>
                </a:extLst>
              </a:tr>
              <a:tr h="838200">
                <a:tc>
                  <a:txBody>
                    <a:bodyPr/>
                    <a:lstStyle/>
                    <a:p>
                      <a:r>
                        <a:rPr lang="en-US" sz="2400" dirty="0">
                          <a:solidFill>
                            <a:schemeClr val="bg2"/>
                          </a:solidFill>
                        </a:rPr>
                        <a: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solidFill>
                        </a:rPr>
                        <a:t>Waiting for the next line of a string started with a double quote</a:t>
                      </a:r>
                    </a:p>
                  </a:txBody>
                  <a:tcPr/>
                </a:tc>
                <a:extLst>
                  <a:ext uri="{0D108BD9-81ED-4DB2-BD59-A6C34878D82A}">
                    <a16:rowId xmlns:a16="http://schemas.microsoft.com/office/drawing/2014/main" val="10004"/>
                  </a:ext>
                </a:extLst>
              </a:tr>
              <a:tr h="831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solidFill>
                        </a:rPr>
                        <a: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solidFill>
                        </a:rPr>
                        <a:t>Waiting for the next line of a string started with a </a:t>
                      </a:r>
                      <a:r>
                        <a:rPr lang="en-US" sz="2400" dirty="0" err="1">
                          <a:solidFill>
                            <a:schemeClr val="bg2"/>
                          </a:solidFill>
                        </a:rPr>
                        <a:t>backtick</a:t>
                      </a:r>
                      <a:endParaRPr lang="en-US" sz="2400" dirty="0">
                        <a:solidFill>
                          <a:schemeClr val="bg2"/>
                        </a:solidFill>
                      </a:endParaRPr>
                    </a:p>
                  </a:txBody>
                  <a:tcPr/>
                </a:tc>
                <a:extLst>
                  <a:ext uri="{0D108BD9-81ED-4DB2-BD59-A6C34878D82A}">
                    <a16:rowId xmlns:a16="http://schemas.microsoft.com/office/drawing/2014/main" val="10005"/>
                  </a:ext>
                </a:extLst>
              </a:tr>
              <a:tr h="831984">
                <a:tc>
                  <a:txBody>
                    <a:bodyPr/>
                    <a:lstStyle/>
                    <a:p>
                      <a:r>
                        <a:rPr lang="en-US" sz="2400" dirty="0">
                          <a:solidFill>
                            <a:schemeClr val="bg2"/>
                          </a:solidFill>
                        </a:rPr>
                        <a: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2"/>
                          </a:solidFill>
                        </a:rPr>
                        <a:t>Waiting for the next line of a comment started with /*</a:t>
                      </a:r>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44367552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Running MySQL from Command Line Prompt</a:t>
            </a:r>
          </a:p>
          <a:p>
            <a:pPr eaLnBrk="1" hangingPunct="1"/>
            <a:r>
              <a:rPr lang="en-US" dirty="0"/>
              <a:t>MySQL Monitor (launching as root)</a:t>
            </a:r>
          </a:p>
          <a:p>
            <a:pPr eaLnBrk="1" hangingPunct="1"/>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1"/>
            <a:ext cx="245745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5562600" y="1981200"/>
            <a:ext cx="3810000" cy="4191000"/>
          </a:xfrm>
          <a:prstGeom prst="round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Note that some SQL statements end with ( ). Those are SQL functions.</a:t>
            </a:r>
          </a:p>
          <a:p>
            <a:endParaRPr lang="en-US" sz="2000" dirty="0"/>
          </a:p>
          <a:p>
            <a:endParaRPr lang="en-US" sz="2000" dirty="0"/>
          </a:p>
          <a:p>
            <a:r>
              <a:rPr lang="en-US" sz="2000" dirty="0"/>
              <a:t>SHOW databases; is a SQL Statement.</a:t>
            </a:r>
          </a:p>
          <a:p>
            <a:endParaRPr lang="en-US" sz="2000" dirty="0"/>
          </a:p>
          <a:p>
            <a:r>
              <a:rPr lang="en-US" sz="2000" dirty="0"/>
              <a:t>SELECT database() is a SQL Function.</a:t>
            </a:r>
          </a:p>
        </p:txBody>
      </p:sp>
    </p:spTree>
    <p:custDataLst>
      <p:tags r:id="rId1"/>
    </p:custDataLst>
    <p:extLst>
      <p:ext uri="{BB962C8B-B14F-4D97-AF65-F5344CB8AC3E}">
        <p14:creationId xmlns:p14="http://schemas.microsoft.com/office/powerpoint/2010/main" val="394322058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SQL commands are not case sensitive.</a:t>
            </a:r>
          </a:p>
        </p:txBody>
      </p:sp>
      <p:sp>
        <p:nvSpPr>
          <p:cNvPr id="3" name="TextBox 2"/>
          <p:cNvSpPr txBox="1"/>
          <p:nvPr/>
        </p:nvSpPr>
        <p:spPr>
          <a:xfrm>
            <a:off x="1676401" y="1295401"/>
            <a:ext cx="8534400" cy="3477875"/>
          </a:xfrm>
          <a:prstGeom prst="rect">
            <a:avLst/>
          </a:prstGeom>
          <a:noFill/>
        </p:spPr>
        <p:txBody>
          <a:bodyPr wrap="square" rtlCol="0">
            <a:spAutoFit/>
          </a:bodyPr>
          <a:lstStyle/>
          <a:p>
            <a:r>
              <a:rPr lang="en-US" sz="2000" dirty="0"/>
              <a:t>The SQL Keywords are case-insensitive ( SELECT , FROM , WHERE , </a:t>
            </a:r>
            <a:r>
              <a:rPr lang="en-US" sz="2000" dirty="0" err="1"/>
              <a:t>etc</a:t>
            </a:r>
            <a:r>
              <a:rPr lang="en-US" sz="2000" dirty="0"/>
              <a:t>), but are often written in all caps.   (Note: In the text book, these commands are all written in lower case)</a:t>
            </a:r>
          </a:p>
          <a:p>
            <a:endParaRPr lang="en-US" sz="2000" dirty="0"/>
          </a:p>
          <a:p>
            <a:r>
              <a:rPr lang="en-US" sz="2000" dirty="0"/>
              <a:t>In some setups table and column names are case-sensitive (</a:t>
            </a:r>
            <a:r>
              <a:rPr lang="en-US" sz="2000" dirty="0" err="1"/>
              <a:t>eg</a:t>
            </a:r>
            <a:r>
              <a:rPr lang="en-US" sz="2000" dirty="0"/>
              <a:t>; LINUX). And those are case-insensitive (on Windows). However, it is always a good practice to ensure that your naming and usage follow consistent pattern.</a:t>
            </a:r>
          </a:p>
          <a:p>
            <a:endParaRPr lang="en-US" sz="2000" dirty="0"/>
          </a:p>
          <a:p>
            <a:endParaRPr lang="en-US" sz="2000" dirty="0"/>
          </a:p>
          <a:p>
            <a:endParaRPr lang="en-US" sz="2000" dirty="0"/>
          </a:p>
          <a:p>
            <a:endParaRPr lang="en-US" sz="2000" dirty="0"/>
          </a:p>
        </p:txBody>
      </p:sp>
      <p:sp>
        <p:nvSpPr>
          <p:cNvPr id="2" name="Rectangle 1"/>
          <p:cNvSpPr/>
          <p:nvPr/>
        </p:nvSpPr>
        <p:spPr>
          <a:xfrm>
            <a:off x="1816100" y="3962401"/>
            <a:ext cx="8547100" cy="2554545"/>
          </a:xfrm>
          <a:prstGeom prst="rect">
            <a:avLst/>
          </a:prstGeom>
          <a:solidFill>
            <a:schemeClr val="bg1">
              <a:lumMod val="20000"/>
              <a:lumOff val="80000"/>
            </a:schemeClr>
          </a:solidFill>
          <a:ln>
            <a:solidFill>
              <a:schemeClr val="bg2"/>
            </a:solidFill>
          </a:ln>
        </p:spPr>
        <p:txBody>
          <a:bodyPr wrap="square">
            <a:spAutoFit/>
          </a:bodyPr>
          <a:lstStyle/>
          <a:p>
            <a:r>
              <a:rPr lang="en-US" sz="2000" dirty="0" err="1"/>
              <a:t>mysql</a:t>
            </a:r>
            <a:r>
              <a:rPr lang="en-US" sz="2000" dirty="0"/>
              <a:t>&gt; DROP DATABASE </a:t>
            </a:r>
            <a:r>
              <a:rPr lang="en-US" sz="2000" dirty="0" err="1"/>
              <a:t>annamayya</a:t>
            </a:r>
            <a:r>
              <a:rPr lang="en-US" sz="2000" dirty="0"/>
              <a:t>;</a:t>
            </a:r>
          </a:p>
          <a:p>
            <a:r>
              <a:rPr lang="en-US" sz="2000" dirty="0"/>
              <a:t>Query OK, 0 rows affected (0.00 sec)</a:t>
            </a:r>
          </a:p>
          <a:p>
            <a:endParaRPr lang="en-US" sz="2000" dirty="0"/>
          </a:p>
          <a:p>
            <a:r>
              <a:rPr lang="en-US" sz="2000" dirty="0" err="1"/>
              <a:t>mysql</a:t>
            </a:r>
            <a:r>
              <a:rPr lang="en-US" sz="2000" dirty="0"/>
              <a:t>&gt; drop database </a:t>
            </a:r>
            <a:r>
              <a:rPr lang="en-US" sz="2000" dirty="0" err="1"/>
              <a:t>annamayya</a:t>
            </a:r>
            <a:r>
              <a:rPr lang="en-US" sz="2000" dirty="0"/>
              <a:t>;</a:t>
            </a:r>
          </a:p>
          <a:p>
            <a:r>
              <a:rPr lang="en-US" sz="2000" dirty="0"/>
              <a:t>ERROR 1008 (HY000): Can't drop database '</a:t>
            </a:r>
            <a:r>
              <a:rPr lang="en-US" sz="2000" dirty="0" err="1"/>
              <a:t>annamayya</a:t>
            </a:r>
            <a:r>
              <a:rPr lang="en-US" sz="2000" dirty="0"/>
              <a:t>'; database doesn't exist</a:t>
            </a:r>
          </a:p>
          <a:p>
            <a:endParaRPr lang="en-US" sz="2000" dirty="0"/>
          </a:p>
          <a:p>
            <a:r>
              <a:rPr lang="en-US" sz="2000" dirty="0" err="1"/>
              <a:t>mysql</a:t>
            </a:r>
            <a:r>
              <a:rPr lang="en-US" sz="2000" dirty="0"/>
              <a:t>&gt; drop database if exists </a:t>
            </a:r>
            <a:r>
              <a:rPr lang="en-US" sz="2000" dirty="0" err="1"/>
              <a:t>annamayya</a:t>
            </a:r>
            <a:r>
              <a:rPr lang="en-US" sz="2000" dirty="0"/>
              <a:t>;</a:t>
            </a:r>
          </a:p>
          <a:p>
            <a:r>
              <a:rPr lang="en-US" sz="2000" dirty="0"/>
              <a:t>Query OK, 0 rows affected, 1 warning (0.00 sec)</a:t>
            </a:r>
          </a:p>
        </p:txBody>
      </p:sp>
    </p:spTree>
    <p:custDataLst>
      <p:tags r:id="rId1"/>
    </p:custDataLst>
    <p:extLst>
      <p:ext uri="{BB962C8B-B14F-4D97-AF65-F5344CB8AC3E}">
        <p14:creationId xmlns:p14="http://schemas.microsoft.com/office/powerpoint/2010/main" val="3254423971"/>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Some useful commands</a:t>
            </a:r>
          </a:p>
        </p:txBody>
      </p:sp>
      <p:sp>
        <p:nvSpPr>
          <p:cNvPr id="3" name="TextBox 2"/>
          <p:cNvSpPr txBox="1"/>
          <p:nvPr/>
        </p:nvSpPr>
        <p:spPr>
          <a:xfrm>
            <a:off x="1524000" y="1066800"/>
            <a:ext cx="4343400" cy="5693866"/>
          </a:xfrm>
          <a:prstGeom prst="rect">
            <a:avLst/>
          </a:prstGeom>
          <a:solidFill>
            <a:schemeClr val="bg1">
              <a:lumMod val="20000"/>
              <a:lumOff val="80000"/>
            </a:schemeClr>
          </a:solidFill>
        </p:spPr>
        <p:txBody>
          <a:bodyPr wrap="square" rtlCol="0">
            <a:spAutoFit/>
          </a:bodyPr>
          <a:lstStyle/>
          <a:p>
            <a:pPr marL="228600" indent="-228600">
              <a:buAutoNum type="arabicPeriod"/>
            </a:pPr>
            <a:r>
              <a:rPr lang="en-US" sz="1400" dirty="0"/>
              <a:t>Knowing which version of MySQL you are running?</a:t>
            </a:r>
          </a:p>
          <a:p>
            <a:r>
              <a:rPr lang="en-US" sz="1400" b="1" dirty="0"/>
              <a:t>SELECT version();</a:t>
            </a:r>
          </a:p>
          <a:p>
            <a:pPr marL="228600" indent="-228600">
              <a:buAutoNum type="arabicPeriod"/>
            </a:pPr>
            <a:endParaRPr lang="en-US" sz="1400" dirty="0"/>
          </a:p>
          <a:p>
            <a:r>
              <a:rPr lang="en-US" sz="1400" dirty="0"/>
              <a:t>2. What is the user id I logged in as? OR who started MySQL instance?</a:t>
            </a:r>
          </a:p>
          <a:p>
            <a:r>
              <a:rPr lang="en-US" sz="1400" b="1" dirty="0"/>
              <a:t>SELECT user(); SELECT </a:t>
            </a:r>
            <a:r>
              <a:rPr lang="en-US" sz="1400" b="1" dirty="0" err="1"/>
              <a:t>current_user</a:t>
            </a:r>
            <a:r>
              <a:rPr lang="en-US" sz="1400" b="1" dirty="0"/>
              <a:t>( );</a:t>
            </a:r>
          </a:p>
          <a:p>
            <a:endParaRPr lang="en-US" sz="1400" dirty="0"/>
          </a:p>
          <a:p>
            <a:r>
              <a:rPr lang="en-US" sz="1400" dirty="0"/>
              <a:t>3. What are all the databases available?</a:t>
            </a:r>
          </a:p>
          <a:p>
            <a:r>
              <a:rPr lang="en-US" sz="1400" b="1" dirty="0"/>
              <a:t>SHOW databases;</a:t>
            </a:r>
          </a:p>
          <a:p>
            <a:endParaRPr lang="en-US" sz="1400" dirty="0"/>
          </a:p>
          <a:p>
            <a:r>
              <a:rPr lang="en-US" sz="1400" dirty="0"/>
              <a:t>4. Creating a database</a:t>
            </a:r>
          </a:p>
          <a:p>
            <a:r>
              <a:rPr lang="en-US" sz="1400" b="1" dirty="0"/>
              <a:t>CREATE database  &lt;</a:t>
            </a:r>
            <a:r>
              <a:rPr lang="en-US" sz="1400" b="1" dirty="0" err="1"/>
              <a:t>db_name</a:t>
            </a:r>
            <a:r>
              <a:rPr lang="en-US" sz="1400" b="1" dirty="0"/>
              <a:t>&gt;;   </a:t>
            </a:r>
          </a:p>
          <a:p>
            <a:endParaRPr lang="en-US" sz="1400" dirty="0"/>
          </a:p>
          <a:p>
            <a:r>
              <a:rPr lang="en-US" sz="1400" dirty="0"/>
              <a:t>5. Selecting a database (or connecting to a database)  (try it on </a:t>
            </a:r>
            <a:r>
              <a:rPr lang="en-US" sz="1400" dirty="0" err="1"/>
              <a:t>mysql</a:t>
            </a:r>
            <a:r>
              <a:rPr lang="en-US" sz="1400" dirty="0"/>
              <a:t>)</a:t>
            </a:r>
          </a:p>
          <a:p>
            <a:r>
              <a:rPr lang="en-US" sz="1400" b="1" dirty="0"/>
              <a:t>USE &lt;</a:t>
            </a:r>
            <a:r>
              <a:rPr lang="en-US" sz="1400" b="1" dirty="0" err="1"/>
              <a:t>db_name</a:t>
            </a:r>
            <a:r>
              <a:rPr lang="en-US" sz="1400" b="1" dirty="0"/>
              <a:t>&gt;;   </a:t>
            </a:r>
          </a:p>
          <a:p>
            <a:pPr marL="342900" indent="-342900">
              <a:buAutoNum type="arabicPeriod" startAt="3"/>
            </a:pPr>
            <a:endParaRPr lang="en-US" sz="1400" dirty="0"/>
          </a:p>
          <a:p>
            <a:r>
              <a:rPr lang="en-US" sz="1400" dirty="0"/>
              <a:t>6. What is the database currently in use?</a:t>
            </a:r>
          </a:p>
          <a:p>
            <a:r>
              <a:rPr lang="en-US" sz="1400" b="1" dirty="0"/>
              <a:t>SELECT database();</a:t>
            </a:r>
          </a:p>
          <a:p>
            <a:endParaRPr lang="en-US" sz="1400" dirty="0"/>
          </a:p>
          <a:p>
            <a:r>
              <a:rPr lang="en-US" sz="1400" dirty="0"/>
              <a:t>7. What are all the tables available in the currently selected database?</a:t>
            </a:r>
          </a:p>
          <a:p>
            <a:r>
              <a:rPr lang="en-US" sz="1400" b="1" dirty="0"/>
              <a:t>SHOW tables;</a:t>
            </a:r>
          </a:p>
          <a:p>
            <a:endParaRPr lang="en-US" sz="1400" b="1" dirty="0"/>
          </a:p>
          <a:p>
            <a:r>
              <a:rPr lang="en-US" sz="1400" dirty="0"/>
              <a:t>8. Creating an user </a:t>
            </a:r>
          </a:p>
          <a:p>
            <a:r>
              <a:rPr lang="en-US" sz="1400" b="1" dirty="0"/>
              <a:t>CREATE user xyz identified by ‘xyz123’;</a:t>
            </a:r>
          </a:p>
        </p:txBody>
      </p:sp>
      <p:sp>
        <p:nvSpPr>
          <p:cNvPr id="6" name="TextBox 5"/>
          <p:cNvSpPr txBox="1"/>
          <p:nvPr/>
        </p:nvSpPr>
        <p:spPr>
          <a:xfrm>
            <a:off x="6019800" y="1102578"/>
            <a:ext cx="4419600" cy="5909310"/>
          </a:xfrm>
          <a:prstGeom prst="rect">
            <a:avLst/>
          </a:prstGeom>
          <a:solidFill>
            <a:schemeClr val="accent1">
              <a:lumMod val="20000"/>
              <a:lumOff val="80000"/>
            </a:schemeClr>
          </a:solidFill>
        </p:spPr>
        <p:txBody>
          <a:bodyPr wrap="square" rtlCol="0">
            <a:spAutoFit/>
          </a:bodyPr>
          <a:lstStyle/>
          <a:p>
            <a:r>
              <a:rPr lang="en-US" sz="1400" dirty="0"/>
              <a:t>9. Knowing the description of a table in a database</a:t>
            </a:r>
          </a:p>
          <a:p>
            <a:r>
              <a:rPr lang="en-US" sz="1400" b="1" dirty="0"/>
              <a:t>DESCRIBE &lt;</a:t>
            </a:r>
            <a:r>
              <a:rPr lang="en-US" sz="1400" b="1" dirty="0" err="1"/>
              <a:t>table_name</a:t>
            </a:r>
            <a:r>
              <a:rPr lang="en-US" sz="1400" b="1" dirty="0"/>
              <a:t>&gt;</a:t>
            </a:r>
          </a:p>
          <a:p>
            <a:endParaRPr lang="en-US" sz="1400" dirty="0"/>
          </a:p>
          <a:p>
            <a:r>
              <a:rPr lang="en-US" sz="1400" dirty="0"/>
              <a:t>10. Deleting a database</a:t>
            </a:r>
          </a:p>
          <a:p>
            <a:r>
              <a:rPr lang="en-US" sz="1400" b="1" dirty="0"/>
              <a:t>DROP   database &lt;</a:t>
            </a:r>
            <a:r>
              <a:rPr lang="en-US" sz="1400" b="1" dirty="0" err="1"/>
              <a:t>db_name</a:t>
            </a:r>
            <a:r>
              <a:rPr lang="en-US" sz="1400" b="1" dirty="0"/>
              <a:t>&gt;;</a:t>
            </a:r>
          </a:p>
          <a:p>
            <a:endParaRPr lang="en-US" sz="1400" dirty="0"/>
          </a:p>
          <a:p>
            <a:r>
              <a:rPr lang="en-US" sz="1400" dirty="0"/>
              <a:t>11. Deleting a table (in an active/current database)</a:t>
            </a:r>
          </a:p>
          <a:p>
            <a:r>
              <a:rPr lang="en-US" sz="1400" b="1" dirty="0"/>
              <a:t>DROP   table &lt;table name&gt;;</a:t>
            </a:r>
          </a:p>
          <a:p>
            <a:endParaRPr lang="en-US" sz="1400" b="1" dirty="0"/>
          </a:p>
          <a:p>
            <a:r>
              <a:rPr lang="en-US" sz="1400" dirty="0"/>
              <a:t>12. Showing all data in a table</a:t>
            </a:r>
          </a:p>
          <a:p>
            <a:r>
              <a:rPr lang="en-US" sz="1400" b="1" dirty="0"/>
              <a:t>SELECT * FROM &lt;table name&gt;;</a:t>
            </a:r>
          </a:p>
          <a:p>
            <a:endParaRPr lang="en-US" sz="1400" b="1" dirty="0"/>
          </a:p>
          <a:p>
            <a:r>
              <a:rPr lang="en-US" sz="1400" dirty="0"/>
              <a:t>13. Showing the number of rows in a table</a:t>
            </a:r>
          </a:p>
          <a:p>
            <a:r>
              <a:rPr lang="en-US" sz="1400" b="1" dirty="0"/>
              <a:t>SELECT  COUNT(*)   FROM   &lt;table name&gt;;</a:t>
            </a:r>
          </a:p>
          <a:p>
            <a:endParaRPr lang="en-US" sz="1400" dirty="0"/>
          </a:p>
          <a:p>
            <a:r>
              <a:rPr lang="en-US" sz="1400" dirty="0"/>
              <a:t>14. Creating new user</a:t>
            </a:r>
          </a:p>
          <a:p>
            <a:r>
              <a:rPr lang="en-US" sz="1400" b="1" dirty="0"/>
              <a:t>USE </a:t>
            </a:r>
            <a:r>
              <a:rPr lang="en-US" sz="1400" b="1" dirty="0" err="1"/>
              <a:t>mysql</a:t>
            </a:r>
            <a:r>
              <a:rPr lang="en-US" sz="1400" b="1" dirty="0"/>
              <a:t>;</a:t>
            </a:r>
          </a:p>
          <a:p>
            <a:endParaRPr lang="en-US" sz="1400" b="1" dirty="0"/>
          </a:p>
          <a:p>
            <a:r>
              <a:rPr lang="en-US" sz="1400" b="1" dirty="0"/>
              <a:t>INSERT INTO user (Host, User, Password)</a:t>
            </a:r>
          </a:p>
          <a:p>
            <a:r>
              <a:rPr lang="en-US" sz="1400" b="1" dirty="0"/>
              <a:t>VALUES (‘%’, ‘username’, PASSWORD(‘</a:t>
            </a:r>
            <a:r>
              <a:rPr lang="en-US" sz="1400" b="1" dirty="0" err="1"/>
              <a:t>pw%Enc</a:t>
            </a:r>
            <a:r>
              <a:rPr lang="en-US" sz="1400" b="1" dirty="0"/>
              <a:t>’));</a:t>
            </a:r>
          </a:p>
          <a:p>
            <a:endParaRPr lang="en-US" sz="1400" b="1" dirty="0"/>
          </a:p>
          <a:p>
            <a:r>
              <a:rPr lang="en-US" sz="1400" dirty="0"/>
              <a:t>15. Updating the Privileges</a:t>
            </a:r>
          </a:p>
          <a:p>
            <a:r>
              <a:rPr lang="en-US" sz="1400" b="1" dirty="0"/>
              <a:t>FLUSH privileges; </a:t>
            </a:r>
          </a:p>
          <a:p>
            <a:endParaRPr lang="en-US" sz="1400" b="1" dirty="0"/>
          </a:p>
          <a:p>
            <a:r>
              <a:rPr lang="en-US" sz="1400" dirty="0"/>
              <a:t>16. Showing the privileges granted to a user</a:t>
            </a:r>
          </a:p>
          <a:p>
            <a:r>
              <a:rPr lang="en-US" sz="1400" b="1" dirty="0"/>
              <a:t>SHOW grants; </a:t>
            </a:r>
          </a:p>
        </p:txBody>
      </p:sp>
    </p:spTree>
    <p:custDataLst>
      <p:tags r:id="rId1"/>
    </p:custDataLst>
    <p:extLst>
      <p:ext uri="{BB962C8B-B14F-4D97-AF65-F5344CB8AC3E}">
        <p14:creationId xmlns:p14="http://schemas.microsoft.com/office/powerpoint/2010/main" val="1781233319"/>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C:\win32app\MSOffice\Templates\eds\Empty.pot</Template>
  <TotalTime>1353</TotalTime>
  <Words>2630</Words>
  <Application>Microsoft Office PowerPoint</Application>
  <PresentationFormat>Widescreen</PresentationFormat>
  <Paragraphs>410</Paragraphs>
  <Slides>40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Times New Roman</vt:lpstr>
      <vt:lpstr>Wingdings</vt:lpstr>
      <vt:lpstr>Empty</vt:lpstr>
      <vt:lpstr>PowerPoint Presentation</vt:lpstr>
      <vt:lpstr>Outline</vt:lpstr>
      <vt:lpstr>PowerPoint Presentation</vt:lpstr>
      <vt:lpstr>PowerPoint Presentation</vt:lpstr>
      <vt:lpstr>PowerPoint Presentation</vt:lpstr>
      <vt:lpstr>PowerPoint Presentation</vt:lpstr>
      <vt:lpstr>PowerPoint Presentation</vt:lpstr>
      <vt:lpstr>SQL commands are not case sensitive.</vt:lpstr>
      <vt:lpstr>Some useful commands</vt:lpstr>
      <vt:lpstr>Be aware of the shortcuts and alternates</vt:lpstr>
      <vt:lpstr>Principle of Least Privilege</vt:lpstr>
      <vt:lpstr>GRANT and REVOKE  4 Levels of Privileges</vt:lpstr>
      <vt:lpstr>Types of Privileges based on user type</vt:lpstr>
      <vt:lpstr>Permissible Privileges for GRANT and REVOKE</vt:lpstr>
      <vt:lpstr>Permissible Privileges for GRANT and REVOKE</vt:lpstr>
      <vt:lpstr>[1] Privileges for Users</vt:lpstr>
      <vt:lpstr>[2] Privileges for Administrators</vt:lpstr>
      <vt:lpstr>[3] Special Privileges</vt:lpstr>
      <vt:lpstr>Where are all these privileges maintained?</vt:lpstr>
      <vt:lpstr>Updating / Flushing the Privileges</vt:lpstr>
      <vt:lpstr>Examples of GRANT and REVOKE</vt:lpstr>
      <vt:lpstr>Example parameters for GRANT</vt:lpstr>
      <vt:lpstr>Setting up a User for the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Metaphase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 (DI SW PLM LCS DEVOPS)</cp:lastModifiedBy>
  <cp:revision>195</cp:revision>
  <cp:lastPrinted>2001-10-31T19:38:05Z</cp:lastPrinted>
  <dcterms:created xsi:type="dcterms:W3CDTF">2001-10-29T21:13:45Z</dcterms:created>
  <dcterms:modified xsi:type="dcterms:W3CDTF">2024-05-19T05:27:18Z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y fmtid="{D5CDD505-2E9C-101B-9397-08002B2CF9AE}" pid="4" name="MSIP_Label_6f75f480-7803-4ee9-bb54-84d0635fdbe7_Enabled">
    <vt:lpwstr>true</vt:lpwstr>
  </property>
  <property fmtid="{D5CDD505-2E9C-101B-9397-08002B2CF9AE}" pid="5" name="MSIP_Label_6f75f480-7803-4ee9-bb54-84d0635fdbe7_SetDate">
    <vt:lpwstr>2023-05-31T23:08:35Z</vt:lpwstr>
  </property>
  <property fmtid="{D5CDD505-2E9C-101B-9397-08002B2CF9AE}" pid="6" name="MSIP_Label_6f75f480-7803-4ee9-bb54-84d0635fdbe7_Method">
    <vt:lpwstr>Privileged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d8fdb75c-780b-41d8-8e58-7ee38253b03a</vt:lpwstr>
  </property>
  <property fmtid="{D5CDD505-2E9C-101B-9397-08002B2CF9AE}" pid="10" name="MSIP_Label_6f75f480-7803-4ee9-bb54-84d0635fdbe7_ContentBits">
    <vt:lpwstr>0</vt:lpwstr>
  </property>
</Properties>
</file>