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7"/>
  </p:notesMasterIdLst>
  <p:handoutMasterIdLst>
    <p:handoutMasterId r:id="rId38"/>
  </p:handoutMasterIdLst>
  <p:sldIdLst>
    <p:sldId id="286" r:id="rId2"/>
    <p:sldId id="305" r:id="rId3"/>
    <p:sldId id="358" r:id="rId4"/>
    <p:sldId id="315" r:id="rId5"/>
    <p:sldId id="338" r:id="rId6"/>
    <p:sldId id="345" r:id="rId7"/>
    <p:sldId id="359" r:id="rId8"/>
    <p:sldId id="357" r:id="rId9"/>
    <p:sldId id="360" r:id="rId10"/>
    <p:sldId id="361" r:id="rId11"/>
    <p:sldId id="362" r:id="rId12"/>
    <p:sldId id="363" r:id="rId13"/>
    <p:sldId id="364" r:id="rId14"/>
    <p:sldId id="365" r:id="rId15"/>
    <p:sldId id="366" r:id="rId16"/>
    <p:sldId id="369" r:id="rId17"/>
    <p:sldId id="384" r:id="rId18"/>
    <p:sldId id="385" r:id="rId19"/>
    <p:sldId id="386" r:id="rId20"/>
    <p:sldId id="368" r:id="rId21"/>
    <p:sldId id="370" r:id="rId22"/>
    <p:sldId id="371" r:id="rId23"/>
    <p:sldId id="372" r:id="rId24"/>
    <p:sldId id="373" r:id="rId25"/>
    <p:sldId id="383" r:id="rId26"/>
    <p:sldId id="374" r:id="rId27"/>
    <p:sldId id="376" r:id="rId28"/>
    <p:sldId id="377" r:id="rId29"/>
    <p:sldId id="378" r:id="rId30"/>
    <p:sldId id="379" r:id="rId31"/>
    <p:sldId id="380" r:id="rId32"/>
    <p:sldId id="381" r:id="rId33"/>
    <p:sldId id="382" r:id="rId34"/>
    <p:sldId id="375" r:id="rId35"/>
    <p:sldId id="367" r:id="rId36"/>
  </p:sldIdLst>
  <p:sldSz cx="12192000" cy="6858000"/>
  <p:notesSz cx="6992938" cy="9278938"/>
  <p:custDataLst>
    <p:tags r:id="rId39"/>
  </p:custDataLst>
  <p:defaultTextStyle>
    <a:defPPr>
      <a:defRPr lang="en-GB"/>
    </a:defPPr>
    <a:lvl1pPr algn="l" rtl="0" eaLnBrk="0" fontAlgn="base" hangingPunct="0">
      <a:spcBef>
        <a:spcPct val="0"/>
      </a:spcBef>
      <a:spcAft>
        <a:spcPct val="0"/>
      </a:spcAft>
      <a:defRPr sz="1200" kern="1200">
        <a:solidFill>
          <a:schemeClr val="bg2"/>
        </a:solidFill>
        <a:latin typeface="Times New Roman" pitchFamily="18" charset="0"/>
        <a:ea typeface="+mn-ea"/>
        <a:cs typeface="+mn-cs"/>
      </a:defRPr>
    </a:lvl1pPr>
    <a:lvl2pPr marL="457200" algn="l" rtl="0" eaLnBrk="0" fontAlgn="base" hangingPunct="0">
      <a:spcBef>
        <a:spcPct val="0"/>
      </a:spcBef>
      <a:spcAft>
        <a:spcPct val="0"/>
      </a:spcAft>
      <a:defRPr sz="1200" kern="1200">
        <a:solidFill>
          <a:schemeClr val="bg2"/>
        </a:solidFill>
        <a:latin typeface="Times New Roman" pitchFamily="18" charset="0"/>
        <a:ea typeface="+mn-ea"/>
        <a:cs typeface="+mn-cs"/>
      </a:defRPr>
    </a:lvl2pPr>
    <a:lvl3pPr marL="914400" algn="l" rtl="0" eaLnBrk="0" fontAlgn="base" hangingPunct="0">
      <a:spcBef>
        <a:spcPct val="0"/>
      </a:spcBef>
      <a:spcAft>
        <a:spcPct val="0"/>
      </a:spcAft>
      <a:defRPr sz="1200" kern="1200">
        <a:solidFill>
          <a:schemeClr val="bg2"/>
        </a:solidFill>
        <a:latin typeface="Times New Roman" pitchFamily="18" charset="0"/>
        <a:ea typeface="+mn-ea"/>
        <a:cs typeface="+mn-cs"/>
      </a:defRPr>
    </a:lvl3pPr>
    <a:lvl4pPr marL="1371600" algn="l" rtl="0" eaLnBrk="0" fontAlgn="base" hangingPunct="0">
      <a:spcBef>
        <a:spcPct val="0"/>
      </a:spcBef>
      <a:spcAft>
        <a:spcPct val="0"/>
      </a:spcAft>
      <a:defRPr sz="1200" kern="1200">
        <a:solidFill>
          <a:schemeClr val="bg2"/>
        </a:solidFill>
        <a:latin typeface="Times New Roman" pitchFamily="18" charset="0"/>
        <a:ea typeface="+mn-ea"/>
        <a:cs typeface="+mn-cs"/>
      </a:defRPr>
    </a:lvl4pPr>
    <a:lvl5pPr marL="1828800" algn="l" rtl="0" eaLnBrk="0" fontAlgn="base" hangingPunct="0">
      <a:spcBef>
        <a:spcPct val="0"/>
      </a:spcBef>
      <a:spcAft>
        <a:spcPct val="0"/>
      </a:spcAft>
      <a:defRPr sz="1200" kern="1200">
        <a:solidFill>
          <a:schemeClr val="bg2"/>
        </a:solidFill>
        <a:latin typeface="Times New Roman" pitchFamily="18" charset="0"/>
        <a:ea typeface="+mn-ea"/>
        <a:cs typeface="+mn-cs"/>
      </a:defRPr>
    </a:lvl5pPr>
    <a:lvl6pPr marL="2286000" algn="l" defTabSz="914400" rtl="0" eaLnBrk="1" latinLnBrk="0" hangingPunct="1">
      <a:defRPr sz="1200" kern="1200">
        <a:solidFill>
          <a:schemeClr val="bg2"/>
        </a:solidFill>
        <a:latin typeface="Times New Roman" pitchFamily="18" charset="0"/>
        <a:ea typeface="+mn-ea"/>
        <a:cs typeface="+mn-cs"/>
      </a:defRPr>
    </a:lvl6pPr>
    <a:lvl7pPr marL="2743200" algn="l" defTabSz="914400" rtl="0" eaLnBrk="1" latinLnBrk="0" hangingPunct="1">
      <a:defRPr sz="1200" kern="1200">
        <a:solidFill>
          <a:schemeClr val="bg2"/>
        </a:solidFill>
        <a:latin typeface="Times New Roman" pitchFamily="18" charset="0"/>
        <a:ea typeface="+mn-ea"/>
        <a:cs typeface="+mn-cs"/>
      </a:defRPr>
    </a:lvl7pPr>
    <a:lvl8pPr marL="3200400" algn="l" defTabSz="914400" rtl="0" eaLnBrk="1" latinLnBrk="0" hangingPunct="1">
      <a:defRPr sz="1200" kern="1200">
        <a:solidFill>
          <a:schemeClr val="bg2"/>
        </a:solidFill>
        <a:latin typeface="Times New Roman" pitchFamily="18" charset="0"/>
        <a:ea typeface="+mn-ea"/>
        <a:cs typeface="+mn-cs"/>
      </a:defRPr>
    </a:lvl8pPr>
    <a:lvl9pPr marL="3657600" algn="l" defTabSz="914400" rtl="0" eaLnBrk="1" latinLnBrk="0" hangingPunct="1">
      <a:defRPr sz="1200" kern="1200">
        <a:solidFill>
          <a:schemeClr val="bg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FFFF"/>
    <a:srgbClr val="336699"/>
    <a:srgbClr val="0099CC"/>
    <a:srgbClr val="CCECFF"/>
    <a:srgbClr val="969696"/>
    <a:srgbClr val="D7F5E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p:cViewPr varScale="1">
        <p:scale>
          <a:sx n="78" d="100"/>
          <a:sy n="78" d="100"/>
        </p:scale>
        <p:origin x="850"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1" name="Rectangle 3"/>
          <p:cNvSpPr>
            <a:spLocks noGrp="1" noChangeArrowheads="1"/>
          </p:cNvSpPr>
          <p:nvPr>
            <p:ph type="dt" sz="quarter"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defRPr>
            </a:lvl1pPr>
          </a:lstStyle>
          <a:p>
            <a:pPr>
              <a:defRPr/>
            </a:pPr>
            <a:endParaRPr lang="en-GB"/>
          </a:p>
        </p:txBody>
      </p:sp>
      <p:sp>
        <p:nvSpPr>
          <p:cNvPr id="27652" name="Rectangle 4"/>
          <p:cNvSpPr>
            <a:spLocks noGrp="1" noChangeArrowheads="1"/>
          </p:cNvSpPr>
          <p:nvPr>
            <p:ph type="ftr" sz="quarter" idx="2"/>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3" name="Rectangle 5"/>
          <p:cNvSpPr>
            <a:spLocks noGrp="1" noChangeArrowheads="1"/>
          </p:cNvSpPr>
          <p:nvPr>
            <p:ph type="sldNum" sz="quarter" idx="3"/>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defRPr>
            </a:lvl1pPr>
          </a:lstStyle>
          <a:p>
            <a:pPr>
              <a:defRPr/>
            </a:pPr>
            <a:fld id="{A1C2FBDA-E634-4068-A132-14714024DA9D}" type="slidenum">
              <a:rPr lang="en-GB"/>
              <a:pPr>
                <a:defRPr/>
              </a:pPr>
              <a:t>‹#›</a:t>
            </a:fld>
            <a:endParaRPr lang="en-GB"/>
          </a:p>
        </p:txBody>
      </p:sp>
    </p:spTree>
    <p:extLst>
      <p:ext uri="{BB962C8B-B14F-4D97-AF65-F5344CB8AC3E}">
        <p14:creationId xmlns:p14="http://schemas.microsoft.com/office/powerpoint/2010/main" val="4293645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5" name="Rectangle 3"/>
          <p:cNvSpPr>
            <a:spLocks noGrp="1" noChangeArrowheads="1"/>
          </p:cNvSpPr>
          <p:nvPr>
            <p:ph type="dt"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latin typeface="Arial" charset="0"/>
              </a:defRPr>
            </a:lvl1pPr>
          </a:lstStyle>
          <a:p>
            <a:pPr>
              <a:defRPr/>
            </a:pPr>
            <a:endParaRPr lang="en-GB"/>
          </a:p>
        </p:txBody>
      </p:sp>
      <p:sp>
        <p:nvSpPr>
          <p:cNvPr id="49156" name="Rectangle 4"/>
          <p:cNvSpPr>
            <a:spLocks noGrp="1" noRot="1" noChangeAspect="1" noChangeArrowheads="1" noTextEdit="1"/>
          </p:cNvSpPr>
          <p:nvPr>
            <p:ph type="sldImg" idx="2"/>
          </p:nvPr>
        </p:nvSpPr>
        <p:spPr bwMode="auto">
          <a:xfrm>
            <a:off x="355600" y="687388"/>
            <a:ext cx="6232525" cy="3506787"/>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5988" y="4422775"/>
            <a:ext cx="5110162" cy="4194175"/>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798" name="Rectangle 6"/>
          <p:cNvSpPr>
            <a:spLocks noGrp="1" noChangeArrowheads="1"/>
          </p:cNvSpPr>
          <p:nvPr>
            <p:ph type="ftr" sz="quarter" idx="4"/>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9" name="Rectangle 7"/>
          <p:cNvSpPr>
            <a:spLocks noGrp="1" noChangeArrowheads="1"/>
          </p:cNvSpPr>
          <p:nvPr>
            <p:ph type="sldNum" sz="quarter" idx="5"/>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latin typeface="Arial" charset="0"/>
              </a:defRPr>
            </a:lvl1pPr>
          </a:lstStyle>
          <a:p>
            <a:pPr>
              <a:defRPr/>
            </a:pPr>
            <a:fld id="{882D5666-EA26-43DB-A423-D6C16F047424}" type="slidenum">
              <a:rPr lang="en-GB"/>
              <a:pPr>
                <a:defRPr/>
              </a:pPr>
              <a:t>‹#›</a:t>
            </a:fld>
            <a:endParaRPr lang="en-GB"/>
          </a:p>
        </p:txBody>
      </p:sp>
    </p:spTree>
    <p:extLst>
      <p:ext uri="{BB962C8B-B14F-4D97-AF65-F5344CB8AC3E}">
        <p14:creationId xmlns:p14="http://schemas.microsoft.com/office/powerpoint/2010/main" val="1460461158"/>
      </p:ext>
    </p:extLst>
  </p:cSld>
  <p:clrMap bg1="lt1" tx1="dk1" bg2="lt2" tx2="dk2" accent1="accent1" accent2="accent2" accent3="accent3" accent4="accent4" accent5="accent5" accent6="accent6" hlink="hlink" folHlink="folHlink"/>
  <p:notesStyle>
    <a:lvl1pPr marL="123825" indent="-123825" algn="l" rtl="0" eaLnBrk="0" fontAlgn="base" hangingPunct="0">
      <a:spcBef>
        <a:spcPct val="30000"/>
      </a:spcBef>
      <a:spcAft>
        <a:spcPct val="0"/>
      </a:spcAft>
      <a:buChar char="•"/>
      <a:defRPr kumimoji="1" sz="1200" kern="1200">
        <a:solidFill>
          <a:schemeClr val="tx1"/>
        </a:solidFill>
        <a:latin typeface="Arial" charset="0"/>
        <a:ea typeface="+mn-ea"/>
        <a:cs typeface="+mn-cs"/>
      </a:defRPr>
    </a:lvl1pPr>
    <a:lvl2pPr marL="579438" indent="-122238" algn="l" rtl="0" eaLnBrk="0" fontAlgn="base" hangingPunct="0">
      <a:spcBef>
        <a:spcPct val="30000"/>
      </a:spcBef>
      <a:spcAft>
        <a:spcPct val="0"/>
      </a:spcAft>
      <a:buChar char="•"/>
      <a:defRPr kumimoji="1" sz="1200" kern="1200">
        <a:solidFill>
          <a:schemeClr val="tx1"/>
        </a:solidFill>
        <a:latin typeface="Arial" charset="0"/>
        <a:ea typeface="+mn-ea"/>
        <a:cs typeface="+mn-cs"/>
      </a:defRPr>
    </a:lvl2pPr>
    <a:lvl3pPr marL="1035050" indent="-120650" algn="l" rtl="0" eaLnBrk="0" fontAlgn="base" hangingPunct="0">
      <a:spcBef>
        <a:spcPct val="30000"/>
      </a:spcBef>
      <a:spcAft>
        <a:spcPct val="0"/>
      </a:spcAft>
      <a:buChar char="•"/>
      <a:defRPr kumimoji="1" sz="1200" kern="1200">
        <a:solidFill>
          <a:schemeClr val="tx1"/>
        </a:solidFill>
        <a:latin typeface="Arial" charset="0"/>
        <a:ea typeface="+mn-ea"/>
        <a:cs typeface="+mn-cs"/>
      </a:defRPr>
    </a:lvl3pPr>
    <a:lvl4pPr marL="1490663" indent="-119063" algn="l" rtl="0" eaLnBrk="0" fontAlgn="base" hangingPunct="0">
      <a:spcBef>
        <a:spcPct val="30000"/>
      </a:spcBef>
      <a:spcAft>
        <a:spcPct val="0"/>
      </a:spcAft>
      <a:buChar char="•"/>
      <a:defRPr kumimoji="1" sz="1200" kern="1200">
        <a:solidFill>
          <a:schemeClr val="tx1"/>
        </a:solidFill>
        <a:latin typeface="Arial" charset="0"/>
        <a:ea typeface="+mn-ea"/>
        <a:cs typeface="+mn-cs"/>
      </a:defRPr>
    </a:lvl4pPr>
    <a:lvl5pPr marL="1946275" indent="-117475" algn="l" rtl="0" eaLnBrk="0" fontAlgn="base" hangingPunct="0">
      <a:spcBef>
        <a:spcPct val="30000"/>
      </a:spcBef>
      <a:spcAft>
        <a:spcPct val="0"/>
      </a:spcAft>
      <a:buChar char="•"/>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119447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84778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7225922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1066800"/>
          </a:xfrm>
          <a:prstGeom prst="rect">
            <a:avLst/>
          </a:prstGeom>
          <a:solidFill>
            <a:srgbClr val="89A5C7"/>
          </a:solidFill>
          <a:ln w="9525">
            <a:noFill/>
            <a:miter lim="800000"/>
            <a:headEnd/>
            <a:tailEnd/>
          </a:ln>
          <a:effectLst/>
        </p:spPr>
        <p:txBody>
          <a:bodyPr wrap="none" anchor="ctr"/>
          <a:lstStyle/>
          <a:p>
            <a:pPr>
              <a:defRPr/>
            </a:pPr>
            <a:endParaRPr lang="en-US" sz="1200"/>
          </a:p>
        </p:txBody>
      </p:sp>
      <p:sp>
        <p:nvSpPr>
          <p:cNvPr id="175109" name="Rectangle 5"/>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175110" name="Rectangle 6"/>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6" name="Rectangle 3"/>
          <p:cNvSpPr>
            <a:spLocks noGrp="1" noChangeArrowheads="1"/>
          </p:cNvSpPr>
          <p:nvPr>
            <p:ph type="ftr" sz="quarter" idx="10"/>
          </p:nvPr>
        </p:nvSpPr>
        <p:spPr>
          <a:xfrm>
            <a:off x="304800" y="6477000"/>
            <a:ext cx="10261600" cy="228600"/>
          </a:xfrm>
        </p:spPr>
        <p:txBody>
          <a:bodyPr/>
          <a:lstStyle>
            <a:lvl1pPr>
              <a:defRPr sz="1400" b="0" smtClean="0"/>
            </a:lvl1pPr>
          </a:lstStyle>
          <a:p>
            <a:pPr>
              <a:defRPr/>
            </a:pPr>
            <a:r>
              <a:rPr lang="en-GB" dirty="0"/>
              <a:t>Siva R Jasthi                                                                          ICS325 – Internet Application Development</a:t>
            </a:r>
            <a:endParaRPr lang="en-GB" dirty="0">
              <a:solidFill>
                <a:srgbClr val="FFFFFF"/>
              </a:solidFill>
            </a:endParaRPr>
          </a:p>
        </p:txBody>
      </p:sp>
      <p:sp>
        <p:nvSpPr>
          <p:cNvPr id="7" name="Rectangle 4"/>
          <p:cNvSpPr>
            <a:spLocks noGrp="1" noChangeArrowheads="1"/>
          </p:cNvSpPr>
          <p:nvPr>
            <p:ph type="sldNum" sz="quarter" idx="11"/>
          </p:nvPr>
        </p:nvSpPr>
        <p:spPr>
          <a:xfrm>
            <a:off x="10769600" y="6477000"/>
            <a:ext cx="508000" cy="228600"/>
          </a:xfrm>
        </p:spPr>
        <p:txBody>
          <a:bodyPr/>
          <a:lstStyle>
            <a:lvl1pPr>
              <a:defRPr smtClean="0">
                <a:solidFill>
                  <a:srgbClr val="FFFFFF"/>
                </a:solidFill>
              </a:defRPr>
            </a:lvl1pPr>
          </a:lstStyle>
          <a:p>
            <a:pPr>
              <a:defRPr/>
            </a:pPr>
            <a:fld id="{9A469BB5-E0B9-488C-AA60-33494638DC02}" type="slidenum">
              <a:rPr lang="en-GB"/>
              <a:pPr>
                <a:defRPr/>
              </a:pPr>
              <a:t>‹#›</a:t>
            </a:fld>
            <a:endParaRPr lang="en-GB"/>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mtClean="0"/>
            </a:lvl1pPr>
          </a:lstStyle>
          <a:p>
            <a:pPr>
              <a:defRPr/>
            </a:pPr>
            <a:r>
              <a:rPr lang="en-GB" dirty="0"/>
              <a:t>Siva R Jasthi                                                                          ICS325 – Internet Application Development</a:t>
            </a:r>
            <a:endParaRPr lang="en-GB" sz="1400" b="0" dirty="0">
              <a:solidFill>
                <a:srgbClr val="FFFFFF"/>
              </a:solidFill>
            </a:endParaRPr>
          </a:p>
        </p:txBody>
      </p:sp>
      <p:sp>
        <p:nvSpPr>
          <p:cNvPr id="5" name="Slide Number Placeholder 4"/>
          <p:cNvSpPr>
            <a:spLocks noGrp="1"/>
          </p:cNvSpPr>
          <p:nvPr>
            <p:ph type="sldNum" sz="quarter" idx="11"/>
          </p:nvPr>
        </p:nvSpPr>
        <p:spPr/>
        <p:txBody>
          <a:bodyPr/>
          <a:lstStyle>
            <a:lvl1pPr>
              <a:defRPr smtClean="0"/>
            </a:lvl1pPr>
          </a:lstStyle>
          <a:p>
            <a:pPr>
              <a:defRPr/>
            </a:pPr>
            <a:fld id="{1E9D930E-90CA-4250-A551-B44A7BA993FE}"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GB" dirty="0"/>
              <a:t>Siva R Jasthi                                                                          ICS325 – Internet Application Development</a:t>
            </a:r>
            <a:endParaRPr lang="en-GB" sz="1400" b="0" dirty="0">
              <a:solidFill>
                <a:srgbClr val="FFFFFF"/>
              </a:solidFill>
            </a:endParaRPr>
          </a:p>
        </p:txBody>
      </p:sp>
      <p:sp>
        <p:nvSpPr>
          <p:cNvPr id="3" name="Slide Number Placeholder 2"/>
          <p:cNvSpPr>
            <a:spLocks noGrp="1"/>
          </p:cNvSpPr>
          <p:nvPr>
            <p:ph type="sldNum" sz="quarter" idx="11"/>
          </p:nvPr>
        </p:nvSpPr>
        <p:spPr/>
        <p:txBody>
          <a:bodyPr/>
          <a:lstStyle>
            <a:lvl1pPr>
              <a:defRPr smtClean="0"/>
            </a:lvl1pPr>
          </a:lstStyle>
          <a:p>
            <a:pPr>
              <a:defRPr/>
            </a:pPr>
            <a:fld id="{5201DAA7-D7B7-4AEC-9760-CE018CC47466}" type="slidenum">
              <a:rPr lang="en-GB"/>
              <a:pPr>
                <a:defRPr/>
              </a:pPr>
              <a:t>‹#›</a:t>
            </a:fld>
            <a:endParaRPr lang="en-GB">
              <a:solidFill>
                <a:srgbClr val="FFFFFF"/>
              </a:solidFill>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92" name="Rectangle 44"/>
          <p:cNvSpPr>
            <a:spLocks noChangeArrowheads="1"/>
          </p:cNvSpPr>
          <p:nvPr/>
        </p:nvSpPr>
        <p:spPr bwMode="auto">
          <a:xfrm>
            <a:off x="0" y="0"/>
            <a:ext cx="12192000" cy="1066800"/>
          </a:xfrm>
          <a:prstGeom prst="rect">
            <a:avLst/>
          </a:prstGeom>
          <a:solidFill>
            <a:srgbClr val="89A5C7"/>
          </a:solidFill>
          <a:ln w="9525">
            <a:noFill/>
            <a:miter lim="800000"/>
            <a:headEnd/>
            <a:tailEnd/>
          </a:ln>
          <a:effectLst/>
        </p:spPr>
        <p:txBody>
          <a:bodyPr wrap="none" anchor="ctr"/>
          <a:lstStyle/>
          <a:p>
            <a:pPr>
              <a:defRPr/>
            </a:pPr>
            <a:endParaRPr lang="en-US" sz="1200"/>
          </a:p>
        </p:txBody>
      </p:sp>
      <p:sp>
        <p:nvSpPr>
          <p:cNvPr id="2061" name="Rectangle 13"/>
          <p:cNvSpPr>
            <a:spLocks noGrp="1" noChangeArrowheads="1"/>
          </p:cNvSpPr>
          <p:nvPr>
            <p:ph type="ftr" sz="quarter" idx="3"/>
          </p:nvPr>
        </p:nvSpPr>
        <p:spPr bwMode="auto">
          <a:xfrm>
            <a:off x="203200" y="6629400"/>
            <a:ext cx="10972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b="1" smtClean="0">
                <a:solidFill>
                  <a:schemeClr val="accent2"/>
                </a:solidFill>
                <a:latin typeface="+mn-lt"/>
              </a:defRPr>
            </a:lvl1pPr>
          </a:lstStyle>
          <a:p>
            <a:pPr>
              <a:defRPr/>
            </a:pPr>
            <a:r>
              <a:rPr lang="en-GB" dirty="0"/>
              <a:t>Siva R Jasthi                                                                          ICS325 – Internet Application Development</a:t>
            </a:r>
            <a:endParaRPr lang="en-GB" sz="1400" dirty="0">
              <a:solidFill>
                <a:srgbClr val="FFFFFF"/>
              </a:solidFill>
            </a:endParaRPr>
          </a:p>
        </p:txBody>
      </p:sp>
      <p:sp>
        <p:nvSpPr>
          <p:cNvPr id="2062" name="Rectangle 14"/>
          <p:cNvSpPr>
            <a:spLocks noGrp="1" noChangeArrowheads="1"/>
          </p:cNvSpPr>
          <p:nvPr>
            <p:ph type="sldNum" sz="quarter" idx="4"/>
          </p:nvPr>
        </p:nvSpPr>
        <p:spPr bwMode="auto">
          <a:xfrm>
            <a:off x="11277600" y="6629400"/>
            <a:ext cx="711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a:defRPr/>
            </a:pPr>
            <a:fld id="{4EE87C96-FD3F-4BD3-9C5B-BE9A4E1C5F8C}" type="slidenum">
              <a:rPr lang="en-GB"/>
              <a:pPr>
                <a:defRPr/>
              </a:pPr>
              <a:t>‹#›</a:t>
            </a:fld>
            <a:endParaRPr lang="en-GB">
              <a:solidFill>
                <a:srgbClr val="FFFFFF"/>
              </a:solidFill>
            </a:endParaRPr>
          </a:p>
        </p:txBody>
      </p:sp>
      <p:sp>
        <p:nvSpPr>
          <p:cNvPr id="1029" name="Rectangle 11"/>
          <p:cNvSpPr>
            <a:spLocks noGrp="1" noChangeArrowheads="1"/>
          </p:cNvSpPr>
          <p:nvPr>
            <p:ph type="body" idx="1"/>
          </p:nvPr>
        </p:nvSpPr>
        <p:spPr bwMode="auto">
          <a:xfrm>
            <a:off x="203200" y="1143000"/>
            <a:ext cx="11988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		</a:t>
            </a:r>
          </a:p>
          <a:p>
            <a:pPr lvl="3"/>
            <a:r>
              <a:rPr lang="en-GB"/>
              <a:t>Fourth level</a:t>
            </a:r>
          </a:p>
        </p:txBody>
      </p:sp>
      <p:sp>
        <p:nvSpPr>
          <p:cNvPr id="2058" name="Rectangle 10"/>
          <p:cNvSpPr>
            <a:spLocks noGrp="1" noChangeArrowheads="1"/>
          </p:cNvSpPr>
          <p:nvPr>
            <p:ph type="title"/>
          </p:nvPr>
        </p:nvSpPr>
        <p:spPr bwMode="auto">
          <a:xfrm>
            <a:off x="1219200" y="0"/>
            <a:ext cx="10972800" cy="10668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pic>
        <p:nvPicPr>
          <p:cNvPr id="2" name="Picture 2054" descr="jasthi">
            <a:extLst>
              <a:ext uri="{FF2B5EF4-FFF2-40B4-BE49-F238E27FC236}">
                <a16:creationId xmlns:a16="http://schemas.microsoft.com/office/drawing/2014/main" id="{70110E3C-674B-A838-460A-BD63617131C4}"/>
              </a:ext>
            </a:extLst>
          </p:cNvPr>
          <p:cNvPicPr>
            <a:picLocks noChangeAspect="1" noChangeArrowheads="1"/>
          </p:cNvPicPr>
          <p:nvPr userDrawn="1"/>
        </p:nvPicPr>
        <p:blipFill>
          <a:blip r:embed="rId5" cstate="print"/>
          <a:srcRect/>
          <a:stretch>
            <a:fillRect/>
          </a:stretch>
        </p:blipFill>
        <p:spPr bwMode="auto">
          <a:xfrm>
            <a:off x="4618" y="0"/>
            <a:ext cx="1062182" cy="1062182"/>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72" r:id="rId1"/>
    <p:sldLayoutId id="2147483673" r:id="rId2"/>
    <p:sldLayoutId id="2147483678" r:id="rId3"/>
  </p:sldLayoutIdLst>
  <p:transition>
    <p:wipe dir="r"/>
  </p:transition>
  <p:hf hdr="0" ftr="0" dt="0"/>
  <p:txStyles>
    <p:title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p:titleStyle>
    <p:bodyStyle>
      <a:lvl1pPr marL="342900" indent="-342900" algn="l" rtl="0" eaLnBrk="0" fontAlgn="base" hangingPunct="0">
        <a:spcBef>
          <a:spcPct val="45000"/>
        </a:spcBef>
        <a:spcAft>
          <a:spcPct val="0"/>
        </a:spcAft>
        <a:buClr>
          <a:srgbClr val="B00000"/>
        </a:buClr>
        <a:buSzPct val="200000"/>
        <a:buChar char="•"/>
        <a:defRPr kumimoji="1" sz="2800">
          <a:solidFill>
            <a:schemeClr val="bg2"/>
          </a:solidFill>
          <a:latin typeface="+mn-lt"/>
          <a:ea typeface="+mn-ea"/>
          <a:cs typeface="+mn-cs"/>
        </a:defRPr>
      </a:lvl1pPr>
      <a:lvl2pPr marL="742950" indent="-285750" algn="l" rtl="0" eaLnBrk="0" fontAlgn="base" hangingPunct="0">
        <a:spcBef>
          <a:spcPct val="45000"/>
        </a:spcBef>
        <a:spcAft>
          <a:spcPct val="0"/>
        </a:spcAft>
        <a:buClr>
          <a:srgbClr val="B00000"/>
        </a:buClr>
        <a:buChar char="•"/>
        <a:defRPr kumimoji="1" sz="2400">
          <a:solidFill>
            <a:schemeClr val="bg2"/>
          </a:solidFill>
          <a:latin typeface="+mn-lt"/>
        </a:defRPr>
      </a:lvl2pPr>
      <a:lvl3pPr marL="1143000" indent="-228600" algn="l" rtl="0" eaLnBrk="0" fontAlgn="base" hangingPunct="0">
        <a:spcBef>
          <a:spcPct val="45000"/>
        </a:spcBef>
        <a:spcAft>
          <a:spcPct val="0"/>
        </a:spcAft>
        <a:buClr>
          <a:srgbClr val="B00000"/>
        </a:buClr>
        <a:buChar char="–"/>
        <a:defRPr kumimoji="1" sz="2000">
          <a:solidFill>
            <a:schemeClr val="bg2"/>
          </a:solidFill>
          <a:latin typeface="+mn-lt"/>
        </a:defRPr>
      </a:lvl3pPr>
      <a:lvl4pPr marL="1600200" indent="-228600" algn="l" rtl="0" eaLnBrk="0" fontAlgn="base" hangingPunct="0">
        <a:spcBef>
          <a:spcPct val="45000"/>
        </a:spcBef>
        <a:spcAft>
          <a:spcPct val="0"/>
        </a:spcAft>
        <a:buClr>
          <a:srgbClr val="99CCCC"/>
        </a:buClr>
        <a:buChar char="–"/>
        <a:defRPr kumimoji="1">
          <a:solidFill>
            <a:schemeClr val="bg2"/>
          </a:solidFill>
          <a:latin typeface="+mn-lt"/>
        </a:defRPr>
      </a:lvl4pPr>
      <a:lvl5pPr marL="2057400" indent="-228600" algn="l" rtl="0" eaLnBrk="0" fontAlgn="base" hangingPunct="0">
        <a:spcBef>
          <a:spcPct val="20000"/>
        </a:spcBef>
        <a:spcAft>
          <a:spcPct val="0"/>
        </a:spcAft>
        <a:buClr>
          <a:srgbClr val="C2B515"/>
        </a:buClr>
        <a:buChar char="»"/>
        <a:defRPr kumimoji="1" sz="2000">
          <a:solidFill>
            <a:srgbClr val="FFFFFF"/>
          </a:solidFill>
          <a:latin typeface="+mn-lt"/>
        </a:defRPr>
      </a:lvl5pPr>
      <a:lvl6pPr marL="2514600" indent="-228600" algn="l" rtl="0" eaLnBrk="0" fontAlgn="base" hangingPunct="0">
        <a:spcBef>
          <a:spcPct val="20000"/>
        </a:spcBef>
        <a:spcAft>
          <a:spcPct val="0"/>
        </a:spcAft>
        <a:buClr>
          <a:srgbClr val="C2B515"/>
        </a:buClr>
        <a:buChar char="»"/>
        <a:defRPr kumimoji="1" sz="2000">
          <a:solidFill>
            <a:srgbClr val="FFFFFF"/>
          </a:solidFill>
          <a:latin typeface="+mn-lt"/>
        </a:defRPr>
      </a:lvl6pPr>
      <a:lvl7pPr marL="2971800" indent="-228600" algn="l" rtl="0" eaLnBrk="0" fontAlgn="base" hangingPunct="0">
        <a:spcBef>
          <a:spcPct val="20000"/>
        </a:spcBef>
        <a:spcAft>
          <a:spcPct val="0"/>
        </a:spcAft>
        <a:buClr>
          <a:srgbClr val="C2B515"/>
        </a:buClr>
        <a:buChar char="»"/>
        <a:defRPr kumimoji="1" sz="2000">
          <a:solidFill>
            <a:srgbClr val="FFFFFF"/>
          </a:solidFill>
          <a:latin typeface="+mn-lt"/>
        </a:defRPr>
      </a:lvl7pPr>
      <a:lvl8pPr marL="3429000" indent="-228600" algn="l" rtl="0" eaLnBrk="0" fontAlgn="base" hangingPunct="0">
        <a:spcBef>
          <a:spcPct val="20000"/>
        </a:spcBef>
        <a:spcAft>
          <a:spcPct val="0"/>
        </a:spcAft>
        <a:buClr>
          <a:srgbClr val="C2B515"/>
        </a:buClr>
        <a:buChar char="»"/>
        <a:defRPr kumimoji="1" sz="2000">
          <a:solidFill>
            <a:srgbClr val="FFFFFF"/>
          </a:solidFill>
          <a:latin typeface="+mn-lt"/>
        </a:defRPr>
      </a:lvl8pPr>
      <a:lvl9pPr marL="3886200" indent="-228600" algn="l" rtl="0" eaLnBrk="0" fontAlgn="base" hangingPunct="0">
        <a:spcBef>
          <a:spcPct val="20000"/>
        </a:spcBef>
        <a:spcAft>
          <a:spcPct val="0"/>
        </a:spcAft>
        <a:buClr>
          <a:srgbClr val="C2B515"/>
        </a:buClr>
        <a:buChar char="»"/>
        <a:defRPr kumimoji="1"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tags" Target="../tags/tag11.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1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3.xml"/><Relationship Id="rId1" Type="http://schemas.openxmlformats.org/officeDocument/2006/relationships/tags" Target="../tags/tag17.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3.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slideLayout" Target="../slideLayouts/slideLayout3.xml"/><Relationship Id="rId1" Type="http://schemas.openxmlformats.org/officeDocument/2006/relationships/tags" Target="../tags/tag2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3.xml"/><Relationship Id="rId1" Type="http://schemas.openxmlformats.org/officeDocument/2006/relationships/tags" Target="../tags/tag2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slideLayout" Target="../slideLayouts/slideLayout3.xml"/><Relationship Id="rId1" Type="http://schemas.openxmlformats.org/officeDocument/2006/relationships/tags" Target="../tags/tag25.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slideLayout" Target="../slideLayouts/slideLayout3.xml"/><Relationship Id="rId1" Type="http://schemas.openxmlformats.org/officeDocument/2006/relationships/tags" Target="../tags/tag26.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3.xml"/><Relationship Id="rId1" Type="http://schemas.openxmlformats.org/officeDocument/2006/relationships/tags" Target="../tags/tag30.xml"/><Relationship Id="rId4" Type="http://schemas.openxmlformats.org/officeDocument/2006/relationships/image" Target="../media/image44.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slideLayout" Target="../slideLayouts/slideLayout3.xml"/><Relationship Id="rId1" Type="http://schemas.openxmlformats.org/officeDocument/2006/relationships/tags" Target="../tags/tag31.xml"/><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3.xml"/><Relationship Id="rId1" Type="http://schemas.openxmlformats.org/officeDocument/2006/relationships/tags" Target="../tags/tag32.xml"/><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slideLayout" Target="../slideLayouts/slideLayout3.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6.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10.xml"/><Relationship Id="rId5" Type="http://schemas.openxmlformats.org/officeDocument/2006/relationships/image" Target="../media/image11.wmf"/><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3"/>
          <p:cNvSpPr>
            <a:spLocks noChangeArrowheads="1"/>
          </p:cNvSpPr>
          <p:nvPr/>
        </p:nvSpPr>
        <p:spPr bwMode="auto">
          <a:xfrm>
            <a:off x="1524000" y="1828800"/>
            <a:ext cx="9144000" cy="2133600"/>
          </a:xfrm>
          <a:prstGeom prst="rect">
            <a:avLst/>
          </a:prstGeom>
          <a:solidFill>
            <a:srgbClr val="89A5C7"/>
          </a:solidFill>
          <a:ln w="25400">
            <a:solidFill>
              <a:schemeClr val="bg1"/>
            </a:solidFill>
            <a:miter lim="800000"/>
            <a:headEnd/>
            <a:tailEnd/>
          </a:ln>
        </p:spPr>
        <p:txBody>
          <a:bodyPr wrap="none" anchor="ctr"/>
          <a:lstStyle/>
          <a:p>
            <a:pPr algn="ctr"/>
            <a:r>
              <a:rPr lang="en-US" sz="2800" b="1"/>
              <a:t>Ch.10 Working with your MySQL Database</a:t>
            </a:r>
            <a:endParaRPr lang="en-US" sz="2800" b="1" dirty="0"/>
          </a:p>
        </p:txBody>
      </p:sp>
      <p:pic>
        <p:nvPicPr>
          <p:cNvPr id="13315" name="Picture 2054" descr="jasthi"/>
          <p:cNvPicPr>
            <a:picLocks noChangeAspect="1" noChangeArrowheads="1"/>
          </p:cNvPicPr>
          <p:nvPr/>
        </p:nvPicPr>
        <p:blipFill>
          <a:blip r:embed="rId4" cstate="print"/>
          <a:srcRect/>
          <a:stretch>
            <a:fillRect/>
          </a:stretch>
        </p:blipFill>
        <p:spPr bwMode="auto">
          <a:xfrm>
            <a:off x="1524000" y="2133600"/>
            <a:ext cx="1295400" cy="1295400"/>
          </a:xfrm>
          <a:prstGeom prst="rect">
            <a:avLst/>
          </a:prstGeom>
          <a:noFill/>
          <a:ln w="9525">
            <a:noFill/>
            <a:miter lim="800000"/>
            <a:headEnd/>
            <a:tailEnd/>
          </a:ln>
        </p:spPr>
      </p:pic>
      <p:sp>
        <p:nvSpPr>
          <p:cNvPr id="13316" name="Rectangle 2056"/>
          <p:cNvSpPr>
            <a:spLocks noChangeArrowheads="1"/>
          </p:cNvSpPr>
          <p:nvPr/>
        </p:nvSpPr>
        <p:spPr bwMode="auto">
          <a:xfrm>
            <a:off x="4419600" y="4114800"/>
            <a:ext cx="6019800" cy="2514600"/>
          </a:xfrm>
          <a:prstGeom prst="rect">
            <a:avLst/>
          </a:prstGeom>
          <a:solidFill>
            <a:srgbClr val="00FFFF">
              <a:alpha val="50195"/>
            </a:srgbClr>
          </a:solidFill>
          <a:ln w="28575">
            <a:solidFill>
              <a:schemeClr val="bg1"/>
            </a:solidFill>
            <a:miter lim="800000"/>
            <a:headEnd/>
            <a:tailEnd/>
          </a:ln>
        </p:spPr>
        <p:txBody>
          <a:bodyPr wrap="none" anchor="ctr"/>
          <a:lstStyle/>
          <a:p>
            <a:pPr>
              <a:spcBef>
                <a:spcPct val="45000"/>
              </a:spcBef>
            </a:pPr>
            <a:r>
              <a:rPr kumimoji="1" lang="en-US" sz="2000" b="1" dirty="0">
                <a:latin typeface="Arial" charset="0"/>
              </a:rPr>
              <a:t>Siva R Jasthi</a:t>
            </a:r>
            <a:endParaRPr kumimoji="1" lang="en-US" sz="1600" dirty="0">
              <a:latin typeface="Arial" charset="0"/>
            </a:endParaRPr>
          </a:p>
          <a:p>
            <a:pPr>
              <a:spcBef>
                <a:spcPct val="45000"/>
              </a:spcBef>
            </a:pPr>
            <a:r>
              <a:rPr kumimoji="1" lang="en-US" sz="1600">
                <a:latin typeface="Arial" charset="0"/>
              </a:rPr>
              <a:t>ICS325 – Unrestrictedet Application Development</a:t>
            </a:r>
          </a:p>
          <a:p>
            <a:pPr>
              <a:spcBef>
                <a:spcPct val="45000"/>
              </a:spcBef>
            </a:pPr>
            <a:endParaRPr kumimoji="1" lang="en-US" sz="1600" dirty="0">
              <a:latin typeface="Arial" charset="0"/>
            </a:endParaRPr>
          </a:p>
          <a:p>
            <a:pPr>
              <a:spcBef>
                <a:spcPct val="45000"/>
              </a:spcBef>
            </a:pPr>
            <a:r>
              <a:rPr kumimoji="1" lang="en-US" sz="1600" dirty="0">
                <a:latin typeface="Arial" charset="0"/>
              </a:rPr>
              <a:t>Information and Computer Sciences</a:t>
            </a:r>
          </a:p>
          <a:p>
            <a:pPr>
              <a:spcBef>
                <a:spcPct val="45000"/>
              </a:spcBef>
            </a:pPr>
            <a:r>
              <a:rPr kumimoji="1" lang="en-US" sz="1600" dirty="0">
                <a:latin typeface="Arial" charset="0"/>
              </a:rPr>
              <a:t>Metropolitan State University</a:t>
            </a:r>
          </a:p>
        </p:txBody>
      </p:sp>
    </p:spTree>
    <p:custDataLst>
      <p:tags r:id="rId1"/>
    </p:custDataLst>
    <p:extLst>
      <p:ext uri="{BB962C8B-B14F-4D97-AF65-F5344CB8AC3E}">
        <p14:creationId xmlns:p14="http://schemas.microsoft.com/office/powerpoint/2010/main" val="1124890526"/>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Retrieving Data from the Database</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066800"/>
            <a:ext cx="4005263" cy="32669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ight Arrow 8"/>
          <p:cNvSpPr/>
          <p:nvPr/>
        </p:nvSpPr>
        <p:spPr bwMode="auto">
          <a:xfrm flipH="1">
            <a:off x="5867399" y="1219200"/>
            <a:ext cx="4267201" cy="2514600"/>
          </a:xfrm>
          <a:prstGeom prst="rightArrow">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z="2000" dirty="0"/>
          </a:p>
          <a:p>
            <a:r>
              <a:rPr lang="en-US" sz="2000" dirty="0"/>
              <a:t>Workhorse of SQL is SELECT statement; </a:t>
            </a:r>
          </a:p>
        </p:txBody>
      </p:sp>
      <p:pic>
        <p:nvPicPr>
          <p:cNvPr id="409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6077"/>
          <a:stretch/>
        </p:blipFill>
        <p:spPr bwMode="auto">
          <a:xfrm>
            <a:off x="1696328" y="4564445"/>
            <a:ext cx="3330575" cy="9981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902" y="5715000"/>
            <a:ext cx="330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ight Arrow 10"/>
          <p:cNvSpPr/>
          <p:nvPr/>
        </p:nvSpPr>
        <p:spPr bwMode="auto">
          <a:xfrm flipH="1">
            <a:off x="5105399" y="4541203"/>
            <a:ext cx="4953001" cy="941832"/>
          </a:xfrm>
          <a:prstGeom prst="rightArrow">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t>Selecting two columns from customers</a:t>
            </a:r>
          </a:p>
        </p:txBody>
      </p:sp>
      <p:sp>
        <p:nvSpPr>
          <p:cNvPr id="12" name="Right Arrow 11"/>
          <p:cNvSpPr/>
          <p:nvPr/>
        </p:nvSpPr>
        <p:spPr bwMode="auto">
          <a:xfrm flipH="1">
            <a:off x="5124449" y="5588952"/>
            <a:ext cx="4933950" cy="941832"/>
          </a:xfrm>
          <a:prstGeom prst="rightArrow">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t>Using wildcard *; Selecting all columns from </a:t>
            </a:r>
            <a:r>
              <a:rPr lang="en-US" sz="1400" dirty="0" err="1"/>
              <a:t>order_items</a:t>
            </a:r>
            <a:endParaRPr lang="en-US" sz="1400" dirty="0"/>
          </a:p>
        </p:txBody>
      </p:sp>
    </p:spTree>
    <p:custDataLst>
      <p:tags r:id="rId1"/>
    </p:custDataLst>
    <p:extLst>
      <p:ext uri="{BB962C8B-B14F-4D97-AF65-F5344CB8AC3E}">
        <p14:creationId xmlns:p14="http://schemas.microsoft.com/office/powerpoint/2010/main" val="2399805016"/>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28575"/>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Retrieving Data with specific criteria</a:t>
            </a:r>
          </a:p>
          <a:p>
            <a:pPr eaLnBrk="1" hangingPunct="1"/>
            <a:r>
              <a:rPr lang="en-US" dirty="0"/>
              <a:t>(WHERE clause)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7825" y="1143000"/>
            <a:ext cx="8445741"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own Arrow 1"/>
          <p:cNvSpPr/>
          <p:nvPr/>
        </p:nvSpPr>
        <p:spPr bwMode="auto">
          <a:xfrm rot="3571898">
            <a:off x="4128397" y="2179721"/>
            <a:ext cx="686176" cy="1012656"/>
          </a:xfrm>
          <a:prstGeom prst="down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IT</a:t>
            </a:r>
          </a:p>
          <a:p>
            <a:r>
              <a:rPr lang="en-US" dirty="0"/>
              <a:t>IS</a:t>
            </a:r>
          </a:p>
          <a:p>
            <a:r>
              <a:rPr lang="en-US" dirty="0"/>
              <a:t>5</a:t>
            </a:r>
          </a:p>
        </p:txBody>
      </p:sp>
    </p:spTree>
    <p:custDataLst>
      <p:tags r:id="rId1"/>
    </p:custDataLst>
    <p:extLst>
      <p:ext uri="{BB962C8B-B14F-4D97-AF65-F5344CB8AC3E}">
        <p14:creationId xmlns:p14="http://schemas.microsoft.com/office/powerpoint/2010/main" val="1589870923"/>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Comparison Operators for WHERE clause</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057258"/>
            <a:ext cx="8183966" cy="5419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21891687"/>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Comparison Operators for WHERE clause (Cond.)</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143000"/>
            <a:ext cx="8182381" cy="525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4161392724"/>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Comparison Operators for WHERE clause (Cond.)</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1" y="1143000"/>
            <a:ext cx="8182381" cy="525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63662041"/>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AND, OR operators for where clauses</a:t>
            </a: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409700"/>
            <a:ext cx="3157000" cy="1905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75898" y="1295401"/>
            <a:ext cx="252412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33372" y="1295400"/>
            <a:ext cx="2609850"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02193" y="2286000"/>
            <a:ext cx="4830514" cy="12954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350279779"/>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Retrieving Data from Multiple Tables</a:t>
            </a:r>
          </a:p>
        </p:txBody>
      </p:sp>
      <p:sp>
        <p:nvSpPr>
          <p:cNvPr id="6" name="Rectangle 5"/>
          <p:cNvSpPr/>
          <p:nvPr/>
        </p:nvSpPr>
        <p:spPr>
          <a:xfrm>
            <a:off x="1524000" y="1066801"/>
            <a:ext cx="9128760" cy="461665"/>
          </a:xfrm>
          <a:prstGeom prst="rect">
            <a:avLst/>
          </a:prstGeom>
        </p:spPr>
        <p:txBody>
          <a:bodyPr wrap="square">
            <a:spAutoFit/>
          </a:bodyPr>
          <a:lstStyle/>
          <a:p>
            <a:r>
              <a:rPr lang="en-US" sz="2400" dirty="0"/>
              <a:t>SQL Joins: http://www.w3schools.com/sql/sql_join.asp</a:t>
            </a:r>
          </a:p>
        </p:txBody>
      </p:sp>
      <p:sp>
        <p:nvSpPr>
          <p:cNvPr id="7" name="TextBox 6"/>
          <p:cNvSpPr txBox="1"/>
          <p:nvPr/>
        </p:nvSpPr>
        <p:spPr>
          <a:xfrm>
            <a:off x="1543050" y="1528465"/>
            <a:ext cx="9109710" cy="1384995"/>
          </a:xfrm>
          <a:prstGeom prst="rect">
            <a:avLst/>
          </a:prstGeom>
          <a:noFill/>
        </p:spPr>
        <p:txBody>
          <a:bodyPr wrap="square" rtlCol="0">
            <a:spAutoFit/>
          </a:bodyPr>
          <a:lstStyle/>
          <a:p>
            <a:pPr marL="285750" indent="-285750">
              <a:buFont typeface="Arial" pitchFamily="34" charset="0"/>
              <a:buChar char="•"/>
            </a:pPr>
            <a:r>
              <a:rPr lang="en-US" sz="1400" dirty="0">
                <a:latin typeface="+mj-lt"/>
              </a:rPr>
              <a:t>The basic concept is:  There is data spread across multiple tables (because of database normalization principles 1NF, 2NF and 3NF)</a:t>
            </a:r>
          </a:p>
          <a:p>
            <a:pPr marL="285750" indent="-285750">
              <a:buFont typeface="Arial" pitchFamily="34" charset="0"/>
              <a:buChar char="•"/>
            </a:pPr>
            <a:endParaRPr lang="en-US" sz="1400" dirty="0">
              <a:latin typeface="+mj-lt"/>
            </a:endParaRPr>
          </a:p>
          <a:p>
            <a:pPr marL="285750" indent="-285750">
              <a:buFont typeface="Arial" pitchFamily="34" charset="0"/>
              <a:buChar char="•"/>
            </a:pPr>
            <a:r>
              <a:rPr lang="en-US" sz="1400" dirty="0">
                <a:latin typeface="+mj-lt"/>
              </a:rPr>
              <a:t>However, the data need to be fetched as a logical unit and it means going after multiple tables.</a:t>
            </a:r>
          </a:p>
          <a:p>
            <a:pPr marL="285750" indent="-285750">
              <a:buFont typeface="Arial" pitchFamily="34" charset="0"/>
              <a:buChar char="•"/>
            </a:pPr>
            <a:endParaRPr lang="en-US" sz="1400" dirty="0">
              <a:latin typeface="+mj-lt"/>
            </a:endParaRPr>
          </a:p>
          <a:p>
            <a:pPr marL="285750" indent="-285750">
              <a:buFont typeface="Arial" pitchFamily="34" charset="0"/>
              <a:buChar char="•"/>
            </a:pPr>
            <a:r>
              <a:rPr lang="en-US" sz="1400" dirty="0">
                <a:latin typeface="+mj-lt"/>
              </a:rPr>
              <a:t>JOINS come into picture here. There are several types of Joins in MySQL.  </a:t>
            </a:r>
          </a:p>
        </p:txBody>
      </p:sp>
      <p:grpSp>
        <p:nvGrpSpPr>
          <p:cNvPr id="8" name="Group 7"/>
          <p:cNvGrpSpPr/>
          <p:nvPr/>
        </p:nvGrpSpPr>
        <p:grpSpPr>
          <a:xfrm>
            <a:off x="2590801" y="2979861"/>
            <a:ext cx="6227445" cy="3171825"/>
            <a:chOff x="19050" y="0"/>
            <a:chExt cx="8934450" cy="5305425"/>
          </a:xfrm>
        </p:grpSpPr>
        <p:pic>
          <p:nvPicPr>
            <p:cNvPr id="23553" name="Picture 1"/>
            <p:cNvPicPr>
              <a:picLocks noChangeAspect="1" noChangeArrowheads="1"/>
            </p:cNvPicPr>
            <p:nvPr/>
          </p:nvPicPr>
          <p:blipFill rotWithShape="1">
            <a:blip r:embed="rId3">
              <a:extLst>
                <a:ext uri="{28A0092B-C50C-407E-A947-70E740481C1C}">
                  <a14:useLocalDpi xmlns:a14="http://schemas.microsoft.com/office/drawing/2010/main" val="0"/>
                </a:ext>
              </a:extLst>
            </a:blip>
            <a:srcRect b="9955"/>
            <a:stretch/>
          </p:blipFill>
          <p:spPr bwMode="auto">
            <a:xfrm>
              <a:off x="19050" y="0"/>
              <a:ext cx="8905875" cy="3790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5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t="28455" b="6911"/>
            <a:stretch/>
          </p:blipFill>
          <p:spPr bwMode="auto">
            <a:xfrm>
              <a:off x="28575" y="3790950"/>
              <a:ext cx="8924925" cy="151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ustDataLst>
      <p:tags r:id="rId1"/>
    </p:custDataLst>
    <p:extLst>
      <p:ext uri="{BB962C8B-B14F-4D97-AF65-F5344CB8AC3E}">
        <p14:creationId xmlns:p14="http://schemas.microsoft.com/office/powerpoint/2010/main" val="1654612627"/>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17</a:t>
            </a:fld>
            <a:endParaRPr lang="en-GB">
              <a:solidFill>
                <a:srgbClr val="FFFFFF"/>
              </a:solidFill>
            </a:endParaRPr>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
            <a:ext cx="8753475" cy="6878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991245495"/>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18</a:t>
            </a:fld>
            <a:endParaRPr lang="en-GB">
              <a:solidFill>
                <a:srgbClr val="FFFFFF"/>
              </a:solidFill>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295400"/>
            <a:ext cx="6705600"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971800" y="76200"/>
            <a:ext cx="3300904" cy="923330"/>
          </a:xfrm>
          <a:prstGeom prst="rect">
            <a:avLst/>
          </a:prstGeom>
          <a:noFill/>
        </p:spPr>
        <p:txBody>
          <a:bodyPr wrap="none" rtlCol="0">
            <a:spAutoFit/>
          </a:bodyPr>
          <a:lstStyle/>
          <a:p>
            <a:r>
              <a:rPr lang="en-US" sz="1800" dirty="0">
                <a:latin typeface="+mj-lt"/>
              </a:rPr>
              <a:t>INNER JOIN or CROSS JOIN </a:t>
            </a:r>
          </a:p>
          <a:p>
            <a:r>
              <a:rPr lang="en-US" sz="1800" dirty="0">
                <a:latin typeface="+mj-lt"/>
              </a:rPr>
              <a:t>FULL JOIN</a:t>
            </a:r>
          </a:p>
          <a:p>
            <a:r>
              <a:rPr lang="en-US" sz="1800" dirty="0">
                <a:latin typeface="+mj-lt"/>
              </a:rPr>
              <a:t>CARTESIAN PRODUCT</a:t>
            </a:r>
          </a:p>
        </p:txBody>
      </p:sp>
      <p:sp>
        <p:nvSpPr>
          <p:cNvPr id="4" name="Right Arrow 3"/>
          <p:cNvSpPr/>
          <p:nvPr/>
        </p:nvSpPr>
        <p:spPr bwMode="auto">
          <a:xfrm flipH="1">
            <a:off x="5562600" y="4648200"/>
            <a:ext cx="4953000" cy="2057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How many rows are returned by this FULL JOIN?</a:t>
            </a:r>
          </a:p>
          <a:p>
            <a:endParaRPr lang="en-US" dirty="0"/>
          </a:p>
          <a:p>
            <a:r>
              <a:rPr lang="en-US" dirty="0"/>
              <a:t>The combined table doesn’t make sense.</a:t>
            </a:r>
          </a:p>
          <a:p>
            <a:r>
              <a:rPr lang="en-US" dirty="0"/>
              <a:t>Rows are combined with brute force.</a:t>
            </a:r>
          </a:p>
          <a:p>
            <a:r>
              <a:rPr lang="en-US" dirty="0"/>
              <a:t>Each row in orders is combined with each row in customers.</a:t>
            </a:r>
          </a:p>
        </p:txBody>
      </p:sp>
    </p:spTree>
    <p:custDataLst>
      <p:tags r:id="rId1"/>
    </p:custDataLst>
    <p:extLst>
      <p:ext uri="{BB962C8B-B14F-4D97-AF65-F5344CB8AC3E}">
        <p14:creationId xmlns:p14="http://schemas.microsoft.com/office/powerpoint/2010/main" val="2358632016"/>
      </p:ext>
    </p:extLst>
  </p:cSld>
  <p:clrMapOvr>
    <a:masterClrMapping/>
  </p:clrMapOvr>
  <p:transition>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1552575"/>
            <a:ext cx="7648575" cy="369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19</a:t>
            </a:fld>
            <a:endParaRPr lang="en-GB">
              <a:solidFill>
                <a:srgbClr val="FFFFFF"/>
              </a:solidFill>
            </a:endParaRPr>
          </a:p>
        </p:txBody>
      </p:sp>
      <p:sp>
        <p:nvSpPr>
          <p:cNvPr id="3" name="TextBox 2"/>
          <p:cNvSpPr txBox="1"/>
          <p:nvPr/>
        </p:nvSpPr>
        <p:spPr>
          <a:xfrm>
            <a:off x="2971801" y="260866"/>
            <a:ext cx="3852337" cy="369332"/>
          </a:xfrm>
          <a:prstGeom prst="rect">
            <a:avLst/>
          </a:prstGeom>
          <a:noFill/>
        </p:spPr>
        <p:txBody>
          <a:bodyPr wrap="none" rtlCol="0">
            <a:spAutoFit/>
          </a:bodyPr>
          <a:lstStyle/>
          <a:p>
            <a:r>
              <a:rPr lang="en-US" sz="1800" dirty="0">
                <a:latin typeface="+mj-lt"/>
              </a:rPr>
              <a:t>EQUI-JOIN through WHERE clause</a:t>
            </a:r>
          </a:p>
        </p:txBody>
      </p:sp>
      <p:sp>
        <p:nvSpPr>
          <p:cNvPr id="4" name="Right Arrow 3"/>
          <p:cNvSpPr/>
          <p:nvPr/>
        </p:nvSpPr>
        <p:spPr bwMode="auto">
          <a:xfrm flipH="1">
            <a:off x="5514975" y="762000"/>
            <a:ext cx="4953000" cy="2057400"/>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a:p>
            <a:endParaRPr lang="en-US" dirty="0"/>
          </a:p>
          <a:p>
            <a:r>
              <a:rPr lang="en-US" dirty="0"/>
              <a:t>When you specify WHERE clause, it is called “</a:t>
            </a:r>
            <a:r>
              <a:rPr lang="en-US" dirty="0" err="1"/>
              <a:t>equi</a:t>
            </a:r>
            <a:r>
              <a:rPr lang="en-US" dirty="0"/>
              <a:t>-join”.</a:t>
            </a:r>
          </a:p>
        </p:txBody>
      </p:sp>
    </p:spTree>
    <p:custDataLst>
      <p:tags r:id="rId1"/>
    </p:custDataLst>
    <p:extLst>
      <p:ext uri="{BB962C8B-B14F-4D97-AF65-F5344CB8AC3E}">
        <p14:creationId xmlns:p14="http://schemas.microsoft.com/office/powerpoint/2010/main" val="3918473700"/>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Outline</a:t>
            </a:r>
          </a:p>
        </p:txBody>
      </p:sp>
      <p:sp>
        <p:nvSpPr>
          <p:cNvPr id="5" name="Content Placeholder 4"/>
          <p:cNvSpPr>
            <a:spLocks noGrp="1"/>
          </p:cNvSpPr>
          <p:nvPr>
            <p:ph idx="1"/>
          </p:nvPr>
        </p:nvSpPr>
        <p:spPr/>
        <p:txBody>
          <a:bodyPr/>
          <a:lstStyle/>
          <a:p>
            <a:r>
              <a:rPr lang="en-US" dirty="0"/>
              <a:t>Inserting data into the database</a:t>
            </a:r>
          </a:p>
          <a:p>
            <a:r>
              <a:rPr lang="en-US" dirty="0"/>
              <a:t>Retrieving data from the database</a:t>
            </a:r>
          </a:p>
          <a:p>
            <a:r>
              <a:rPr lang="en-US" dirty="0"/>
              <a:t>Joining Tables</a:t>
            </a:r>
          </a:p>
          <a:p>
            <a:r>
              <a:rPr lang="en-US" dirty="0"/>
              <a:t>Using Sub queries</a:t>
            </a:r>
          </a:p>
          <a:p>
            <a:r>
              <a:rPr lang="en-US" dirty="0"/>
              <a:t>Updating records from the database</a:t>
            </a:r>
          </a:p>
          <a:p>
            <a:r>
              <a:rPr lang="en-US" dirty="0"/>
              <a:t>Altering tables after creation</a:t>
            </a:r>
          </a:p>
          <a:p>
            <a:r>
              <a:rPr lang="en-US" dirty="0"/>
              <a:t>Deleting records from the database</a:t>
            </a:r>
          </a:p>
          <a:p>
            <a:r>
              <a:rPr lang="en-US" dirty="0"/>
              <a:t>Dropping tables</a:t>
            </a:r>
          </a:p>
        </p:txBody>
      </p:sp>
    </p:spTree>
    <p:custDataLst>
      <p:tags r:id="rId1"/>
    </p:custDataLst>
    <p:extLst>
      <p:ext uri="{BB962C8B-B14F-4D97-AF65-F5344CB8AC3E}">
        <p14:creationId xmlns:p14="http://schemas.microsoft.com/office/powerpoint/2010/main" val="3466969464"/>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ORDER by Clause</a:t>
            </a:r>
          </a:p>
        </p:txBody>
      </p:sp>
      <p:sp>
        <p:nvSpPr>
          <p:cNvPr id="2" name="TextBox 1"/>
          <p:cNvSpPr txBox="1"/>
          <p:nvPr/>
        </p:nvSpPr>
        <p:spPr>
          <a:xfrm>
            <a:off x="1552576" y="1143000"/>
            <a:ext cx="8963025" cy="1938992"/>
          </a:xfrm>
          <a:prstGeom prst="rect">
            <a:avLst/>
          </a:prstGeom>
          <a:noFill/>
        </p:spPr>
        <p:txBody>
          <a:bodyPr wrap="square" rtlCol="0">
            <a:spAutoFit/>
          </a:bodyPr>
          <a:lstStyle/>
          <a:p>
            <a:pPr marL="342900" indent="-342900">
              <a:buFont typeface="Arial" pitchFamily="34" charset="0"/>
              <a:buChar char="•"/>
            </a:pPr>
            <a:r>
              <a:rPr lang="en-US" sz="2000" dirty="0">
                <a:latin typeface="+mj-lt"/>
              </a:rPr>
              <a:t>The ORDER BY keyword is used to sort the result-set by one or more columns.</a:t>
            </a:r>
          </a:p>
          <a:p>
            <a:pPr marL="342900" indent="-342900">
              <a:buFont typeface="Arial" pitchFamily="34" charset="0"/>
              <a:buChar char="•"/>
            </a:pPr>
            <a:endParaRPr lang="en-US" sz="2000" dirty="0">
              <a:latin typeface="+mj-lt"/>
            </a:endParaRPr>
          </a:p>
          <a:p>
            <a:pPr marL="342900" indent="-342900">
              <a:buFont typeface="Arial" pitchFamily="34" charset="0"/>
              <a:buChar char="•"/>
            </a:pPr>
            <a:r>
              <a:rPr lang="en-US" sz="2000" dirty="0">
                <a:latin typeface="+mj-lt"/>
              </a:rPr>
              <a:t>The ORDER BY keyword sorts the records in ascending order by default. To sort the records in a descending order, you can use the DESC keyword.</a:t>
            </a:r>
          </a:p>
          <a:p>
            <a:pPr marL="342900" indent="-342900">
              <a:buFont typeface="Arial" pitchFamily="34" charset="0"/>
              <a:buChar char="•"/>
            </a:pPr>
            <a:endParaRPr lang="en-US" sz="2000" dirty="0">
              <a:latin typeface="+mj-lt"/>
            </a:endParaRP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2971801"/>
            <a:ext cx="5305425" cy="160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724400"/>
            <a:ext cx="2495550"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38650" y="4724401"/>
            <a:ext cx="2658438"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1"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5000" y="5715000"/>
            <a:ext cx="321945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49226" y="5724525"/>
            <a:ext cx="3895725" cy="66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871464455"/>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Grouping and Aggregating Data</a:t>
            </a:r>
          </a:p>
        </p:txBody>
      </p:sp>
      <p:sp>
        <p:nvSpPr>
          <p:cNvPr id="2" name="TextBox 1"/>
          <p:cNvSpPr txBox="1"/>
          <p:nvPr/>
        </p:nvSpPr>
        <p:spPr>
          <a:xfrm>
            <a:off x="1552576" y="1143001"/>
            <a:ext cx="8963025" cy="1323439"/>
          </a:xfrm>
          <a:prstGeom prst="rect">
            <a:avLst/>
          </a:prstGeom>
          <a:noFill/>
        </p:spPr>
        <p:txBody>
          <a:bodyPr wrap="square" rtlCol="0">
            <a:spAutoFit/>
          </a:bodyPr>
          <a:lstStyle/>
          <a:p>
            <a:pPr marL="342900" indent="-342900">
              <a:buFont typeface="Arial" pitchFamily="34" charset="0"/>
              <a:buChar char="•"/>
            </a:pPr>
            <a:r>
              <a:rPr lang="en-US" sz="2000" dirty="0">
                <a:latin typeface="+mj-lt"/>
              </a:rPr>
              <a:t>The aggregate functions (example: what is the average price of an item in an order? What is the average sale per customer in the month of December?) can be applied to the whole table or a select set of data.</a:t>
            </a:r>
          </a:p>
          <a:p>
            <a:pPr marL="342900" indent="-342900">
              <a:buFont typeface="Arial" pitchFamily="34" charset="0"/>
              <a:buChar char="•"/>
            </a:pPr>
            <a:endParaRPr lang="en-US" sz="2000" dirty="0">
              <a:latin typeface="+mj-lt"/>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1" y="3067050"/>
            <a:ext cx="4282441" cy="2098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7961" y="2466439"/>
            <a:ext cx="3781425" cy="380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25255100"/>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HAVING clause (filtering out some data based on some criteria)</a:t>
            </a:r>
          </a:p>
        </p:txBody>
      </p:sp>
      <p:sp>
        <p:nvSpPr>
          <p:cNvPr id="2" name="TextBox 1"/>
          <p:cNvSpPr txBox="1"/>
          <p:nvPr/>
        </p:nvSpPr>
        <p:spPr>
          <a:xfrm>
            <a:off x="1552576" y="1143001"/>
            <a:ext cx="8963025" cy="1323439"/>
          </a:xfrm>
          <a:prstGeom prst="rect">
            <a:avLst/>
          </a:prstGeom>
          <a:noFill/>
        </p:spPr>
        <p:txBody>
          <a:bodyPr wrap="square" rtlCol="0">
            <a:spAutoFit/>
          </a:bodyPr>
          <a:lstStyle/>
          <a:p>
            <a:pPr marL="342900" indent="-342900">
              <a:buFont typeface="Arial" pitchFamily="34" charset="0"/>
              <a:buChar char="•"/>
            </a:pPr>
            <a:r>
              <a:rPr lang="en-US" sz="2000" dirty="0">
                <a:latin typeface="+mj-lt"/>
              </a:rPr>
              <a:t>In addition to grouping and aggregating data, we can also test the result of an aggregate by HAVING clause.  </a:t>
            </a:r>
          </a:p>
          <a:p>
            <a:pPr marL="342900" indent="-342900">
              <a:buFont typeface="Arial" pitchFamily="34" charset="0"/>
              <a:buChar char="•"/>
            </a:pPr>
            <a:r>
              <a:rPr lang="en-US" sz="2000" dirty="0">
                <a:latin typeface="+mj-lt"/>
              </a:rPr>
              <a:t>It comes straight after the GROUP BY clause and is like a WHERE that applies only to groups and aggregates</a:t>
            </a:r>
          </a:p>
        </p:txBody>
      </p:sp>
      <p:pic>
        <p:nvPicPr>
          <p:cNvPr id="1024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9098"/>
          <a:stretch/>
        </p:blipFill>
        <p:spPr bwMode="auto">
          <a:xfrm>
            <a:off x="1743076" y="2843213"/>
            <a:ext cx="3781425"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509" y="2843211"/>
            <a:ext cx="4087667"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bwMode="auto">
          <a:xfrm>
            <a:off x="4572000" y="3429001"/>
            <a:ext cx="1884508" cy="813815"/>
          </a:xfrm>
          <a:prstGeom prst="rightArrow">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dirty="0"/>
              <a:t>Adding “having” clause</a:t>
            </a:r>
          </a:p>
        </p:txBody>
      </p:sp>
    </p:spTree>
    <p:custDataLst>
      <p:tags r:id="rId1"/>
    </p:custDataLst>
    <p:extLst>
      <p:ext uri="{BB962C8B-B14F-4D97-AF65-F5344CB8AC3E}">
        <p14:creationId xmlns:p14="http://schemas.microsoft.com/office/powerpoint/2010/main" val="2073395487"/>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Choosing which rows to return</a:t>
            </a:r>
          </a:p>
        </p:txBody>
      </p:sp>
      <p:sp>
        <p:nvSpPr>
          <p:cNvPr id="2" name="TextBox 1"/>
          <p:cNvSpPr txBox="1"/>
          <p:nvPr/>
        </p:nvSpPr>
        <p:spPr>
          <a:xfrm>
            <a:off x="1552576" y="1143001"/>
            <a:ext cx="8963025" cy="1323439"/>
          </a:xfrm>
          <a:prstGeom prst="rect">
            <a:avLst/>
          </a:prstGeom>
          <a:noFill/>
        </p:spPr>
        <p:txBody>
          <a:bodyPr wrap="square" rtlCol="0">
            <a:spAutoFit/>
          </a:bodyPr>
          <a:lstStyle/>
          <a:p>
            <a:pPr marL="342900" indent="-342900">
              <a:buFont typeface="Arial" pitchFamily="34" charset="0"/>
              <a:buChar char="•"/>
            </a:pPr>
            <a:r>
              <a:rPr lang="en-US" sz="2000" dirty="0">
                <a:latin typeface="+mj-lt"/>
              </a:rPr>
              <a:t>One clause of the SELECT statement that is particularly useful in web applications is LIMIT.</a:t>
            </a:r>
          </a:p>
          <a:p>
            <a:pPr marL="342900" indent="-342900">
              <a:buFont typeface="Arial" pitchFamily="34" charset="0"/>
              <a:buChar char="•"/>
            </a:pPr>
            <a:r>
              <a:rPr lang="en-US" sz="2000" dirty="0">
                <a:latin typeface="+mj-lt"/>
              </a:rPr>
              <a:t>It is used to set limits on how many rows need to be returned.</a:t>
            </a:r>
          </a:p>
          <a:p>
            <a:pPr marL="342900" indent="-342900">
              <a:buFont typeface="Arial" pitchFamily="34" charset="0"/>
              <a:buChar char="•"/>
            </a:pPr>
            <a:r>
              <a:rPr lang="en-US" sz="2000" dirty="0">
                <a:latin typeface="+mj-lt"/>
              </a:rPr>
              <a:t>It takes two parameters: Starting row number and number of rows.</a:t>
            </a: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1" y="2590801"/>
            <a:ext cx="6524625" cy="3971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689223324"/>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Using </a:t>
            </a:r>
            <a:r>
              <a:rPr lang="en-US" dirty="0" err="1"/>
              <a:t>Subqueries</a:t>
            </a:r>
            <a:endParaRPr lang="en-US" dirty="0"/>
          </a:p>
        </p:txBody>
      </p:sp>
      <p:sp>
        <p:nvSpPr>
          <p:cNvPr id="2" name="TextBox 1"/>
          <p:cNvSpPr txBox="1"/>
          <p:nvPr/>
        </p:nvSpPr>
        <p:spPr>
          <a:xfrm>
            <a:off x="1552576" y="1143001"/>
            <a:ext cx="8963025" cy="1323439"/>
          </a:xfrm>
          <a:prstGeom prst="rect">
            <a:avLst/>
          </a:prstGeom>
          <a:noFill/>
        </p:spPr>
        <p:txBody>
          <a:bodyPr wrap="square" rtlCol="0">
            <a:spAutoFit/>
          </a:bodyPr>
          <a:lstStyle/>
          <a:p>
            <a:pPr marL="342900" indent="-342900">
              <a:buFont typeface="Arial" pitchFamily="34" charset="0"/>
              <a:buChar char="•"/>
            </a:pPr>
            <a:r>
              <a:rPr lang="en-US" sz="2000" dirty="0">
                <a:latin typeface="+mj-lt"/>
              </a:rPr>
              <a:t>A subquery is a query that is nested insider another query;</a:t>
            </a:r>
          </a:p>
          <a:p>
            <a:pPr marL="342900" indent="-342900">
              <a:buFont typeface="Arial" pitchFamily="34" charset="0"/>
              <a:buChar char="•"/>
            </a:pPr>
            <a:endParaRPr lang="en-US" sz="2000" dirty="0">
              <a:latin typeface="+mj-lt"/>
            </a:endParaRPr>
          </a:p>
          <a:p>
            <a:pPr marL="342900" indent="-342900">
              <a:buFont typeface="Arial" pitchFamily="34" charset="0"/>
              <a:buChar char="•"/>
            </a:pPr>
            <a:r>
              <a:rPr lang="en-US" sz="2000" dirty="0">
                <a:latin typeface="+mj-lt"/>
              </a:rPr>
              <a:t>Most subquery functionality can be achieved with careful use of joins and clauses. However, </a:t>
            </a:r>
            <a:r>
              <a:rPr lang="en-US" sz="2000" dirty="0" err="1">
                <a:latin typeface="+mj-lt"/>
              </a:rPr>
              <a:t>subqueries</a:t>
            </a:r>
            <a:r>
              <a:rPr lang="en-US" sz="2000" dirty="0">
                <a:latin typeface="+mj-lt"/>
              </a:rPr>
              <a:t> can be easier to read and write.</a:t>
            </a:r>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1" y="2504540"/>
            <a:ext cx="53816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1" y="4495801"/>
            <a:ext cx="5267325" cy="197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ight Arrow 3"/>
          <p:cNvSpPr/>
          <p:nvPr/>
        </p:nvSpPr>
        <p:spPr bwMode="auto">
          <a:xfrm flipH="1">
            <a:off x="7210425" y="2933735"/>
            <a:ext cx="2743200" cy="865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With Sub Query</a:t>
            </a:r>
          </a:p>
        </p:txBody>
      </p:sp>
      <p:sp>
        <p:nvSpPr>
          <p:cNvPr id="8" name="Right Arrow 7"/>
          <p:cNvSpPr/>
          <p:nvPr/>
        </p:nvSpPr>
        <p:spPr bwMode="auto">
          <a:xfrm flipH="1">
            <a:off x="7239000" y="4953000"/>
            <a:ext cx="2743200" cy="8656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With out Sub Query</a:t>
            </a:r>
          </a:p>
        </p:txBody>
      </p:sp>
    </p:spTree>
    <p:custDataLst>
      <p:tags r:id="rId1"/>
    </p:custDataLst>
    <p:extLst>
      <p:ext uri="{BB962C8B-B14F-4D97-AF65-F5344CB8AC3E}">
        <p14:creationId xmlns:p14="http://schemas.microsoft.com/office/powerpoint/2010/main" val="3188184045"/>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Temporary tables in sub queries</a:t>
            </a:r>
          </a:p>
        </p:txBody>
      </p:sp>
      <p:sp>
        <p:nvSpPr>
          <p:cNvPr id="2" name="TextBox 1"/>
          <p:cNvSpPr txBox="1"/>
          <p:nvPr/>
        </p:nvSpPr>
        <p:spPr>
          <a:xfrm>
            <a:off x="1655446" y="1803738"/>
            <a:ext cx="8963025" cy="1015663"/>
          </a:xfrm>
          <a:prstGeom prst="rect">
            <a:avLst/>
          </a:prstGeom>
          <a:noFill/>
        </p:spPr>
        <p:txBody>
          <a:bodyPr wrap="square" rtlCol="0">
            <a:spAutoFit/>
          </a:bodyPr>
          <a:lstStyle/>
          <a:p>
            <a:pPr marL="342900" indent="-342900">
              <a:buFont typeface="Arial" pitchFamily="34" charset="0"/>
              <a:buChar char="•"/>
            </a:pPr>
            <a:r>
              <a:rPr lang="en-US" sz="2000" dirty="0">
                <a:latin typeface="+mj-lt"/>
              </a:rPr>
              <a:t>A temporary table can be used as a subquery.</a:t>
            </a:r>
          </a:p>
          <a:p>
            <a:pPr marL="342900" indent="-342900">
              <a:buFont typeface="Arial" pitchFamily="34" charset="0"/>
              <a:buChar char="•"/>
            </a:pPr>
            <a:r>
              <a:rPr lang="en-US" sz="2000" dirty="0">
                <a:latin typeface="+mj-lt"/>
              </a:rPr>
              <a:t>For example “</a:t>
            </a:r>
            <a:r>
              <a:rPr lang="en-US" sz="2000" dirty="0" err="1">
                <a:latin typeface="+mj-lt"/>
              </a:rPr>
              <a:t>tablename</a:t>
            </a:r>
            <a:r>
              <a:rPr lang="en-US" sz="2000" dirty="0">
                <a:latin typeface="+mj-lt"/>
              </a:rPr>
              <a:t>” here is replaced by a sub query (which maps to a temporary table called “</a:t>
            </a:r>
            <a:r>
              <a:rPr lang="en-US" sz="2000" dirty="0" err="1">
                <a:latin typeface="+mj-lt"/>
              </a:rPr>
              <a:t>box_hill_customers</a:t>
            </a:r>
            <a:r>
              <a:rPr lang="en-US" sz="2000" dirty="0">
                <a:latin typeface="+mj-lt"/>
              </a:rPr>
              <a:t>”.</a:t>
            </a:r>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762001"/>
            <a:ext cx="6886575" cy="923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862" y="2819401"/>
            <a:ext cx="6648450"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3283355"/>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Updating Records in the Database</a:t>
            </a:r>
          </a:p>
        </p:txBody>
      </p:sp>
      <p:sp>
        <p:nvSpPr>
          <p:cNvPr id="9" name="TextBox 8"/>
          <p:cNvSpPr txBox="1"/>
          <p:nvPr/>
        </p:nvSpPr>
        <p:spPr>
          <a:xfrm>
            <a:off x="1600200" y="1143000"/>
            <a:ext cx="8963025" cy="2862322"/>
          </a:xfrm>
          <a:prstGeom prst="rect">
            <a:avLst/>
          </a:prstGeom>
          <a:noFill/>
        </p:spPr>
        <p:txBody>
          <a:bodyPr wrap="square" rtlCol="0">
            <a:spAutoFit/>
          </a:bodyPr>
          <a:lstStyle/>
          <a:p>
            <a:pPr marL="342900" indent="-342900">
              <a:buFont typeface="Arial" pitchFamily="34" charset="0"/>
              <a:buChar char="•"/>
            </a:pPr>
            <a:r>
              <a:rPr lang="en-US" sz="2000" dirty="0">
                <a:latin typeface="+mj-lt"/>
              </a:rPr>
              <a:t>LOW_PRIORITY (you can wait for the server to free up)</a:t>
            </a:r>
          </a:p>
          <a:p>
            <a:pPr marL="342900" indent="-342900">
              <a:buFont typeface="Arial" pitchFamily="34" charset="0"/>
              <a:buChar char="•"/>
            </a:pPr>
            <a:r>
              <a:rPr lang="en-US" sz="2000" dirty="0">
                <a:latin typeface="+mj-lt"/>
              </a:rPr>
              <a:t>IGNORE (ignore the errors and move on with the updates)</a:t>
            </a:r>
          </a:p>
          <a:p>
            <a:pPr marL="342900" indent="-342900">
              <a:buFont typeface="Arial" pitchFamily="34" charset="0"/>
              <a:buChar char="•"/>
            </a:pPr>
            <a:r>
              <a:rPr lang="en-US" sz="2000" dirty="0" err="1">
                <a:latin typeface="+mj-lt"/>
              </a:rPr>
              <a:t>Tablename</a:t>
            </a:r>
            <a:r>
              <a:rPr lang="en-US" sz="2000" dirty="0">
                <a:latin typeface="+mj-lt"/>
              </a:rPr>
              <a:t>: the table to be updated</a:t>
            </a:r>
          </a:p>
          <a:p>
            <a:pPr marL="342900" indent="-342900">
              <a:buFont typeface="Arial" pitchFamily="34" charset="0"/>
              <a:buChar char="•"/>
            </a:pPr>
            <a:r>
              <a:rPr lang="en-US" sz="2000" dirty="0">
                <a:latin typeface="+mj-lt"/>
              </a:rPr>
              <a:t>SET : Column Name = Value pairs</a:t>
            </a:r>
          </a:p>
          <a:p>
            <a:pPr marL="342900" indent="-342900">
              <a:buFont typeface="Arial" pitchFamily="34" charset="0"/>
              <a:buChar char="•"/>
            </a:pPr>
            <a:r>
              <a:rPr lang="en-US" sz="2000" dirty="0">
                <a:latin typeface="+mj-lt"/>
              </a:rPr>
              <a:t>WHERE: You can limit updates to particular rows with WHERE clause</a:t>
            </a:r>
          </a:p>
          <a:p>
            <a:pPr marL="342900" indent="-342900">
              <a:buFont typeface="Arial" pitchFamily="34" charset="0"/>
              <a:buChar char="•"/>
            </a:pPr>
            <a:r>
              <a:rPr lang="en-US" sz="2000" dirty="0">
                <a:latin typeface="+mj-lt"/>
              </a:rPr>
              <a:t>ORDER BY and LIMIT: These go together; For example, if you want to LIMIT the number of rows to be updated, then we need to order those rows first so that the LIMIT can be applied on those.</a:t>
            </a:r>
          </a:p>
          <a:p>
            <a:pPr marL="342900" indent="-342900">
              <a:buFont typeface="Arial" pitchFamily="34" charset="0"/>
              <a:buChar char="•"/>
            </a:pPr>
            <a:endParaRPr lang="en-US" sz="2000" dirty="0">
              <a:latin typeface="+mj-lt"/>
            </a:endParaRPr>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0" y="3957638"/>
            <a:ext cx="5562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653664926"/>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Updating Records in the Database (example 1)</a:t>
            </a:r>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1219200"/>
            <a:ext cx="5991225"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ight Arrow 5"/>
          <p:cNvSpPr/>
          <p:nvPr/>
        </p:nvSpPr>
        <p:spPr bwMode="auto">
          <a:xfrm flipH="1">
            <a:off x="5867397" y="2971801"/>
            <a:ext cx="4800602" cy="126038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Increasing the price of every book by 10%</a:t>
            </a:r>
          </a:p>
        </p:txBody>
      </p:sp>
    </p:spTree>
    <p:custDataLst>
      <p:tags r:id="rId1"/>
    </p:custDataLst>
    <p:extLst>
      <p:ext uri="{BB962C8B-B14F-4D97-AF65-F5344CB8AC3E}">
        <p14:creationId xmlns:p14="http://schemas.microsoft.com/office/powerpoint/2010/main" val="2497375047"/>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674" y="1066801"/>
            <a:ext cx="6677025" cy="561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Updating Records in the Database (example 2)</a:t>
            </a:r>
          </a:p>
        </p:txBody>
      </p:sp>
      <p:sp>
        <p:nvSpPr>
          <p:cNvPr id="6" name="Right Arrow 5"/>
          <p:cNvSpPr/>
          <p:nvPr/>
        </p:nvSpPr>
        <p:spPr bwMode="auto">
          <a:xfrm flipH="1">
            <a:off x="5867397" y="2971801"/>
            <a:ext cx="4800602" cy="126038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Updating the address of 1 customer using WHERE clause</a:t>
            </a:r>
          </a:p>
        </p:txBody>
      </p:sp>
    </p:spTree>
    <p:custDataLst>
      <p:tags r:id="rId1"/>
    </p:custDataLst>
    <p:extLst>
      <p:ext uri="{BB962C8B-B14F-4D97-AF65-F5344CB8AC3E}">
        <p14:creationId xmlns:p14="http://schemas.microsoft.com/office/powerpoint/2010/main" val="3950172374"/>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Altering Tables After Creation</a:t>
            </a:r>
          </a:p>
        </p:txBody>
      </p:sp>
      <p:sp>
        <p:nvSpPr>
          <p:cNvPr id="5" name="TextBox 4"/>
          <p:cNvSpPr txBox="1"/>
          <p:nvPr/>
        </p:nvSpPr>
        <p:spPr>
          <a:xfrm>
            <a:off x="6058713" y="4657398"/>
            <a:ext cx="4533087" cy="2031325"/>
          </a:xfrm>
          <a:prstGeom prst="rect">
            <a:avLst/>
          </a:prstGeom>
          <a:noFill/>
        </p:spPr>
        <p:txBody>
          <a:bodyPr wrap="square" rtlCol="0">
            <a:spAutoFit/>
          </a:bodyPr>
          <a:lstStyle/>
          <a:p>
            <a:r>
              <a:rPr lang="en-US" sz="1400" b="1" dirty="0">
                <a:latin typeface="+mj-lt"/>
              </a:rPr>
              <a:t>Some typical scenarios:</a:t>
            </a:r>
          </a:p>
          <a:p>
            <a:pPr marL="342900" indent="-342900">
              <a:buFont typeface="Arial" pitchFamily="34" charset="0"/>
              <a:buChar char="•"/>
            </a:pPr>
            <a:r>
              <a:rPr lang="en-US" sz="1400" dirty="0">
                <a:latin typeface="+mj-lt"/>
              </a:rPr>
              <a:t>Haven’t made a particular column “big enough”. (</a:t>
            </a:r>
            <a:r>
              <a:rPr lang="en-US" sz="1400" dirty="0" err="1">
                <a:latin typeface="+mj-lt"/>
              </a:rPr>
              <a:t>eg</a:t>
            </a:r>
            <a:r>
              <a:rPr lang="en-US" sz="1400" dirty="0">
                <a:latin typeface="+mj-lt"/>
              </a:rPr>
              <a:t>: I thought the names will be 50 characters; but some names are longer than 50)</a:t>
            </a:r>
          </a:p>
          <a:p>
            <a:pPr marL="342900" indent="-342900">
              <a:buFont typeface="Arial" pitchFamily="34" charset="0"/>
              <a:buChar char="•"/>
            </a:pPr>
            <a:r>
              <a:rPr lang="en-US" sz="1400" dirty="0">
                <a:latin typeface="+mj-lt"/>
              </a:rPr>
              <a:t>I need another column where I can keep a tracker (selected / marked / used) on that particular row with a </a:t>
            </a:r>
            <a:r>
              <a:rPr lang="en-US" sz="1400" dirty="0" err="1">
                <a:latin typeface="+mj-lt"/>
              </a:rPr>
              <a:t>boolean</a:t>
            </a:r>
            <a:r>
              <a:rPr lang="en-US" sz="1400" dirty="0">
                <a:latin typeface="+mj-lt"/>
              </a:rPr>
              <a:t> flag.</a:t>
            </a:r>
          </a:p>
          <a:p>
            <a:pPr marL="342900" indent="-342900">
              <a:buFont typeface="Arial" pitchFamily="34" charset="0"/>
              <a:buChar char="•"/>
            </a:pPr>
            <a:r>
              <a:rPr lang="en-US" sz="1400" dirty="0">
                <a:latin typeface="+mj-lt"/>
              </a:rPr>
              <a:t>I thought I would need that column. But I no longer need it.</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1066800"/>
            <a:ext cx="4433749"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39" y="1143001"/>
            <a:ext cx="4666437" cy="3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447813665"/>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Revisiting SQL</a:t>
            </a:r>
          </a:p>
        </p:txBody>
      </p:sp>
      <p:sp>
        <p:nvSpPr>
          <p:cNvPr id="2" name="TextBox 1"/>
          <p:cNvSpPr txBox="1"/>
          <p:nvPr/>
        </p:nvSpPr>
        <p:spPr>
          <a:xfrm>
            <a:off x="1828800" y="1225689"/>
            <a:ext cx="8351520" cy="4154984"/>
          </a:xfrm>
          <a:prstGeom prst="rect">
            <a:avLst/>
          </a:prstGeom>
          <a:noFill/>
        </p:spPr>
        <p:txBody>
          <a:bodyPr wrap="square" rtlCol="0">
            <a:spAutoFit/>
          </a:bodyPr>
          <a:lstStyle/>
          <a:p>
            <a:pPr marL="342900" indent="-342900">
              <a:buFont typeface="Arial" pitchFamily="34" charset="0"/>
              <a:buChar char="•"/>
            </a:pPr>
            <a:r>
              <a:rPr lang="en-US" sz="2400" dirty="0">
                <a:latin typeface="+mj-lt"/>
              </a:rPr>
              <a:t>SQL = Structured Query Language</a:t>
            </a:r>
          </a:p>
          <a:p>
            <a:pPr marL="342900" indent="-342900">
              <a:buFont typeface="Arial" pitchFamily="34" charset="0"/>
              <a:buChar char="•"/>
            </a:pPr>
            <a:r>
              <a:rPr lang="en-US" sz="2400" dirty="0">
                <a:latin typeface="+mj-lt"/>
              </a:rPr>
              <a:t>Is a standard language for the RDBMS</a:t>
            </a:r>
          </a:p>
          <a:p>
            <a:pPr marL="342900" indent="-342900">
              <a:buFont typeface="Arial" pitchFamily="34" charset="0"/>
              <a:buChar char="•"/>
            </a:pPr>
            <a:r>
              <a:rPr lang="en-US" sz="2400" dirty="0">
                <a:latin typeface="+mj-lt"/>
              </a:rPr>
              <a:t>Used in MySQL, oracle, PostgreSQL, Sybase, Microsoft SQL server</a:t>
            </a: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DDL (Data Definition Language) – Covered in Chapter 9</a:t>
            </a:r>
          </a:p>
          <a:p>
            <a:pPr marL="342900" indent="-342900">
              <a:buFont typeface="Arial" pitchFamily="34" charset="0"/>
              <a:buChar char="•"/>
            </a:pPr>
            <a:r>
              <a:rPr lang="en-US" sz="2400" dirty="0">
                <a:latin typeface="+mj-lt"/>
              </a:rPr>
              <a:t>DML (Data Manipulation Language) – We will cover in Chapter 10.</a:t>
            </a: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DDL is one shot deal (typically)</a:t>
            </a:r>
          </a:p>
          <a:p>
            <a:pPr marL="342900" indent="-342900">
              <a:buFont typeface="Arial" pitchFamily="34" charset="0"/>
              <a:buChar char="•"/>
            </a:pPr>
            <a:r>
              <a:rPr lang="en-US" sz="2400" dirty="0">
                <a:latin typeface="+mj-lt"/>
              </a:rPr>
              <a:t>DML is used more frequently (updates, deletes, access)</a:t>
            </a:r>
          </a:p>
        </p:txBody>
      </p:sp>
    </p:spTree>
    <p:custDataLst>
      <p:tags r:id="rId1"/>
    </p:custDataLst>
    <p:extLst>
      <p:ext uri="{BB962C8B-B14F-4D97-AF65-F5344CB8AC3E}">
        <p14:creationId xmlns:p14="http://schemas.microsoft.com/office/powerpoint/2010/main" val="2976229496"/>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Altering Tables After Creation</a:t>
            </a:r>
          </a:p>
        </p:txBody>
      </p:sp>
      <p:sp>
        <p:nvSpPr>
          <p:cNvPr id="5" name="TextBox 4"/>
          <p:cNvSpPr txBox="1"/>
          <p:nvPr/>
        </p:nvSpPr>
        <p:spPr>
          <a:xfrm>
            <a:off x="6058713" y="4657398"/>
            <a:ext cx="4533087" cy="2031325"/>
          </a:xfrm>
          <a:prstGeom prst="rect">
            <a:avLst/>
          </a:prstGeom>
          <a:noFill/>
        </p:spPr>
        <p:txBody>
          <a:bodyPr wrap="square" rtlCol="0">
            <a:spAutoFit/>
          </a:bodyPr>
          <a:lstStyle/>
          <a:p>
            <a:r>
              <a:rPr lang="en-US" sz="1400" b="1" dirty="0">
                <a:latin typeface="+mj-lt"/>
              </a:rPr>
              <a:t>Some typical scenarios:</a:t>
            </a:r>
          </a:p>
          <a:p>
            <a:pPr marL="342900" indent="-342900">
              <a:buFont typeface="Arial" pitchFamily="34" charset="0"/>
              <a:buChar char="•"/>
            </a:pPr>
            <a:r>
              <a:rPr lang="en-US" sz="1400" dirty="0">
                <a:latin typeface="+mj-lt"/>
              </a:rPr>
              <a:t>Haven’t made a particular column “big enough”. (</a:t>
            </a:r>
            <a:r>
              <a:rPr lang="en-US" sz="1400" dirty="0" err="1">
                <a:latin typeface="+mj-lt"/>
              </a:rPr>
              <a:t>eg</a:t>
            </a:r>
            <a:r>
              <a:rPr lang="en-US" sz="1400" dirty="0">
                <a:latin typeface="+mj-lt"/>
              </a:rPr>
              <a:t>: I thought the names will be 50 characters; but some names are longer than 50)</a:t>
            </a:r>
          </a:p>
          <a:p>
            <a:pPr marL="342900" indent="-342900">
              <a:buFont typeface="Arial" pitchFamily="34" charset="0"/>
              <a:buChar char="•"/>
            </a:pPr>
            <a:r>
              <a:rPr lang="en-US" sz="1400" dirty="0">
                <a:latin typeface="+mj-lt"/>
              </a:rPr>
              <a:t>I need another column where I can keep a tracker (selected / marked / used) on that particular row with a </a:t>
            </a:r>
            <a:r>
              <a:rPr lang="en-US" sz="1400" dirty="0" err="1">
                <a:latin typeface="+mj-lt"/>
              </a:rPr>
              <a:t>boolean</a:t>
            </a:r>
            <a:r>
              <a:rPr lang="en-US" sz="1400" dirty="0">
                <a:latin typeface="+mj-lt"/>
              </a:rPr>
              <a:t> flag.</a:t>
            </a:r>
          </a:p>
          <a:p>
            <a:pPr marL="342900" indent="-342900">
              <a:buFont typeface="Arial" pitchFamily="34" charset="0"/>
              <a:buChar char="•"/>
            </a:pPr>
            <a:r>
              <a:rPr lang="en-US" sz="1400" dirty="0">
                <a:latin typeface="+mj-lt"/>
              </a:rPr>
              <a:t>I thought I would need that column. But I no longer need it.</a:t>
            </a:r>
          </a:p>
        </p:txBody>
      </p:sp>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3050" y="1066800"/>
            <a:ext cx="4433749"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41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0139" y="1143001"/>
            <a:ext cx="4666437" cy="3370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43105995"/>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Deleting Records from the database</a:t>
            </a:r>
          </a:p>
        </p:txBody>
      </p:sp>
      <p:sp>
        <p:nvSpPr>
          <p:cNvPr id="2" name="Rectangle 1"/>
          <p:cNvSpPr/>
          <p:nvPr/>
        </p:nvSpPr>
        <p:spPr>
          <a:xfrm>
            <a:off x="6400801" y="1143000"/>
            <a:ext cx="4095750" cy="2062103"/>
          </a:xfrm>
          <a:prstGeom prst="rect">
            <a:avLst/>
          </a:prstGeom>
        </p:spPr>
        <p:txBody>
          <a:bodyPr wrap="square">
            <a:spAutoFit/>
          </a:bodyPr>
          <a:lstStyle/>
          <a:p>
            <a:r>
              <a:rPr lang="en-US" sz="1600" dirty="0">
                <a:latin typeface="+mj-lt"/>
              </a:rPr>
              <a:t>Make sure that WHERE clause is specified. Only those records will be deleted.</a:t>
            </a:r>
          </a:p>
          <a:p>
            <a:endParaRPr lang="en-US" sz="1600" dirty="0">
              <a:latin typeface="+mj-lt"/>
            </a:endParaRPr>
          </a:p>
          <a:p>
            <a:r>
              <a:rPr lang="en-US" sz="1600" dirty="0">
                <a:latin typeface="+mj-lt"/>
              </a:rPr>
              <a:t>For example, you may want to delete a customer who has not logged into the system for the last one year and has not placed any orders.</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2101" y="1685084"/>
            <a:ext cx="4857750" cy="10841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6400" y="3352800"/>
            <a:ext cx="6686550"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bwMode="auto">
          <a:xfrm flipH="1">
            <a:off x="6537961" y="5181601"/>
            <a:ext cx="3958591" cy="1260383"/>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800" dirty="0"/>
              <a:t>Notice “__” rows affected.</a:t>
            </a:r>
          </a:p>
        </p:txBody>
      </p:sp>
    </p:spTree>
    <p:custDataLst>
      <p:tags r:id="rId1"/>
    </p:custDataLst>
    <p:extLst>
      <p:ext uri="{BB962C8B-B14F-4D97-AF65-F5344CB8AC3E}">
        <p14:creationId xmlns:p14="http://schemas.microsoft.com/office/powerpoint/2010/main" val="3143807404"/>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Deleting All Records from a table</a:t>
            </a:r>
          </a:p>
          <a:p>
            <a:pPr eaLnBrk="1" hangingPunct="1"/>
            <a:r>
              <a:rPr lang="en-US" dirty="0"/>
              <a:t>(Be very careful)</a:t>
            </a:r>
          </a:p>
        </p:txBody>
      </p:sp>
      <p:sp>
        <p:nvSpPr>
          <p:cNvPr id="2" name="Rectangle 1"/>
          <p:cNvSpPr/>
          <p:nvPr/>
        </p:nvSpPr>
        <p:spPr>
          <a:xfrm>
            <a:off x="1828800" y="1360438"/>
            <a:ext cx="4572000" cy="4093428"/>
          </a:xfrm>
          <a:prstGeom prst="rect">
            <a:avLst/>
          </a:prstGeom>
        </p:spPr>
        <p:txBody>
          <a:bodyPr>
            <a:spAutoFit/>
          </a:bodyPr>
          <a:lstStyle/>
          <a:p>
            <a:r>
              <a:rPr lang="en-US" sz="2000" dirty="0">
                <a:latin typeface="+mj-lt"/>
              </a:rPr>
              <a:t>It is possible to delete all rows in a table without deleting the table. </a:t>
            </a:r>
          </a:p>
          <a:p>
            <a:endParaRPr lang="en-US" sz="2000" dirty="0">
              <a:latin typeface="+mj-lt"/>
            </a:endParaRPr>
          </a:p>
          <a:p>
            <a:r>
              <a:rPr lang="en-US" sz="2000" dirty="0">
                <a:latin typeface="+mj-lt"/>
              </a:rPr>
              <a:t>This means that the table structure, attributes, and indexes will be intact:</a:t>
            </a:r>
          </a:p>
          <a:p>
            <a:endParaRPr lang="en-US" sz="2000" dirty="0">
              <a:latin typeface="+mj-lt"/>
            </a:endParaRPr>
          </a:p>
          <a:p>
            <a:r>
              <a:rPr lang="en-US" sz="2000" dirty="0">
                <a:latin typeface="+mj-lt"/>
              </a:rPr>
              <a:t>DELETE FROM </a:t>
            </a:r>
            <a:r>
              <a:rPr lang="en-US" sz="2000" i="1" dirty="0" err="1">
                <a:latin typeface="+mj-lt"/>
              </a:rPr>
              <a:t>table_name</a:t>
            </a:r>
            <a:r>
              <a:rPr lang="en-US" sz="2000" dirty="0">
                <a:latin typeface="+mj-lt"/>
              </a:rPr>
              <a:t>;</a:t>
            </a:r>
            <a:br>
              <a:rPr lang="en-US" sz="2000" dirty="0">
                <a:latin typeface="+mj-lt"/>
              </a:rPr>
            </a:br>
            <a:r>
              <a:rPr lang="en-US" sz="2000" dirty="0">
                <a:latin typeface="+mj-lt"/>
              </a:rPr>
              <a:t>or</a:t>
            </a:r>
            <a:br>
              <a:rPr lang="en-US" sz="2000" dirty="0">
                <a:latin typeface="+mj-lt"/>
              </a:rPr>
            </a:br>
            <a:r>
              <a:rPr lang="en-US" sz="2000" dirty="0">
                <a:latin typeface="+mj-lt"/>
              </a:rPr>
              <a:t>DELETE * FROM </a:t>
            </a:r>
            <a:r>
              <a:rPr lang="en-US" sz="2000" i="1" dirty="0" err="1">
                <a:latin typeface="+mj-lt"/>
              </a:rPr>
              <a:t>table_name</a:t>
            </a:r>
            <a:r>
              <a:rPr lang="en-US" sz="2000" dirty="0">
                <a:latin typeface="+mj-lt"/>
              </a:rPr>
              <a:t>;</a:t>
            </a:r>
          </a:p>
          <a:p>
            <a:endParaRPr lang="en-US" sz="2000" dirty="0">
              <a:latin typeface="+mj-lt"/>
            </a:endParaRPr>
          </a:p>
          <a:p>
            <a:r>
              <a:rPr lang="en-US" sz="2000" b="1" dirty="0">
                <a:latin typeface="+mj-lt"/>
              </a:rPr>
              <a:t>Note:</a:t>
            </a:r>
            <a:r>
              <a:rPr lang="en-US" sz="2000" dirty="0">
                <a:latin typeface="+mj-lt"/>
              </a:rPr>
              <a:t> Be very careful when deleting records. You cannot undo this statement!</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400300"/>
            <a:ext cx="30861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285041393"/>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Dropping / Deleting the tables and databases</a:t>
            </a:r>
          </a:p>
          <a:p>
            <a:pPr eaLnBrk="1" hangingPunct="1"/>
            <a:r>
              <a:rPr lang="en-US" dirty="0"/>
              <a:t>(Be very careful)</a:t>
            </a:r>
          </a:p>
        </p:txBody>
      </p:sp>
      <p:sp>
        <p:nvSpPr>
          <p:cNvPr id="2" name="Rectangle 1"/>
          <p:cNvSpPr/>
          <p:nvPr/>
        </p:nvSpPr>
        <p:spPr>
          <a:xfrm>
            <a:off x="2842260" y="1600201"/>
            <a:ext cx="7391400" cy="3477875"/>
          </a:xfrm>
          <a:prstGeom prst="rect">
            <a:avLst/>
          </a:prstGeom>
        </p:spPr>
        <p:txBody>
          <a:bodyPr wrap="square">
            <a:spAutoFit/>
          </a:bodyPr>
          <a:lstStyle/>
          <a:p>
            <a:r>
              <a:rPr lang="en-US" sz="2000" dirty="0">
                <a:latin typeface="+mj-lt"/>
              </a:rPr>
              <a:t>You can delete the tables (in a given database).</a:t>
            </a:r>
          </a:p>
          <a:p>
            <a:endParaRPr lang="en-US" sz="2000" dirty="0">
              <a:latin typeface="+mj-lt"/>
            </a:endParaRPr>
          </a:p>
          <a:p>
            <a:r>
              <a:rPr lang="en-US" sz="2000" dirty="0" err="1">
                <a:latin typeface="+mj-lt"/>
              </a:rPr>
              <a:t>mysql</a:t>
            </a:r>
            <a:r>
              <a:rPr lang="en-US" sz="2000" dirty="0">
                <a:latin typeface="+mj-lt"/>
              </a:rPr>
              <a:t>&gt; DROP TABLE </a:t>
            </a:r>
            <a:r>
              <a:rPr lang="en-US" sz="2000" dirty="0" err="1">
                <a:latin typeface="+mj-lt"/>
              </a:rPr>
              <a:t>tablename</a:t>
            </a:r>
            <a:r>
              <a:rPr lang="en-US" sz="2000" dirty="0">
                <a:latin typeface="+mj-lt"/>
              </a:rPr>
              <a:t>;</a:t>
            </a:r>
          </a:p>
          <a:p>
            <a:endParaRPr lang="en-US" sz="2000" dirty="0">
              <a:latin typeface="+mj-lt"/>
            </a:endParaRPr>
          </a:p>
          <a:p>
            <a:r>
              <a:rPr lang="en-US" sz="2000" dirty="0">
                <a:latin typeface="+mj-lt"/>
              </a:rPr>
              <a:t>Or you can even delete the entire database.</a:t>
            </a:r>
          </a:p>
          <a:p>
            <a:endParaRPr lang="en-US" sz="2000" dirty="0">
              <a:latin typeface="+mj-lt"/>
            </a:endParaRPr>
          </a:p>
          <a:p>
            <a:r>
              <a:rPr lang="en-US" sz="2000" dirty="0" err="1"/>
              <a:t>mysql</a:t>
            </a:r>
            <a:r>
              <a:rPr lang="en-US" sz="2000" dirty="0"/>
              <a:t>&gt; DROP DATABASE </a:t>
            </a:r>
            <a:r>
              <a:rPr lang="en-US" sz="2000" dirty="0" err="1"/>
              <a:t>databasename</a:t>
            </a:r>
            <a:r>
              <a:rPr lang="en-US" sz="2000" dirty="0"/>
              <a:t>;</a:t>
            </a:r>
          </a:p>
          <a:p>
            <a:endParaRPr lang="en-US" sz="2000" dirty="0">
              <a:latin typeface="+mj-lt"/>
            </a:endParaRPr>
          </a:p>
          <a:p>
            <a:r>
              <a:rPr lang="en-US" sz="2000" dirty="0">
                <a:latin typeface="+mj-lt"/>
              </a:rPr>
              <a:t>Entire data and schema – all will be deleted.</a:t>
            </a:r>
          </a:p>
          <a:p>
            <a:endParaRPr lang="en-US" sz="2000" dirty="0">
              <a:latin typeface="+mj-lt"/>
            </a:endParaRPr>
          </a:p>
          <a:p>
            <a:r>
              <a:rPr lang="en-US" sz="2000" dirty="0">
                <a:latin typeface="+mj-lt"/>
              </a:rPr>
              <a:t>Be careful! These can not be undone.</a:t>
            </a:r>
          </a:p>
        </p:txBody>
      </p:sp>
    </p:spTree>
    <p:custDataLst>
      <p:tags r:id="rId1"/>
    </p:custDataLst>
    <p:extLst>
      <p:ext uri="{BB962C8B-B14F-4D97-AF65-F5344CB8AC3E}">
        <p14:creationId xmlns:p14="http://schemas.microsoft.com/office/powerpoint/2010/main" val="1071387226"/>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Summary</a:t>
            </a:r>
          </a:p>
        </p:txBody>
      </p:sp>
      <p:sp>
        <p:nvSpPr>
          <p:cNvPr id="4" name="TextBox 3"/>
          <p:cNvSpPr txBox="1"/>
          <p:nvPr/>
        </p:nvSpPr>
        <p:spPr>
          <a:xfrm>
            <a:off x="1562100" y="1143000"/>
            <a:ext cx="5562600" cy="3416320"/>
          </a:xfrm>
          <a:prstGeom prst="rect">
            <a:avLst/>
          </a:prstGeom>
          <a:solidFill>
            <a:schemeClr val="bg1">
              <a:lumMod val="20000"/>
              <a:lumOff val="80000"/>
            </a:schemeClr>
          </a:solidFill>
        </p:spPr>
        <p:txBody>
          <a:bodyPr wrap="square" rtlCol="0">
            <a:spAutoFit/>
          </a:bodyPr>
          <a:lstStyle/>
          <a:p>
            <a:pPr marL="342900" indent="-342900">
              <a:buFont typeface="Arial" pitchFamily="34" charset="0"/>
              <a:buChar char="•"/>
            </a:pPr>
            <a:r>
              <a:rPr lang="en-US" sz="2400" dirty="0">
                <a:latin typeface="+mj-lt"/>
              </a:rPr>
              <a:t>DDL (Data Definition Language) </a:t>
            </a:r>
          </a:p>
          <a:p>
            <a:pPr marL="800100" lvl="1" indent="-342900">
              <a:buFont typeface="Arial" pitchFamily="34" charset="0"/>
              <a:buChar char="•"/>
            </a:pPr>
            <a:r>
              <a:rPr lang="en-US" sz="2400" dirty="0">
                <a:latin typeface="+mj-lt"/>
              </a:rPr>
              <a:t>Creating Schema</a:t>
            </a:r>
          </a:p>
          <a:p>
            <a:pPr marL="800100" lvl="1" indent="-342900">
              <a:buFont typeface="Arial" pitchFamily="34" charset="0"/>
              <a:buChar char="•"/>
            </a:pPr>
            <a:r>
              <a:rPr lang="en-US" sz="2400" dirty="0">
                <a:latin typeface="+mj-lt"/>
              </a:rPr>
              <a:t>Creating Database and Tables</a:t>
            </a:r>
          </a:p>
          <a:p>
            <a:pPr lvl="1"/>
            <a:endParaRPr lang="en-US" sz="2400" dirty="0">
              <a:latin typeface="+mj-lt"/>
            </a:endParaRPr>
          </a:p>
          <a:p>
            <a:pPr marL="342900" indent="-342900">
              <a:buFont typeface="Arial" pitchFamily="34" charset="0"/>
              <a:buChar char="•"/>
            </a:pPr>
            <a:r>
              <a:rPr lang="en-US" sz="2400" dirty="0">
                <a:latin typeface="+mj-lt"/>
              </a:rPr>
              <a:t>DML (Data Manipulation Language)</a:t>
            </a:r>
          </a:p>
          <a:p>
            <a:pPr marL="800100" lvl="1" indent="-342900">
              <a:buFont typeface="Arial" pitchFamily="34" charset="0"/>
              <a:buChar char="•"/>
            </a:pPr>
            <a:r>
              <a:rPr lang="en-US" sz="2400" dirty="0">
                <a:latin typeface="+mj-lt"/>
              </a:rPr>
              <a:t>Inserting Data</a:t>
            </a:r>
          </a:p>
          <a:p>
            <a:pPr marL="800100" lvl="1" indent="-342900">
              <a:buFont typeface="Arial" pitchFamily="34" charset="0"/>
              <a:buChar char="•"/>
            </a:pPr>
            <a:r>
              <a:rPr lang="en-US" sz="2400" dirty="0">
                <a:latin typeface="+mj-lt"/>
              </a:rPr>
              <a:t>Querying for Data</a:t>
            </a:r>
          </a:p>
          <a:p>
            <a:pPr marL="800100" lvl="1" indent="-342900">
              <a:buFont typeface="Arial" pitchFamily="34" charset="0"/>
              <a:buChar char="•"/>
            </a:pPr>
            <a:r>
              <a:rPr lang="en-US" sz="2400" dirty="0">
                <a:latin typeface="+mj-lt"/>
              </a:rPr>
              <a:t>Updating Data</a:t>
            </a:r>
          </a:p>
          <a:p>
            <a:pPr marL="800100" lvl="1" indent="-342900">
              <a:buFont typeface="Arial" pitchFamily="34" charset="0"/>
              <a:buChar char="•"/>
            </a:pPr>
            <a:r>
              <a:rPr lang="en-US" sz="2400" dirty="0">
                <a:latin typeface="+mj-lt"/>
              </a:rPr>
              <a:t>Deleting Data</a:t>
            </a:r>
          </a:p>
        </p:txBody>
      </p:sp>
      <p:sp>
        <p:nvSpPr>
          <p:cNvPr id="2" name="AutoShape 2" descr="data:image/jpeg;base64,/9j/4AAQSkZJRgABAQAAAQABAAD/2wCEAAkGBxQTEhUSExQQFRUXFh0YFxcUGSAcHxUcFxYYFhUaIh4ZHSgiHRolHRoZITEhJyksLi4uFx8zODMtNygtMCsBCgoKDg0OGxAQGiskICUsNSw0LDQ3Mjc0LCwvLSwsLC8sLCw1LCwsNCwsLCwvNCwsLywsLCwsLCwsLCwsLCwsLP/AABEIAKIAxgMBEQACEQEDEQH/xAAcAAEAAQUBAQAAAAAAAAAAAAAABQEDBAYHAgj/xABOEAABAgMDBQoMBAMFCAMAAAABAgMABBEFEiETFzFRkQYHIkFUYZPR0tMUFRZSU2RxgZKho+IjMkLhM2JyJCU0NYJjorGys7TB8ENEc//EABsBAQADAQEBAQAAAAAAAAAAAAACAwQBBQYH/8QAQBEAAgECAgYHBQcDAgcBAAAAAAECAxEEURITFCExkQUVFkFSU2EyYnGhwQYicoGx0fAjNOEkQjM1gpKywvEl/9oADAMBAAIRAxEAPwDuMAIApWAFYXBWAEAIAQAgBACAEAIAQAgBACAEAIAQAgBACAEAIAQBA7td0aZGUXMEBShRKEnC+tWCR7OM8wi7D0XWmokZS0Vc4W1KTlr5WZmZltDLRopx9RS0hR0JSkYVoRz4jE1j3JTpYW0IRu3lxKN895ebm52xHWih1DrDqb6AlRUy+kUvUr+VQqMRrGmONUsYndfeXP8AyLuHwO+2LaiJlhuYbrccSFJrpAPEecaPdHgVIuEnF9xpW9XM6sRArACsAKwArACsAKwArACsAKwArACsAKwArACsAKwArACsAUvRy4PUdAMAcf35Zsvyywn/AOtPBDnMFy9UK9hKwPaeaPS6LaVV3y+qKqvsmt7nJfw2yFyDK20zDczlQ2tQTlkKGBBPGDX4RrjbWlqcSqkluatyIRWlCyNf3V2IZPIsrmQ65dJcaSSUyx4ICQbxBJxrQJ0c8aMPW12lJRss8yE42tvNmfnXpezLObS662tQedNxZTwFuAt1pTTXD+kxo6Oo06tatKUU0tFb13232/mRCtJxjFIivH83yma6VXXHr7Hh/LjyRRrJ5jx/N8pmulV1w2PD+XHkhrJ5jx/N8pmulV1w2PD+XHkhrJ5lU27NkgCZmySQAA4skkmgAFcSTHHhMMld048kNZPNmwLsm1wCcs8VAXi0JirgH9F6seesT0c3bRVs9HdzsWuFZIwbINpTKVLZfmFJQQFEvlNCRUDhKi/EPA0GlUhHf7qf6EY6ySbTPVqotSXQHHXZsIrS+l4qAOolKsPfrjlCWAry0YRjfLRt+qEtbHizMZsm11JCg7MUUkKTWYoSCKjSuKZYno2LacVudvZ/wS0Kz7yJtWen5deTdmJlKroVQPKVga0xCuaNdCnhK0dKnCNvwohKU4uzZfnF2k0tlDj00lT9C3V48K8QkY3sMVDTorEKew1IzlCMWo8furK/0OvWJpN8SRFi2xSuVepor4ThX234zbX0Ze2iv+3/AAS0K2fzLEtI2qtTiUuzBLaglf8AaMAVJvDG9jhFk63R0FFuMfvK6+7+WRxRqvvLVrNWnLIyjz8wlNQmomCrE6MAqsSozwFaWjCEb8fZ/wAHJayKu2RHlBNcqmulV1xs2PD+XHkivWSzHj+b5TNdKrrhseH8uPJHdZPMeP5vlM10quuGx4fy48kNZPMeP5vlM10quuGx4fy48kNZPMeP5vlM10quuGx4fy48kNZPM37ekt19151h11bibl9IWakEKAVQnEjEVj5/p7B0qdONWEUne2404apJtxZ1WPmTYUMAck3ySZCbVNuNKekZxsMzaB+lSK5NQPEqhNDXTUaolCcoSUo8UGrmkeQyZnhWfNyky2cQlxYbdTx0UhQ084poj26PSUGrSTv6Gd0muDMmU3FMyxv2hMMUSa+DSygtbtMbpIwQDx/8RGuEq9fdRg/xNWS/cg9GG+TMa37XVNPF1QCRQJQhOhtCcEoHs1x7uDwscNT0Iu+bzef+DLUm5u7I2NRAQAgDZ97lP9tBoCpDLq2weNaUcH34mPM6Xf8Aprdzkk/gXUPb/JmvWc+5lm3WyovlxKkKH5lOKIu+0qJoddSNEb60IauVOa+7Z3WSXHkVRcr3XE3CTlwuSn0zi8grwtsuHJ36LoSRdQoDE6jHj1J6OJovDx0loO2+274s0Jfclpbt5ablWWbMnPBnvCL6m0u/hlrJJrVKgkk3lE4ViUqlSrjaWujo2Ta33u8vTOw+6qb0Xf6F/djJyS3GDMuvIc8DZF1DIWLvDoa1GOnZEMBUxUITVKKa05b27Zd1jtXQ3XdtxCWBY7T082wypSmAoLWpabhuIAW5UVwGF33iNuKxNSlhJVKiSlayS373uX7/AJFUIpzSRs+6mUdmJN9x7JFTMwXWwhxK7rLlEqSbpwA06seaPNwVSnRxMI072lGz3NfeW9cc+BdVi5Qbfc/ka9JtjxRMYD/GNcX+zj0KjfWNPf8A7H+pVH/hP4mTYEuwqzJhL6ltt+EtYoRfNbhoLpphFeKnVWOg6Su9F8Xbv37yVO2rd33kHaUpJoSDLOuuKrQhbQboOYgmvsjdRqYmT/rRSXo7lUtHubZgRoIFIAQAgBAGxb3LpTaspQnhKcSrnBl3TT2XkpPuEeD9of7aP4vozVhfaZ9Bx8cbhAGPPyaHm1NOoStChRSVCoIPNAHztvg73Ys2ZadavKlXFEC9iWlUJSgnjB/SdOGOOn0OiZqGMptu2/6MqrJuDsRSU0wj9Adzyz1SOHbikBcUgLikBcvyE2tlxDrZurQq8k6j1EVBGomK6tKNWDhNXTOxlZ3TJ8brEpWXm5KVQ/icqCogKNaqS2cEqxONTHn9WylHQlVk4ZWXDJvjYs1y4qKuRKLWXkHmCAoPOpdUtRN68nTzY1Ma3hY62FVbtFONvRkNZ91p97TKSNqqbYfYupUl9KQSSQU3FFSSKe2FXD6ypCpezjf877t52NSyazJaY3VIcCMtIyjqkIS2FqK6lKNGg85PvjJDo2cL6utJJtu27vJOsnximYa7eAy4al2WQ+yGSEE0Sm8orIrxqBCTzAResE24aycpaMtLfn3cuP5nNaleytcxbCtMyy1qShC0uNraWhWhSVihrT/3TFuKw6xEUm2mmmnk0RhPQ4FGLTUmVXK0SUrcS4VHTVAu01UMJYdSrqu+KTVu7eFO0XH1Rl2Pb2RZWwuXZfQtYWQ6VChSKD8sU4jBurUjUjNxaVt3r8SUKijHRsmeLTtVp1F1EnLMGoN9sqrQcXCwoYnRw1SEtKVWUlk7WOSnFrgkRNI1kLikBcUgLikBcUgLk9veitrSQ/ncPuEs6CfZUjaI+f8AtDOKoQjffpcOZqwq+82fQ0fIG4QB5WsAVJAA0k8WuAOR7v8AfHs59CpRTLk23UElK8mglKqiiwbxGGkCkejS6MqyV5OxU6qW40puzLNnqNyrs1IPmgQh5zKNOE6E3q3kk4CpPui2rRxdKN1NtejZyLg2Y8lvSWu5WqUt0JH4jtK0NK4VwPFGDa6/jlzZZoRyMrMza3nsdMrsx3a6/jlzY0I5DMza3nsdMrsw2uv45c2NCOQzM2t57HTK7MNrr+OXNjQjkMzNreex0yuzDa6/jlzY0I5DMza3nsdMrsw2uv45c2NCOQzM2t57HTK7MNrr+OXNjQjkMzNreex0yuzDa6/jlzY0I5DMza3nsdMrsw2uv45c2NCOQzM2t57HTK7MNrr+OXNjQjkMzNreex0yuzDa6/jlzY0I5DMza3nsdMrsw2uv45c2NCOQzM2t57HTK7MNrr+OXNjQjkMzNreex0yuzDa6/jlzY0I5DMza3nsdMrsw2uv45c2NCOQzM2t57HTK7MNrr+OXNjQjkMzNreex0yuzDa6/jlzY0I5DMza3nsdMrsw2uv45c2NCOQG8za3nsdMrsw2uv45c2NCOR0nex3szZ61TL7odmFJuJu1utpNCoVP5iSNPNhpimc5zd5O79SSVuB0iIgGAOcb9tsKakQ0g/wAZ0NLI824VqHvoB7CY9Do2mpVbvu3ldR2iajvdyClWY+41LyT0wJq6nwoC6E5JoqFajWaCukxrxc0q8VJtK3dx4shTX3bkVvq2c20qV/CbZmFsFUwhkHJVqkIKa4H9daHiEWYCpKSnvbSe6/E5VVt50Hc/vgJas6UemA6tTgW2VJpUqZN0k1PGMfdGePRc69ecKTW6z5nXWUIq5kZ2ZT0cxsT2ov7PYnxR5kd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yno5jYntQ7PYnxR5jaoDOzKejmNie1Ds9ifFHmNqgM7Mp6OY2J7UOz2J8UeY2qAzsSno5jYntQ7PYnxR5jaoGw7md10vO3g0VBSACpCxQgHQdREedjOj62EtrFufei2nVjPgbBGIsKGAOQbtJRU29PWcT+OlxE7KAmmUTkg262K8fBJHOvmjXgq6o1by4PcyE46Ssc3RbhRIO2eWRw5gOqUpRBQUhCSgoKf5OMjToj3XRvVVa/da3Pf8yjStHRL1oWo7PokpRtgl1hssouKvF28U0NLouUu6SSKHipEYU40HOpKW57w3pJJE/ususplpBCgsSrag4pOguukKc2U+Zj0eiKctGdaStpvd8Fw/nwKcRJXUV3GvR7BnEAIAQBSDBtU8iTlmpW/Jl5b0ul1ajMuN4klNLqQRxR5VJ4qvUqWq6KjJpLRTy7/AMy9uEUrq90Xk2FLrmLOUhDqGZu9fZWskouGhurwUUqrgebnwr2uvGlXUmnKnwlbjfNcLrvO6EW45MxJuckULWjxas3VqRXwt3G6oprS7x00RdTp4ucFLaFvSfsR9HmRcoptaH6mJubkG3n1KdChLtIW86ATUIQCQkEUNSaCuk0i7GVqlKklB/fk1FcOL77cCNKKlLfw4l+17FQ1aCGBUsuOMqRiaqaeUkUrp84V1iK6GKnUwjqP2kpX/FFf/HY7KCU7d24zLTNntTLksuTdQlDmTyyJlZUMaXrixdw1VMU0duqUI1VVTbV9FxS/K63k5atS0bEHugssy0w4wVXrpF1XnJUkKQfeDG7CYhYijGot1+717yqcdGWiR8aSAgBACAEAIA3HemtAN2glsiuXQpAOooSXRtShXyjwPtCv9PF+v7mnC+2zucfHm8oYA0TfN3ELnktzEsstTjGLSwaXhpukjQa4g85HHAHJ17slreMvalnSzz6eCVqBZcFBXhFIUFYaCAI9Do9VKlWNKM3FP+cNxCo0ldkirdUptJRJy8tJpUKKLQKnDzZRVMPYPfH1NPoimpaVWbnbPhy/yYZYiT3JWNdAj1igrACAEAIAQBulrbonmGZFDK0geBoKgUJVwryhpUDq0R4mHwVKtVrSqJ+2+9ruRolUlGMUsjNRNZeZsebWUlaypDqhgKtKoio0JOK+IRQ6ao0cVQhwVml8Vv8AoSvpShJlycZtkrcuPG4VruDLNflKjc5/y0iNN9FqEdKG+yv92XHdf5nZa67s/wBCGs91uTkF5VpDqpl0t5LKFFGpc3Saox/iA+0XY2VYzxWKWhLRUI3va++Xo/Qri1Cnv3tmWuYbmmpGYQ2loy021LqbvlX4ZcbU2qqsSAajHRwoqUJ4epWpSlpacHJO1t9mnuW7f+xJtSUWt1mU3Q7k3nJx51SpdthTxUXVuoASgkVJFa15oYXpGnTw0YRTc0uFnxOVKTlNvdYgN11opmJtx1v8nBQgnjS2kIB99K++PQ6PoSo4eMJ8d7fxbv8AIrqyUpNoiI2lYgBACAEAIAnd7/8AzWS//Rf/AGz0eD9of7aP4v3NWF9p/A+h4+ONwgDyuAOdb7u49U021MyzV+aaUBQUGUbVgpJJIGFag+3XGjCYh4esqiV7EZx0otHIbaYmJSnhMpNNDQFKTwSf6wSmvvj6hfaLD+GXyMeyyzInyhb81fy6472hw/hl8hsssynlC35q/l1w7Q4fwy+Q2WWY8oW/NX8uuHaHD+GXyGyyzHlC35q/l1w7Q4fwy+Q2WWY8oW/NX8uuHaHD+GXyGyyzHlC35q/l1wf2hw/hl8hsssyibfbH6V7B1w7Q0PDL5DZZZlPHzePAVjgdGMO0VHwy/n5nNkl6Hk20z6M7BHe0dHwy/n5ndllmexbzfmL+XXHO0VDwy+X7jZZZoobebP6F7B1w7RUe6Mvl+42WWaKJtxoaG1e4CO9oqHhl/PzObJJ9578oW/NX8uuOdocP4ZfI7sssx5Qt+av5dcO0OH8MvkNllmPKFvzV/Lrh2hw/hl8hsssx5Qt+av5dcO0OH8MvkNllmPKFvzV/Lrh2hw/hl8hsssx5Qt+av5dcO0OH8MvkNllmPKFvzV/Lrh2hw/hl8hssszeN51pc1aLbyEKDMsFrWojAqW2ptKRz8Mq/0x5HSnSscXFQhGyTvvLqNHQd2fQkeKaBAEHuw3QokZVcwsXinBKa0vrVglPsrpOqLsPRdaooI5J2RwW1rQtGcl3LQcfVkUOhooQsouqUEEAIThd4QxJJj3YQoUpKko77X/nIztya0rl2WteekG2HHVpmJabQVZB1RcDjYKQoG8OAqihSlRzGIToUMRpQSs499jqlKO9nUNzm97ZDrCHmpZK0OgOAuEqICuLE4U0UGqPBnBwk4y4ovW8k82tl8jY2HriB0ZtbL5GxsPXADNrZfI2Nh64AZtbL5GxsPXADNrZfI2Nh64AZtbL5GxsPXADNrZfI2Nh64AZtbL5GxsPXADNrZfI2Nh64AZtbL5GxsPXADNrZfI2Nh64AZtbL5GxsPXADNrZfI2Nh64AZtbL5GxsPXADNrZfI2Nh64AZtbL5GxsPXADNrZfI2Nh64A9I3t7MBr4Ex7xX/AIwBsVn2e0wgNstobQNCUAAD3COgyoAoYA5Dv0zhflSE6JedDbg1Xpe8knpAPfHpdFtaxp5fVFVX2TWty0muasWalWAFzAm0O5IEBRRdaF4XiB+hWyNmImqeKjUluWi1fmQgrwsizvkt5JizZRZTlmJZWVQCDcKyigJBp+k/+0iWDlpTqVFwb3CpwSM82o/LWXZyG3XG1ryy+CaVbLgKK82OHsMbsBhqVfEVpVIppWW/PfcqqzlGMUiN8qZ3lUx8X7R6vV+E8pFGtqZjypneVTHxftDq/CeUhramY8qZ3lUx8X7Q6vwnlIa2pmX5G3bRecS01MTK3FVCUhYFaAqOKqDQCdPFFdXB4KlBznCKS7/5c7GpVbsmzzLbobQcWltExMqWpQSlN8C8o4AVOHvrSOzweChBzcIpWve3dn/EFUqN2uzPkJi13ivIrm15NZQ5+KgXFDSk3lCvuwiirDo2lo6xRV1dbnvWe5E4utLg2eLRnLWl7uWcm0XzRJKwoE6KXkEivHQmFGn0dWvq1F29N/J7/kclKrF2bZmuStugGonMNTrZOxLhJ9gBipVOiH4eT/YnavmQS91E8CQZmZBGkFVCCNIpSteaNywGEauqcd5TrqmbM6ZtC1W1NIW7NpW9TJArTw7xCRQ1oMSMDQ4iM8KPR04ylGMWo8Xbh8ibnVW67JDwO3fW+ma7yKNZ0T7v/bL9iejXzLLAtlalpQqbKm1BKxlW+ASm8BUroaihwJicuq4qLko2e9bpb/kc/rvdct2k9a8ujKPrmm0VAvF1BxOgcFZPyiVKHRtaWjTUW8rP6pHJOtFXbIrypneVTHxRr6vwvlxK9bUzHlTO8qmPi/aHV+E8pDW1Mx5UzvKpj4v2h1fhPKQ1tTMeVM7yqY+L9odX4TykNbUzHlTO8qmPi/aHV+E8pDW1MzfN6fdJMPvOsPuqcAQFpK9IoaEV4xQiPA6dwVGlCNSnHR32dvhuNOHqSk2mdRj5s1lFQByHfHcEhOrefaU7Z8+2lqYCRi243UIWD51DUa6HVEoTlCSlHijjVzTfIZ1w5azZhmbb/Spt0Nuor+lSVEXT7x7I9yn0jSmv6it+hQ6bW9F6V3EJYIctR9tpOnIocC3ntaeDWg4iqp9ojRGpUr/dw0G+69rJEGlHfJ/kY+6C1zNPFwpCEhIQ22NDaE1up+e0x72CwkcNS0FvfFvNmWpNzlcjY1kBACANi3vD/eUt/Uv/AKLkef0t/ZVPgv8AyRbQ9tfzuMbcmP7wltP+JT8l4xPHNbJU/C/0OU1/UXxNiZlm3JS0UuupaR4xrfUkqGCjQUTjjHnzqVIYjDuEdJ6rhe3d6lyScZXdt5GuTTDMqJRl8zCnJhDhIQpCGwmgoArG8eOL4061Wvr6kNFKLXFNu+dsiF4xjop33mNu7WUWlMrRVKw5UKTgQQlNMRjF3RiUsFTjLercPzZGu2qjZN21ZXhNrsN0/iNMuzFOKiSp2uqqUpHtXGHD4nZ+j5zyclH6fO/ItnBSqoyt1knMPyT7r7YSpiYK2gFIV+A5RJHAUogA4+8aoqwNShRxMIUpXUopPivvLv3pceAqKUoNviv0Nek0DxRMCg/xjX/TEejUf/6FN3/2P9SuP/Ca9UZNgMsqsyYS+4tpHhTXCQi+a3DQUqMIpxUqscdTdKN3oPi7d+Z2CTpyvwuQlqS0qlI8HfddUTiFtXABrrU19kb6NTESf9WKS9Hf6FUlBey2yOjSRKQAgBACANj3uHim1ZShpeLiFc4LDiqfElJ/0x4X2g/tl+L6M1YX2mfQUfGm4oYAxLTsxqYaUy8hLjaxRSVcY/8AB1EYiAPnXd1vfmy5tpxtSlSziiEKVpbXQnJk4VNNB46HVHo9EySxcNLP6FdVXgyPSkDRTnpH3zTfE8orCzOiFmBCzAhZgvyM2tlxDrZurbUFJPOP/B0HmMQq0o1abpzW5qzOxk4u6NgTuoaQ4ZhmRZbmTUhwurUlClChWlo8EKxMec+jqk4aqdZuGVkm13Jy4st1y4qO8imbXUJZ2WKQoOupdUsqxqnipTGumtY1ywqdaNW/spxt6P8AYr03ouObuR7aqEGmgg7DWNDi2rEb7zZ53dYy46p9Vny5eJvXlPLUK8RKKAGlBhhHmU+ja0KapKvLR4WSS3fHii91ot30d5H+UTpM0tYC3JlGTUsmlxJ/OEgDQU8HTgNcaNgglTjHdGDvbN91/g95DWy3+pjWBafgqnCG0rQ60ppxsm6FpWKHEA6PZFmKwzxCim7OLTT42schU0WUYtNSZRcpdBC3UuFdaEFCaAU59dYSw2lXVa+9Jq3x9TilaOj6mXY9upZYcl3JZD6FrSshTikUKBQflFfnFWIwcqlWNWE3FpNcE9z+JKNRJOLVy3aVpMOIutSTbCqg30vLWaDSKKwxidLD1oSvOq5LKyXzRyUotbo2IoxqsyBSFmBCzAhZgQswT299/mskOO+4dks9WPA+0MksPGPfpfuasKvvNn0PHx5uEAUUaRxg5Ru+3f2Y+2qUcS9MovAqLBCRVJqKLJFceMR6NLo6tL7z3fG/0K3UijRW7EkJ2qJKZmpWYP5GptV5Dh4khaRgTz1i+ssbRjfTbXo/4yMXTl3EXL73NtLFRLPaSOE42k1BIOClg0w06DxRj27E+Y+ZPVxyLmbK3OTr6ZnvIbdifMfMauOQzZW5ydfTM95DbsT5j5jVxyGbK3OTr6ZnvIbdifMfMauOQzZW5ydfTM95DbsT5j5jVxyGbK3OTr6ZnvIbfifMfMauOQzZW5ydfTM95DbsT5j5jVxyGbK3OTr6ZnvIbdifMfMauOQzZW5ydfTM95DbsT5j5jVxyGbK3OTr6ZnvIbdifMfMauOQzZW5ydfTM95DbsT5j5jVxyGbK3OTr6ZnvIbdifMfMauOQzZW5ydfTM95DbsT5j5jVxyGbK3OTr6ZnvIbdifMfMauOQzZW5ydfTM95DbsT5j5jVxyGbK3OTr6ZnvIbdifMfMauOQzZW5ydfTM95DbsT5j5jVxyGbK3OTr6ZnvIbdifMfMauORdl9622lGimrg1rebp/uKJ+UNuxPmPmNXHI6jvXb265BZmppxLkwUlCUpJKW0k44nSSAOIUxiipVnVd5tskklwOmRWdBgDne/Tba2ZDJtmhedDSjWlE3CtQ94FPfG/o6nGda8u5XK6jtE53uYUyzZD02uUlZhxM4Gxl0XqJLbWFdIFST7zHoV1OeJVNSaWjfd+ZXB2hcw93dnsZGRnWGgwJptZW0g8FC2yihRqreOjDARZhJz0p05O+i+PxOVFazOpbn937aLPlH5rKlTgUglCa1UybqiccK6efGMK6LqVq84UbbrPfk+BN1oxinIyc6cj6x0f3Rb1Bi/d5kNqh68hnTkfWOj+6HUGL93mNqh68hnTkfWPg+6HUGL93mNqh68hnTkfWOj+6HUGL93mNqh68hnTkfWPg+6HUGL93md2qHryGdOR9Y6P7odQYv3eZzaoevIZ05H1j4Puh1Di/d5jaoevIZ05H1jo/uh1Bi/d5jaoevIZ05H1j4Puh1Bi/d5jaoevIZ05H1j4Puh1Bi/d5jaoevIZ0pH1jo/uh1Bi/d5ndqh68hnTkfWPg+6HUGL93mc2qHryGdOR9Y6P7odQYv3eY2qHryGdOR9Y+D7odQYv3eY2qHryGdOR9Y6P7odQYv3eY2qHryGdOR9Y+D7odQYv3eY2qHryGdOR9Y6P7odQYv3eY2qHryGdKR9Y6P7odQYv3eY2qHryJvc5uql529kFKvJ/MhQooA6D7DrBjBi8BXwttauPet6LqdWM+BPRkJlDAHH93MsqbcnrP0zDbiJyWRXF1BaDbqE6yKKNP5uaNmBrqlVvLg9xCoro0fc9umYZk3JKalVvoU/lSA4WyCEIRTChqCk7Y9irh5zqKrCVt1vmyiM0losx90FtuWg4wy0wEIbTkpeXaqqgJFcSMSSE1PN7TEqNJUIylKV2+LEm57kT26xCWESsglQUZVtWVKdBeeIU4PdT/eMeh0RTk1OvJe2934V+/0Ka7W6K7jXY9kziAEASG56TS9NMNLBKHHUpUAaVBNDiNEZ8XUlSoTqR4pN8iUIqUkmTS02bl1S6mZpmjqmsqHr4SQsoCilQxTUVPHSMP8ArlSVVTjLdpaNrX3Xtct/p6Ti0z1IWA00qeE2hbvgoSQltRRevLCa4cVCDHKuMqVFRdBqOm+9X7voI00nLSXAjLRmZItqyUrMNuU4K1vFQSag/lOnCvvMaqNPFaa06kWstG3zK5ODW6Nhuss1uXmMm2CE5JteJJNVoClYnnhgK861HTnxu1yZ2rFRlZehmWLJSwkVzUwy66oTWRSG3CigyLa64acVHGKcRVxDxSo05KK0dLer97X0JRjHQ05Ix35qQqgplJlKQarCnjwhdNANXCofdFkaeLs71Y3/AA8HfvItw8L5ks+xZyZRqa8FmCHXVt3PCDwblca88ZISx0sRKhrFuSd9HMsapqClYsS8pJJk0TTku+vKTDjaUpdIupSLya69VYnKpiniXRjUStFO7XFvjY4o01DSa7yHth6VUEiXl3mVA8IuOFYUKaBXQaxuw8a6b1s1JeisVzcP9qsRkaSBSAEAIAQBue9LaAbtBLZ/+dtSEnUpAytPZdSvHmEeB9obbPH8X0Zpwvts7lHx5vEAaDvobi3ZsNzcotTc7Lg5MpITlAcbpJpQg1oSacI1wOAHKfK1t57JWpZra5gEhbqFKYWSB+tKaVOnm1CPR6PlWqVY0YTtf8yqpZRu0SSN0qGElEhKtSl7BTtS46QeILXW78+akfTU+iIuWlXm527uC5LiZHiHa0VY10mukk8eOPt98exa3AzlIAQAgCX3In+3SvM+j/mjJ0h/aVV7r/Qspe2iXmdyEyqaccdShmXL61qeW63RLeUKyaBZNbpwFNOqMcek6CoKMG5T0UlFJ3vZLK3H1LJUZaV+65L2bajky9aj0p/EcSjI1ugkJcAr+IaAkAnHXGKvQhQp4enX4JvS/Nem8nGTk5uJC2+zapl1+FBWRGKqmX14fw1XtOqNuFl0cqsdTbS/6/qrFc41XHf9DP3Ybm5qYmA6yzlEFloBQcbGIbAIotYOmKcBjsPRouFSVnpS7pZ+iZOrSlKWkske9zrM4iz3m5YEPpnjfAU1UAS7IP8AEVdOOoxHFzws8ZCVb2XT3e14pZb+Z2Cnq7R43IXdOzaFxKp0KuA0SSWcFEf7E10axSNuClgtJxw3F/i4f9W4qqRqWvI9Tx/umUHH4U9hx6DCl/zCr+CJx2dNfEmbD8M8WNCSrfEy5fALQN2mH8U0000aow4lYZY+W08NBW4/Qtp6Wq+5mQG6hmfo2udSaAlKCS0cTiR+CSeLjj0MFLB3ksM/V+1/7Irqqa3yIGPQKSkAIAQAgCe3vv8ANZL+tz/tno8H7Q/20fxfuasL7T+B9Dx8cbhAFCIA5jv07lA4ym0GUVfl8V3dLjRwVXWU6QdVfdowmI2etGra9iM46UWjiot5rUvZH1nX+FylyMOzT9B4+a1L2R3r7C5S5DZp+g8fNal7IdfYXKXIbNP0Hj5rUvZDr7C5S5DZp+g8fNal7IdfYXKXIbNP0Hj5rUvZDr7C5S5DZZ+hTx41qXsh19hfe5DZp+hXx81/PsjnX2F97kNmn6FPHrWpez94719hfe5DZZ99ivj5rUvZ+8OvsL73IbNNcLDx81qXs/eOdfYX3uQ2WfoBbzX8+z94719hcpchss/QePmv59n7xzr7C+9yGzT9B4+a1L2fvHevsLlLl/kbNP0Hj5rUvZ+8OvsLlLkNmn6Dx81qXsh19hcpchs0/QePmtS9kOvsLlLkNmn6Dx81qXsh19hcpchs0/QePmtS9kOvsLlLkNmn6Dx81qXsh19hcpchs0/Q3TehbVNWm062lQblwta1EYVU2ppCeYm8T/pMeN0t0pDFRVOmtyd7s0UKLhvZ9Cx4ZoEAIAopNdMAajaW9pZb6ytyTavHEltS2610khtSQT7oAxc0dkck+s93sAM0dkck+s93sAM0dkck+s93sAM0dkck+s93sAM0dkck+s93sAM0dkck+s93sAM0dkck+s93sAM0dkck+s93sAM0dkck+s93sAM0dkck+s93sAM0dkck+s93sAM0dkck+s93sAM0dkck+s93sAM0dkck+s93sAM0dkck+s93sAM0dkck+s93sAM0dkck+s93sAM0dkck+s93sAVTvS2QCD4Ho1vPEbC5jAG12VZTMs2G2Gm2kD9LaQB7cNJ54AzYAQAgBACAEAIAQAgBACAEAIAQAgBACAEAIAQAgBACAEAIAQB//9k="/>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506" y="4724400"/>
            <a:ext cx="4748354"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391400" y="1143000"/>
            <a:ext cx="3048000" cy="4154984"/>
          </a:xfrm>
          <a:prstGeom prst="rect">
            <a:avLst/>
          </a:prstGeom>
          <a:solidFill>
            <a:schemeClr val="bg1">
              <a:lumMod val="20000"/>
              <a:lumOff val="80000"/>
            </a:schemeClr>
          </a:solidFill>
        </p:spPr>
        <p:txBody>
          <a:bodyPr wrap="square" rtlCol="0">
            <a:spAutoFit/>
          </a:bodyPr>
          <a:lstStyle/>
          <a:p>
            <a:pPr marL="342900" indent="-342900">
              <a:buFont typeface="Arial" pitchFamily="34" charset="0"/>
              <a:buChar char="•"/>
            </a:pPr>
            <a:r>
              <a:rPr lang="en-US" sz="2400" dirty="0">
                <a:latin typeface="+mj-lt"/>
              </a:rPr>
              <a:t>We just covered CRUD operations on the MySQL databases using Command Line prompt.</a:t>
            </a: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We will explore how these can be achieved through MySQL later.</a:t>
            </a:r>
          </a:p>
        </p:txBody>
      </p:sp>
    </p:spTree>
    <p:custDataLst>
      <p:tags r:id="rId1"/>
    </p:custDataLst>
    <p:extLst>
      <p:ext uri="{BB962C8B-B14F-4D97-AF65-F5344CB8AC3E}">
        <p14:creationId xmlns:p14="http://schemas.microsoft.com/office/powerpoint/2010/main" val="2363448333"/>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References</a:t>
            </a:r>
          </a:p>
        </p:txBody>
      </p:sp>
      <p:sp>
        <p:nvSpPr>
          <p:cNvPr id="2" name="Rectangle 1"/>
          <p:cNvSpPr/>
          <p:nvPr/>
        </p:nvSpPr>
        <p:spPr>
          <a:xfrm>
            <a:off x="1752600" y="1143001"/>
            <a:ext cx="5410968" cy="1077218"/>
          </a:xfrm>
          <a:prstGeom prst="rect">
            <a:avLst/>
          </a:prstGeom>
        </p:spPr>
        <p:txBody>
          <a:bodyPr wrap="square">
            <a:spAutoFit/>
          </a:bodyPr>
          <a:lstStyle/>
          <a:p>
            <a:r>
              <a:rPr lang="en-US" sz="1600" dirty="0"/>
              <a:t>SQL Tutorial at W3 Schools</a:t>
            </a:r>
          </a:p>
          <a:p>
            <a:r>
              <a:rPr lang="en-US" sz="1600" dirty="0"/>
              <a:t>	http://www.w3schools.com/sql/</a:t>
            </a:r>
          </a:p>
          <a:p>
            <a:endParaRPr lang="en-US" sz="1600" dirty="0"/>
          </a:p>
          <a:p>
            <a:endParaRPr lang="en-US" sz="1600" dirty="0"/>
          </a:p>
        </p:txBody>
      </p:sp>
    </p:spTree>
    <p:custDataLst>
      <p:tags r:id="rId1"/>
    </p:custDataLst>
    <p:extLst>
      <p:ext uri="{BB962C8B-B14F-4D97-AF65-F5344CB8AC3E}">
        <p14:creationId xmlns:p14="http://schemas.microsoft.com/office/powerpoint/2010/main" val="55824783"/>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243840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Book-O-Rama example</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0401" y="1143001"/>
            <a:ext cx="5648325" cy="2843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ounded Rectangle 3"/>
          <p:cNvSpPr/>
          <p:nvPr/>
        </p:nvSpPr>
        <p:spPr bwMode="auto">
          <a:xfrm>
            <a:off x="2133600" y="4267200"/>
            <a:ext cx="8229600" cy="2133600"/>
          </a:xfrm>
          <a:prstGeom prst="roundRect">
            <a:avLst/>
          </a:prstGeom>
          <a:gradFill>
            <a:gsLst>
              <a:gs pos="0">
                <a:srgbClr val="03D4A8"/>
              </a:gs>
              <a:gs pos="25000">
                <a:srgbClr val="21D6E0"/>
              </a:gs>
              <a:gs pos="75000">
                <a:srgbClr val="0087E6"/>
              </a:gs>
              <a:gs pos="100000">
                <a:srgbClr val="005CBF"/>
              </a:gs>
            </a:gsLst>
            <a:lin ang="5400000" scaled="0"/>
          </a:gra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800" dirty="0"/>
              <a:t>Book-O-Rama Schema:</a:t>
            </a:r>
          </a:p>
          <a:p>
            <a:endParaRPr lang="en-US" sz="2800" dirty="0"/>
          </a:p>
          <a:p>
            <a:pPr marL="457200" indent="-457200">
              <a:buFont typeface="Arial" pitchFamily="34" charset="0"/>
              <a:buChar char="•"/>
            </a:pPr>
            <a:r>
              <a:rPr lang="en-US" sz="2800" dirty="0"/>
              <a:t>Primary Key for each table is underlined</a:t>
            </a:r>
          </a:p>
          <a:p>
            <a:pPr marL="457200" indent="-457200">
              <a:buFont typeface="Arial" pitchFamily="34" charset="0"/>
              <a:buChar char="•"/>
            </a:pPr>
            <a:r>
              <a:rPr lang="en-US" sz="2800" dirty="0"/>
              <a:t>And each foreign key is italic.</a:t>
            </a:r>
          </a:p>
        </p:txBody>
      </p:sp>
    </p:spTree>
    <p:custDataLst>
      <p:tags r:id="rId1"/>
    </p:custDataLst>
    <p:extLst>
      <p:ext uri="{BB962C8B-B14F-4D97-AF65-F5344CB8AC3E}">
        <p14:creationId xmlns:p14="http://schemas.microsoft.com/office/powerpoint/2010/main" val="3355671698"/>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dirty="0"/>
              <a:t>Setting up a User for the web</a:t>
            </a:r>
          </a:p>
        </p:txBody>
      </p:sp>
      <p:sp>
        <p:nvSpPr>
          <p:cNvPr id="4" name="TextBox 3"/>
          <p:cNvSpPr txBox="1"/>
          <p:nvPr/>
        </p:nvSpPr>
        <p:spPr>
          <a:xfrm>
            <a:off x="1503317" y="2438401"/>
            <a:ext cx="9113520" cy="2585323"/>
          </a:xfrm>
          <a:prstGeom prst="rect">
            <a:avLst/>
          </a:prstGeom>
          <a:solidFill>
            <a:schemeClr val="bg1">
              <a:lumMod val="20000"/>
              <a:lumOff val="80000"/>
            </a:schemeClr>
          </a:solidFill>
          <a:ln>
            <a:solidFill>
              <a:schemeClr val="bg2"/>
            </a:solidFill>
          </a:ln>
        </p:spPr>
        <p:txBody>
          <a:bodyPr wrap="square" rtlCol="0">
            <a:spAutoFit/>
          </a:bodyPr>
          <a:lstStyle/>
          <a:p>
            <a:pPr marL="457200" indent="-457200">
              <a:buFont typeface="Arial" pitchFamily="34" charset="0"/>
              <a:buChar char="•"/>
            </a:pPr>
            <a:r>
              <a:rPr lang="en-US" sz="1800" dirty="0"/>
              <a:t>For PHP Scripts to connect to MySQL, it is recommended to create another user with the privileges typically needed on web</a:t>
            </a:r>
          </a:p>
          <a:p>
            <a:pPr marL="457200" indent="-457200">
              <a:buFont typeface="Arial" pitchFamily="34" charset="0"/>
              <a:buChar char="•"/>
            </a:pPr>
            <a:endParaRPr lang="en-US" sz="1800" dirty="0"/>
          </a:p>
          <a:p>
            <a:r>
              <a:rPr lang="en-US" sz="1800" dirty="0"/>
              <a:t>SELECT, INSERT, DELETE, UPDATE</a:t>
            </a:r>
          </a:p>
          <a:p>
            <a:endParaRPr lang="en-US" sz="1800" dirty="0"/>
          </a:p>
          <a:p>
            <a:pPr marL="285750" indent="-285750">
              <a:buFont typeface="Arial" pitchFamily="34" charset="0"/>
              <a:buChar char="•"/>
            </a:pPr>
            <a:r>
              <a:rPr lang="en-US" sz="1800" dirty="0"/>
              <a:t>For some additional sophistication, you can also create the user as follows (with additional privileges of ..)</a:t>
            </a:r>
          </a:p>
          <a:p>
            <a:endParaRPr lang="en-US" sz="1800" dirty="0"/>
          </a:p>
          <a:p>
            <a:r>
              <a:rPr lang="en-US" sz="1800" dirty="0"/>
              <a:t>INDEX, ALTER, CREATE, DROP</a:t>
            </a:r>
          </a:p>
        </p:txBody>
      </p:sp>
      <p:pic>
        <p:nvPicPr>
          <p:cNvPr id="1229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1" y="1143334"/>
            <a:ext cx="9159241" cy="1104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1" y="5334000"/>
            <a:ext cx="906235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32032"/>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47838" y="1112224"/>
            <a:ext cx="4572000" cy="2246769"/>
          </a:xfrm>
          <a:prstGeom prst="rect">
            <a:avLst/>
          </a:prstGeom>
          <a:solidFill>
            <a:schemeClr val="bg1">
              <a:lumMod val="20000"/>
              <a:lumOff val="80000"/>
            </a:schemeClr>
          </a:solidFill>
        </p:spPr>
        <p:txBody>
          <a:bodyPr>
            <a:spAutoFit/>
          </a:bodyPr>
          <a:lstStyle/>
          <a:p>
            <a:r>
              <a:rPr lang="en-US" sz="2000" dirty="0" err="1"/>
              <a:t>mysql</a:t>
            </a:r>
            <a:r>
              <a:rPr lang="en-US" sz="2000" dirty="0"/>
              <a:t>&gt; source D:\_PHP\BOOK ON CD Contents\Source\Chapter09\</a:t>
            </a:r>
            <a:r>
              <a:rPr lang="en-US" sz="2000" dirty="0" err="1"/>
              <a:t>bookorama.sql</a:t>
            </a:r>
            <a:endParaRPr lang="en-US" sz="2000" dirty="0"/>
          </a:p>
          <a:p>
            <a:r>
              <a:rPr lang="en-US" sz="2000" dirty="0"/>
              <a:t>Query OK, 0 rows affected (0.03 sec)</a:t>
            </a:r>
          </a:p>
          <a:p>
            <a:r>
              <a:rPr lang="en-US" sz="2000" dirty="0"/>
              <a:t>Query OK, 0 rows affected (0.03 sec)</a:t>
            </a:r>
          </a:p>
          <a:p>
            <a:r>
              <a:rPr lang="en-US" sz="2000" dirty="0"/>
              <a:t>Query OK, 0 rows affected (0.02 sec)</a:t>
            </a:r>
          </a:p>
          <a:p>
            <a:r>
              <a:rPr lang="en-US" sz="2000" dirty="0"/>
              <a:t>Query OK, 0 rows affected (0.02 sec)</a:t>
            </a:r>
          </a:p>
          <a:p>
            <a:r>
              <a:rPr lang="en-US" sz="2000" dirty="0"/>
              <a:t>Query OK, 0 rows affected (0.03 sec)</a:t>
            </a:r>
          </a:p>
        </p:txBody>
      </p:sp>
      <p:sp>
        <p:nvSpPr>
          <p:cNvPr id="4" name="Title 1"/>
          <p:cNvSpPr txBox="1">
            <a:spLocks/>
          </p:cNvSpPr>
          <p:nvPr/>
        </p:nvSpPr>
        <p:spPr>
          <a:xfrm>
            <a:off x="2438400" y="4572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You can run the SQL commands from a file</a:t>
            </a:r>
          </a:p>
          <a:p>
            <a:pPr eaLnBrk="1" hangingPunct="1"/>
            <a:r>
              <a:rPr lang="en-US" dirty="0"/>
              <a:t>(see Chapter 9 / </a:t>
            </a:r>
            <a:r>
              <a:rPr lang="en-US" dirty="0" err="1"/>
              <a:t>bookorama.sql</a:t>
            </a:r>
            <a:r>
              <a:rPr lang="en-US" dirty="0"/>
              <a:t>)</a:t>
            </a:r>
          </a:p>
        </p:txBody>
      </p:sp>
      <p:sp>
        <p:nvSpPr>
          <p:cNvPr id="5" name="Rectangle 4"/>
          <p:cNvSpPr/>
          <p:nvPr/>
        </p:nvSpPr>
        <p:spPr bwMode="auto">
          <a:xfrm>
            <a:off x="2057400" y="6096000"/>
            <a:ext cx="8001000" cy="457200"/>
          </a:xfrm>
          <a:prstGeom prst="rect">
            <a:avLst/>
          </a:prstGeom>
          <a:solidFill>
            <a:schemeClr val="bg1">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400" dirty="0" err="1"/>
              <a:t>mysql</a:t>
            </a:r>
            <a:r>
              <a:rPr lang="en-US" sz="2400" dirty="0"/>
              <a:t> –h host –u </a:t>
            </a:r>
            <a:r>
              <a:rPr lang="en-US" sz="2400" dirty="0" err="1"/>
              <a:t>bookorama</a:t>
            </a:r>
            <a:r>
              <a:rPr lang="en-US" sz="2400" dirty="0"/>
              <a:t> –D books –p &lt; </a:t>
            </a:r>
            <a:r>
              <a:rPr lang="en-US" sz="2400" dirty="0" err="1"/>
              <a:t>bookorama.sql</a:t>
            </a:r>
            <a:endParaRPr lang="en-US" sz="2400" dirty="0"/>
          </a:p>
        </p:txBody>
      </p:sp>
      <p:pic>
        <p:nvPicPr>
          <p:cNvPr id="153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241" y="3590926"/>
            <a:ext cx="86963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25908182"/>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Revisiting SQL</a:t>
            </a:r>
          </a:p>
        </p:txBody>
      </p:sp>
      <p:sp>
        <p:nvSpPr>
          <p:cNvPr id="2" name="TextBox 1"/>
          <p:cNvSpPr txBox="1"/>
          <p:nvPr/>
        </p:nvSpPr>
        <p:spPr>
          <a:xfrm>
            <a:off x="1828800" y="1225689"/>
            <a:ext cx="8351520" cy="4154984"/>
          </a:xfrm>
          <a:prstGeom prst="rect">
            <a:avLst/>
          </a:prstGeom>
          <a:noFill/>
        </p:spPr>
        <p:txBody>
          <a:bodyPr wrap="square" rtlCol="0">
            <a:spAutoFit/>
          </a:bodyPr>
          <a:lstStyle/>
          <a:p>
            <a:pPr marL="342900" indent="-342900">
              <a:buFont typeface="Arial" pitchFamily="34" charset="0"/>
              <a:buChar char="•"/>
            </a:pPr>
            <a:r>
              <a:rPr lang="en-US" sz="2400" dirty="0">
                <a:latin typeface="+mj-lt"/>
              </a:rPr>
              <a:t>SQL = Structured Query Language</a:t>
            </a:r>
          </a:p>
          <a:p>
            <a:pPr marL="342900" indent="-342900">
              <a:buFont typeface="Arial" pitchFamily="34" charset="0"/>
              <a:buChar char="•"/>
            </a:pPr>
            <a:r>
              <a:rPr lang="en-US" sz="2400" dirty="0">
                <a:latin typeface="+mj-lt"/>
              </a:rPr>
              <a:t>Is a standard language for the RDBMS</a:t>
            </a:r>
          </a:p>
          <a:p>
            <a:pPr marL="342900" indent="-342900">
              <a:buFont typeface="Arial" pitchFamily="34" charset="0"/>
              <a:buChar char="•"/>
            </a:pPr>
            <a:r>
              <a:rPr lang="en-US" sz="2400" dirty="0">
                <a:latin typeface="+mj-lt"/>
              </a:rPr>
              <a:t>Used in MySQL, oracle, PostgreSQL, Sybase, Microsoft SQL server</a:t>
            </a: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DDL (Data Definition Language) – Covered in Chapter 9</a:t>
            </a:r>
          </a:p>
          <a:p>
            <a:pPr marL="342900" indent="-342900">
              <a:buFont typeface="Arial" pitchFamily="34" charset="0"/>
              <a:buChar char="•"/>
            </a:pPr>
            <a:r>
              <a:rPr lang="en-US" sz="2400" dirty="0">
                <a:latin typeface="+mj-lt"/>
              </a:rPr>
              <a:t>DML (Data Manipulation Language) – We will cover in Chapter 10.</a:t>
            </a:r>
          </a:p>
          <a:p>
            <a:pPr marL="342900" indent="-342900">
              <a:buFont typeface="Arial" pitchFamily="34" charset="0"/>
              <a:buChar char="•"/>
            </a:pPr>
            <a:endParaRPr lang="en-US" sz="2400" dirty="0">
              <a:latin typeface="+mj-lt"/>
            </a:endParaRPr>
          </a:p>
          <a:p>
            <a:pPr marL="342900" indent="-342900">
              <a:buFont typeface="Arial" pitchFamily="34" charset="0"/>
              <a:buChar char="•"/>
            </a:pPr>
            <a:r>
              <a:rPr lang="en-US" sz="2400" dirty="0">
                <a:latin typeface="+mj-lt"/>
              </a:rPr>
              <a:t>DDL is one shot deal (typically)</a:t>
            </a:r>
          </a:p>
          <a:p>
            <a:pPr marL="342900" indent="-342900">
              <a:buFont typeface="Arial" pitchFamily="34" charset="0"/>
              <a:buChar char="•"/>
            </a:pPr>
            <a:r>
              <a:rPr lang="en-US" sz="2400" dirty="0">
                <a:latin typeface="+mj-lt"/>
              </a:rPr>
              <a:t>DML is used more frequently (updates, deletes, access)</a:t>
            </a:r>
          </a:p>
        </p:txBody>
      </p:sp>
    </p:spTree>
    <p:custDataLst>
      <p:tags r:id="rId1"/>
    </p:custDataLst>
    <p:extLst>
      <p:ext uri="{BB962C8B-B14F-4D97-AF65-F5344CB8AC3E}">
        <p14:creationId xmlns:p14="http://schemas.microsoft.com/office/powerpoint/2010/main" val="225948536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Inserting Data into a Database Table</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r="22431"/>
          <a:stretch/>
        </p:blipFill>
        <p:spPr bwMode="auto">
          <a:xfrm>
            <a:off x="1524001" y="1143000"/>
            <a:ext cx="7477125"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24519"/>
          <a:stretch/>
        </p:blipFill>
        <p:spPr bwMode="auto">
          <a:xfrm>
            <a:off x="1524001" y="2286000"/>
            <a:ext cx="74771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r="24265"/>
          <a:stretch/>
        </p:blipFill>
        <p:spPr bwMode="auto">
          <a:xfrm>
            <a:off x="1524001" y="3338514"/>
            <a:ext cx="7477125" cy="7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rotWithShape="1">
          <a:blip r:embed="rId6">
            <a:extLst>
              <a:ext uri="{28A0092B-C50C-407E-A947-70E740481C1C}">
                <a14:useLocalDpi xmlns:a14="http://schemas.microsoft.com/office/drawing/2010/main" val="0"/>
              </a:ext>
            </a:extLst>
          </a:blip>
          <a:srcRect r="23722"/>
          <a:stretch/>
        </p:blipFill>
        <p:spPr bwMode="auto">
          <a:xfrm>
            <a:off x="1524001" y="4343400"/>
            <a:ext cx="7477125"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ight Arrow 4"/>
          <p:cNvSpPr/>
          <p:nvPr/>
        </p:nvSpPr>
        <p:spPr bwMode="auto">
          <a:xfrm flipH="1">
            <a:off x="9001123" y="1143000"/>
            <a:ext cx="1651637" cy="9418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Syntax</a:t>
            </a:r>
          </a:p>
        </p:txBody>
      </p:sp>
      <p:sp>
        <p:nvSpPr>
          <p:cNvPr id="10" name="Right Arrow 9"/>
          <p:cNvSpPr/>
          <p:nvPr/>
        </p:nvSpPr>
        <p:spPr bwMode="auto">
          <a:xfrm flipH="1">
            <a:off x="8915401" y="2196084"/>
            <a:ext cx="1651637" cy="9418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All values</a:t>
            </a:r>
          </a:p>
        </p:txBody>
      </p:sp>
      <p:sp>
        <p:nvSpPr>
          <p:cNvPr id="11" name="Right Arrow 10"/>
          <p:cNvSpPr/>
          <p:nvPr/>
        </p:nvSpPr>
        <p:spPr bwMode="auto">
          <a:xfrm flipH="1">
            <a:off x="8972548" y="3187827"/>
            <a:ext cx="1651637" cy="9418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t>Only 2 columns</a:t>
            </a:r>
          </a:p>
        </p:txBody>
      </p:sp>
      <p:sp>
        <p:nvSpPr>
          <p:cNvPr id="12" name="Right Arrow 11"/>
          <p:cNvSpPr/>
          <p:nvPr/>
        </p:nvSpPr>
        <p:spPr bwMode="auto">
          <a:xfrm flipH="1">
            <a:off x="8839201" y="4520184"/>
            <a:ext cx="1651637" cy="94183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1400" dirty="0"/>
              <a:t>Alternate syntax</a:t>
            </a:r>
          </a:p>
        </p:txBody>
      </p:sp>
    </p:spTree>
    <p:custDataLst>
      <p:tags r:id="rId1"/>
    </p:custDataLst>
    <p:extLst>
      <p:ext uri="{BB962C8B-B14F-4D97-AF65-F5344CB8AC3E}">
        <p14:creationId xmlns:p14="http://schemas.microsoft.com/office/powerpoint/2010/main" val="3438281737"/>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1524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SQL to populate the Tables for Book-O-Rama</a:t>
            </a:r>
          </a:p>
        </p:txBody>
      </p:sp>
      <p:grpSp>
        <p:nvGrpSpPr>
          <p:cNvPr id="2" name="Group 1"/>
          <p:cNvGrpSpPr/>
          <p:nvPr/>
        </p:nvGrpSpPr>
        <p:grpSpPr>
          <a:xfrm>
            <a:off x="1752600" y="1095375"/>
            <a:ext cx="4876800" cy="5419725"/>
            <a:chOff x="0" y="1095375"/>
            <a:chExt cx="3175000" cy="3296626"/>
          </a:xfrm>
        </p:grpSpPr>
        <p:pic>
          <p:nvPicPr>
            <p:cNvPr id="3074"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75572"/>
            <a:stretch/>
          </p:blipFill>
          <p:spPr bwMode="auto">
            <a:xfrm>
              <a:off x="0" y="1095375"/>
              <a:ext cx="3175000" cy="11587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4929" b="1"/>
            <a:stretch/>
          </p:blipFill>
          <p:spPr bwMode="auto">
            <a:xfrm>
              <a:off x="0" y="2254119"/>
              <a:ext cx="3175000" cy="2137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aphicFrame>
        <p:nvGraphicFramePr>
          <p:cNvPr id="4" name="Object 3"/>
          <p:cNvGraphicFramePr>
            <a:graphicFrameLocks noChangeAspect="1"/>
          </p:cNvGraphicFramePr>
          <p:nvPr/>
        </p:nvGraphicFramePr>
        <p:xfrm>
          <a:off x="6711758" y="2183697"/>
          <a:ext cx="2203643" cy="1909060"/>
        </p:xfrm>
        <a:graphic>
          <a:graphicData uri="http://schemas.openxmlformats.org/presentationml/2006/ole">
            <mc:AlternateContent xmlns:mc="http://schemas.openxmlformats.org/markup-compatibility/2006">
              <mc:Choice xmlns:v="urn:schemas-microsoft-com:vml" Requires="v">
                <p:oleObj name="Packager Shell Object" showAsIcon="1" r:id="rId4" imgW="914400" imgH="792360" progId="Package">
                  <p:embed/>
                </p:oleObj>
              </mc:Choice>
              <mc:Fallback>
                <p:oleObj name="Packager Shell Object" showAsIcon="1" r:id="rId4" imgW="914400" imgH="792360" progId="Package">
                  <p:embed/>
                  <p:pic>
                    <p:nvPicPr>
                      <p:cNvPr id="4" name="Object 3"/>
                      <p:cNvPicPr/>
                      <p:nvPr/>
                    </p:nvPicPr>
                    <p:blipFill>
                      <a:blip r:embed="rId5"/>
                      <a:stretch>
                        <a:fillRect/>
                      </a:stretch>
                    </p:blipFill>
                    <p:spPr>
                      <a:xfrm>
                        <a:off x="6711758" y="2183697"/>
                        <a:ext cx="2203643" cy="1909060"/>
                      </a:xfrm>
                      <a:prstGeom prst="rect">
                        <a:avLst/>
                      </a:prstGeom>
                      <a:solidFill>
                        <a:srgbClr val="92D050"/>
                      </a:solidFill>
                    </p:spPr>
                  </p:pic>
                </p:oleObj>
              </mc:Fallback>
            </mc:AlternateContent>
          </a:graphicData>
        </a:graphic>
      </p:graphicFrame>
    </p:spTree>
    <p:custDataLst>
      <p:tags r:id="rId1"/>
    </p:custDataLst>
    <p:extLst>
      <p:ext uri="{BB962C8B-B14F-4D97-AF65-F5344CB8AC3E}">
        <p14:creationId xmlns:p14="http://schemas.microsoft.com/office/powerpoint/2010/main" val="3942739366"/>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mpty">
  <a:themeElements>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fontScheme name="Emp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lnDef>
  </a:objectDefaults>
  <a:extraClrSchemeLst>
    <a:extraClrScheme>
      <a:clrScheme name="Empty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Empty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Empty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Empty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Empty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Empty 7">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6f75f480-7803-4ee9-bb54-84d0635fdbe7}" enabled="1" method="Privilege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C:\win32app\MSOffice\Templates\eds\Empty.pot</Template>
  <TotalTime>1353</TotalTime>
  <Words>1461</Words>
  <Application>Microsoft Office PowerPoint</Application>
  <PresentationFormat>Widescreen</PresentationFormat>
  <Paragraphs>186</Paragraphs>
  <Slides>35</Slides>
  <Notes>3</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9" baseType="lpstr">
      <vt:lpstr>Arial</vt:lpstr>
      <vt:lpstr>Times New Roman</vt:lpstr>
      <vt:lpstr>Empty</vt:lpstr>
      <vt:lpstr>Packager Shell Object</vt:lpstr>
      <vt:lpstr>PowerPoint Presentation</vt:lpstr>
      <vt:lpstr>Outline</vt:lpstr>
      <vt:lpstr>PowerPoint Presentation</vt:lpstr>
      <vt:lpstr>PowerPoint Presentation</vt:lpstr>
      <vt:lpstr>Setting up a User for the web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Metaphase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Itasca Lessons Learned</dc:title>
  <dc:creator>lsheets</dc:creator>
  <cp:lastModifiedBy>Jasthi, Jasthi (DI SW PLM LCS DEVOPS)</cp:lastModifiedBy>
  <cp:revision>195</cp:revision>
  <cp:lastPrinted>2001-10-31T19:38:05Z</cp:lastPrinted>
  <dcterms:created xsi:type="dcterms:W3CDTF">2001-10-29T21:13:45Z</dcterms:created>
  <dcterms:modified xsi:type="dcterms:W3CDTF">2024-05-19T05:28:16Z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EA063003-CB52-4A02-8FAE-7357FA2351D1</vt:lpwstr>
  </property>
  <property fmtid="{D5CDD505-2E9C-101B-9397-08002B2CF9AE}" pid="3" name="ArticulatePath">
    <vt:lpwstr>Introduction_I18N and L10N_Unicode</vt:lpwstr>
  </property>
  <property fmtid="{D5CDD505-2E9C-101B-9397-08002B2CF9AE}" pid="4" name="MSIP_Label_6f75f480-7803-4ee9-bb54-84d0635fdbe7_Enabled">
    <vt:lpwstr>true</vt:lpwstr>
  </property>
  <property fmtid="{D5CDD505-2E9C-101B-9397-08002B2CF9AE}" pid="5" name="MSIP_Label_6f75f480-7803-4ee9-bb54-84d0635fdbe7_SetDate">
    <vt:lpwstr>2023-05-31T23:08:35Z</vt:lpwstr>
  </property>
  <property fmtid="{D5CDD505-2E9C-101B-9397-08002B2CF9AE}" pid="6" name="MSIP_Label_6f75f480-7803-4ee9-bb54-84d0635fdbe7_Method">
    <vt:lpwstr>Privileged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d8fdb75c-780b-41d8-8e58-7ee38253b03a</vt:lpwstr>
  </property>
  <property fmtid="{D5CDD505-2E9C-101B-9397-08002B2CF9AE}" pid="10" name="MSIP_Label_6f75f480-7803-4ee9-bb54-84d0635fdbe7_ContentBits">
    <vt:lpwstr>0</vt:lpwstr>
  </property>
</Properties>
</file>