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86" r:id="rId2"/>
    <p:sldId id="376" r:id="rId3"/>
    <p:sldId id="381" r:id="rId4"/>
    <p:sldId id="382" r:id="rId5"/>
    <p:sldId id="383" r:id="rId6"/>
    <p:sldId id="406" r:id="rId7"/>
    <p:sldId id="407" r:id="rId8"/>
    <p:sldId id="408" r:id="rId9"/>
    <p:sldId id="384" r:id="rId10"/>
    <p:sldId id="385" r:id="rId11"/>
    <p:sldId id="387" r:id="rId12"/>
    <p:sldId id="388" r:id="rId13"/>
    <p:sldId id="389" r:id="rId14"/>
    <p:sldId id="390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375" r:id="rId26"/>
    <p:sldId id="402" r:id="rId27"/>
    <p:sldId id="403" r:id="rId28"/>
    <p:sldId id="404" r:id="rId29"/>
    <p:sldId id="405" r:id="rId30"/>
    <p:sldId id="379" r:id="rId31"/>
  </p:sldIdLst>
  <p:sldSz cx="12192000" cy="6858000"/>
  <p:notesSz cx="6992938" cy="9278938"/>
  <p:custDataLst>
    <p:tags r:id="rId3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Ch.11. Accessing MySQL Database </a:t>
            </a:r>
          </a:p>
          <a:p>
            <a:pPr algn="ctr"/>
            <a:r>
              <a:rPr lang="en-US" sz="2800" b="1" dirty="0"/>
              <a:t>from the Web with PHP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2. Setting up a connection (Contd.)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7801" y="1143000"/>
            <a:ext cx="848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Database connection: Through Object-Oriented Syntax</a:t>
            </a:r>
          </a:p>
          <a:p>
            <a:pPr marL="1257300" lvl="2" indent="-342900">
              <a:buFont typeface="Arial" charset="0"/>
              <a:buChar char="•"/>
            </a:pPr>
            <a:endParaRPr lang="en-US" sz="2800" dirty="0"/>
          </a:p>
          <a:p>
            <a:pPr marL="1257300" lvl="2" indent="-34290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Database connection: Through Procedural </a:t>
            </a:r>
            <a:r>
              <a:rPr lang="en-US" sz="2800" dirty="0" err="1"/>
              <a:t>Sytanx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Both are similar in terms of functionality and performance.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Stick to one convention for consistency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8"/>
          <a:stretch/>
        </p:blipFill>
        <p:spPr bwMode="auto">
          <a:xfrm>
            <a:off x="1660901" y="1752601"/>
            <a:ext cx="8763000" cy="47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92922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857458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2.1 Choosing a database to use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7801" y="1143000"/>
            <a:ext cx="8489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MySQL monitor,  “use &lt;</a:t>
            </a:r>
            <a:r>
              <a:rPr lang="en-US" sz="2800" dirty="0" err="1"/>
              <a:t>db_name</a:t>
            </a:r>
            <a:r>
              <a:rPr lang="en-US" sz="2800" dirty="0"/>
              <a:t>&gt;” command specifies which database to be used.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similar lines, </a:t>
            </a:r>
            <a:r>
              <a:rPr lang="en-US" sz="2800" dirty="0" err="1"/>
              <a:t>mysqli</a:t>
            </a:r>
            <a:r>
              <a:rPr lang="en-US" sz="2800" dirty="0"/>
              <a:t> constructor and </a:t>
            </a:r>
            <a:r>
              <a:rPr lang="en-US" sz="2800" dirty="0" err="1"/>
              <a:t>mysqli_connect</a:t>
            </a:r>
            <a:r>
              <a:rPr lang="en-US" sz="2800" dirty="0"/>
              <a:t> function both takes the </a:t>
            </a:r>
            <a:r>
              <a:rPr lang="en-US" sz="2800" dirty="0" err="1"/>
              <a:t>db_name</a:t>
            </a:r>
            <a:r>
              <a:rPr lang="en-US" sz="2800" dirty="0"/>
              <a:t> as a parameter.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Database connection: Through Object-Oriented Syntax</a:t>
            </a:r>
          </a:p>
          <a:p>
            <a:pPr marL="1257300" lvl="2" indent="-342900">
              <a:buFont typeface="Arial" charset="0"/>
              <a:buChar char="•"/>
            </a:pPr>
            <a:endParaRPr lang="en-US" sz="2800" dirty="0"/>
          </a:p>
          <a:p>
            <a:pPr marL="1257300" lvl="2" indent="-342900">
              <a:buFont typeface="Arial" charset="0"/>
              <a:buChar char="•"/>
            </a:pP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Database connection: Through Procedural </a:t>
            </a:r>
            <a:r>
              <a:rPr lang="en-US" sz="2800" dirty="0" err="1"/>
              <a:t>Sytanx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8"/>
          <a:stretch/>
        </p:blipFill>
        <p:spPr bwMode="auto">
          <a:xfrm>
            <a:off x="1524001" y="4724401"/>
            <a:ext cx="8763000" cy="47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10" y="6096000"/>
            <a:ext cx="92922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8915400" y="4447133"/>
            <a:ext cx="1524000" cy="914400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9144000" y="5867400"/>
            <a:ext cx="1524000" cy="914400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09460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3. Querying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1" y="1143001"/>
            <a:ext cx="912875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Using DML, we manipulated the database.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INSERT, UPDATE, DROP, ALTER, CREATE are some of the commands we used to manipulate the tables, rows, columns, values.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Query String is same as “the command + any parameters that command takes”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Query String does not mean we only query the </a:t>
            </a:r>
            <a:r>
              <a:rPr lang="en-US" sz="2400" dirty="0" err="1">
                <a:latin typeface="Helvetica" pitchFamily="34" charset="0"/>
              </a:rPr>
              <a:t>datbase</a:t>
            </a:r>
            <a:r>
              <a:rPr lang="en-US" sz="2400" dirty="0">
                <a:latin typeface="Helvetica" pitchFamily="34" charset="0"/>
              </a:rPr>
              <a:t> (for retrieving the values)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Query String is any MySQL Command we pass in through PHP.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560551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3. Querying the database (Contd.)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1" y="1143001"/>
            <a:ext cx="912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How do you search for the book titles in MySQL?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905000"/>
            <a:ext cx="787908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books where title = “PHP and MySQL”;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books where title LIKE “%PHP%”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3051" y="3124201"/>
            <a:ext cx="912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How do you search for the authors in MySQL?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4050" y="3886200"/>
            <a:ext cx="787908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books where author = “Luke Welling”;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books where author LIKE “%Luke%”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1" y="4876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emens Slab" pitchFamily="2" charset="0"/>
              </a:rPr>
              <a:t>NOTE:  Notice the use of </a:t>
            </a:r>
            <a:r>
              <a:rPr lang="en-US" sz="2400" b="1" i="1" dirty="0">
                <a:latin typeface="Siemens Slab" pitchFamily="2" charset="0"/>
              </a:rPr>
              <a:t>like</a:t>
            </a:r>
            <a:r>
              <a:rPr lang="en-US" sz="2400" dirty="0">
                <a:latin typeface="Siemens Slab" pitchFamily="2" charset="0"/>
              </a:rPr>
              <a:t> and </a:t>
            </a:r>
            <a:r>
              <a:rPr lang="en-US" sz="2400" b="1" i="1" dirty="0">
                <a:latin typeface="Siemens Slab" pitchFamily="2" charset="0"/>
              </a:rPr>
              <a:t>equal</a:t>
            </a:r>
            <a:r>
              <a:rPr lang="en-US" sz="2400" dirty="0">
                <a:latin typeface="Siemens Slab" pitchFamily="2" charset="0"/>
              </a:rPr>
              <a:t> in the where clause.  It is usually a good idea to be more tolerant in a database search.   LIKE supports the use of wild cards while = (equals) requires exact match.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09638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3. Querying the database (Contd.)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1" y="1143001"/>
            <a:ext cx="912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Consider these two statements. How do you parameterize and set up a Query String for PHP?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1962090"/>
            <a:ext cx="695575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books where title LIKE “%PHP%”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3051" y="3124201"/>
            <a:ext cx="912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Query String in 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1" y="2514600"/>
            <a:ext cx="7263527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books where author LIKE “%Luke%”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601" y="510540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emens Slab" pitchFamily="2" charset="0"/>
              </a:rPr>
              <a:t>NOTE:  Remember that the query you send to MySQL does not need a semicolon at the end of it, unlike a query you type into the MySQL monitor.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6901" y="3886201"/>
            <a:ext cx="726352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query_string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“SELECT * from books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WHERE “.$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searchtype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.”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LIKE ‘%.$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.”%’”;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754116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3.1 Running the query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3051" y="1143001"/>
            <a:ext cx="912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Query String in PHP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6901" y="1905001"/>
            <a:ext cx="7263527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query_string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“SELECT * from books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WHERE “.$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searchtype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.”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LIKE ‘%.$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searchterm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.”%’”;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3530" y="3200401"/>
            <a:ext cx="912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Once you set up the Query String, you run this query.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6901" y="3810001"/>
            <a:ext cx="7189789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$result is a result object in OO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$result =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 query ($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query_string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6900" y="5329536"/>
            <a:ext cx="848020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$result is a resource in Procedural Syntax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query_string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10643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4. Retrieving the Query Results</a:t>
            </a:r>
          </a:p>
          <a:p>
            <a:pPr eaLnBrk="1" hangingPunct="1"/>
            <a:r>
              <a:rPr lang="en-US" dirty="0"/>
              <a:t>5. Displaying the Query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6901" y="1143001"/>
            <a:ext cx="7189789" cy="83099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$result is a result object in OO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$result =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-&gt; query ($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query_string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6900" y="2133601"/>
            <a:ext cx="848020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// $result is a resource in Procedural Syntax</a:t>
            </a:r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$result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$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query_string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6900" y="3733800"/>
            <a:ext cx="80391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iemens Slab" pitchFamily="2" charset="0"/>
              </a:rPr>
              <a:t>Numerous </a:t>
            </a:r>
            <a:r>
              <a:rPr lang="en-US" sz="2400" dirty="0" err="1">
                <a:latin typeface="Siemens Slab" pitchFamily="2" charset="0"/>
              </a:rPr>
              <a:t>mysqli</a:t>
            </a:r>
            <a:r>
              <a:rPr lang="en-US" sz="2400" dirty="0">
                <a:latin typeface="Siemens Slab" pitchFamily="2" charset="0"/>
              </a:rPr>
              <a:t> functions are available to manipulate the $result</a:t>
            </a:r>
          </a:p>
          <a:p>
            <a:endParaRPr lang="en-US" sz="2400" dirty="0">
              <a:latin typeface="Siemens Slab" pitchFamily="2" charset="0"/>
            </a:endParaRPr>
          </a:p>
          <a:p>
            <a:r>
              <a:rPr lang="en-US" sz="2400" dirty="0">
                <a:latin typeface="Siemens Slab" pitchFamily="2" charset="0"/>
              </a:rPr>
              <a:t>Reference: http://www.w3schools.com/php/php_ref_mysqli.asp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37791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17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06755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err="1"/>
              <a:t>mysqli</a:t>
            </a:r>
            <a:r>
              <a:rPr lang="en-US" sz="3600" dirty="0"/>
              <a:t> 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6159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18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804864"/>
            <a:ext cx="71247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err="1"/>
              <a:t>mysqli</a:t>
            </a:r>
            <a:r>
              <a:rPr lang="en-US" sz="3600" dirty="0"/>
              <a:t> 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00792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19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4" y="1000125"/>
            <a:ext cx="71151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err="1"/>
              <a:t>mysqli</a:t>
            </a:r>
            <a:r>
              <a:rPr lang="en-US" sz="3600" dirty="0"/>
              <a:t> 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9470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Outline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7010400" cy="569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04765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20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19200"/>
            <a:ext cx="71532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 err="1"/>
              <a:t>mysqli</a:t>
            </a:r>
            <a:r>
              <a:rPr lang="en-US" sz="3600" dirty="0"/>
              <a:t> reference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53760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21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8286750" cy="67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10200" y="19050"/>
            <a:ext cx="4267200" cy="895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$result and </a:t>
            </a:r>
            <a:r>
              <a:rPr lang="en-US" sz="2000" dirty="0" err="1"/>
              <a:t>mysqli</a:t>
            </a:r>
            <a:r>
              <a:rPr lang="en-US" sz="2000" dirty="0"/>
              <a:t> example</a:t>
            </a:r>
          </a:p>
          <a:p>
            <a:pPr eaLnBrk="1" hangingPunct="1"/>
            <a:r>
              <a:rPr lang="en-US" sz="2000" dirty="0" err="1"/>
              <a:t>mysqli_fetch_assoc</a:t>
            </a:r>
            <a:r>
              <a:rPr lang="en-US" sz="2000" dirty="0"/>
              <a:t> 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05600" y="4724400"/>
            <a:ext cx="2743200" cy="914400"/>
          </a:xfrm>
          <a:prstGeom prst="wedgeRoundRectCallout">
            <a:avLst>
              <a:gd name="adj1" fmla="val -138638"/>
              <a:gd name="adj2" fmla="val 9484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It is good idea to say</a:t>
            </a:r>
          </a:p>
          <a:p>
            <a:endParaRPr lang="en-US" sz="1400" dirty="0"/>
          </a:p>
          <a:p>
            <a:r>
              <a:rPr lang="en-US" sz="1400" dirty="0" err="1"/>
              <a:t>stripslashes</a:t>
            </a:r>
            <a:r>
              <a:rPr lang="en-US" sz="1400" dirty="0"/>
              <a:t>($row[“</a:t>
            </a:r>
            <a:r>
              <a:rPr lang="en-US" sz="1400" dirty="0" err="1"/>
              <a:t>fullname</a:t>
            </a:r>
            <a:r>
              <a:rPr lang="en-US" sz="1400" dirty="0"/>
              <a:t>”]);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062052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43200" y="0"/>
            <a:ext cx="4267200" cy="895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$result and </a:t>
            </a:r>
            <a:r>
              <a:rPr lang="en-US" sz="2000" dirty="0" err="1"/>
              <a:t>mysqli</a:t>
            </a:r>
            <a:r>
              <a:rPr lang="en-US" sz="2000" dirty="0"/>
              <a:t> example</a:t>
            </a:r>
          </a:p>
          <a:p>
            <a:pPr eaLnBrk="1" hangingPunct="1"/>
            <a:r>
              <a:rPr lang="en-US" sz="2000" dirty="0" err="1"/>
              <a:t>mysqli_fetch_rows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466850"/>
            <a:ext cx="69246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461728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6. Disconnect from the database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143001"/>
            <a:ext cx="7567417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0"/>
            <a:ext cx="4876800" cy="2913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380073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PHP- MySQL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3258" y="1143000"/>
            <a:ext cx="61722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/>
              <a:t>Check and filter data coming from the user</a:t>
            </a:r>
          </a:p>
          <a:p>
            <a:pPr marL="228600" indent="-228600">
              <a:buAutoNum type="arabicPeriod"/>
            </a:pPr>
            <a:r>
              <a:rPr lang="en-US" sz="2000" dirty="0"/>
              <a:t>Setup a connection to appropriate database</a:t>
            </a:r>
          </a:p>
          <a:p>
            <a:pPr marL="228600" indent="-228600">
              <a:buAutoNum type="arabicPeriod"/>
            </a:pPr>
            <a:r>
              <a:rPr lang="en-US" sz="2000" dirty="0"/>
              <a:t>Query the database</a:t>
            </a:r>
          </a:p>
          <a:p>
            <a:pPr marL="228600" indent="-228600">
              <a:buAutoNum type="arabicPeriod"/>
            </a:pPr>
            <a:r>
              <a:rPr lang="en-US" sz="2000" dirty="0"/>
              <a:t>Retrieve the results</a:t>
            </a:r>
          </a:p>
          <a:p>
            <a:pPr marL="228600" indent="-228600">
              <a:buAutoNum type="arabicPeriod"/>
            </a:pPr>
            <a:r>
              <a:rPr lang="en-US" sz="2000" dirty="0"/>
              <a:t>Present the results back to the user</a:t>
            </a:r>
          </a:p>
          <a:p>
            <a:pPr marL="228600" indent="-228600">
              <a:buAutoNum type="arabicPeriod"/>
            </a:pPr>
            <a:r>
              <a:rPr lang="en-US" sz="2000" dirty="0"/>
              <a:t>Free up the results and Close the database connection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3422630"/>
            <a:ext cx="8111516" cy="304698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34" charset="0"/>
              </a:rPr>
              <a:t>While doing the above, things can go wrong in many ways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Database doesn’t exist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User doesn’t exist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Database connection failed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Privileges doesn’t exist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Result set is empty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There is no data in a row or column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Results are not freed, thus slowing down the system.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04225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Revisiting the query example</a:t>
            </a:r>
          </a:p>
        </p:txBody>
      </p:sp>
      <p:sp>
        <p:nvSpPr>
          <p:cNvPr id="2" name="AutoShape 2" descr="data:image/jpeg;base64,/9j/4AAQSkZJRgABAQAAAQABAAD/2wCEAAkGBxQTEhUSExQQFRUXFh0YFxcUGSAcHxUcFxYYFhUaIh4ZHSgiHRolHRoZITEhJyksLi4uFx8zODMtNygtMCsBCgoKDg0OGxAQGiskICUsNSw0LDQ3Mjc0LCwvLSwsLC8sLCw1LCwsNCwsLCwvNCwsLywsLCwsLCwsLCwsLCwsLP/AABEIAKIAxgMBEQACEQEDEQH/xAAcAAEAAQUBAQAAAAAAAAAAAAAABQEDBAYHAgj/xABOEAABAgMDBQoMBAMFCAMAAAABAgMABBEFEiETFzFRkQYHIkFUYZPR0tMUFRZSU2RxgZKho+IjMkLhM2JyJCU0NYJjorGys7TB8ENEc//EABsBAQADAQEBAQAAAAAAAAAAAAACAwQBBQYH/8QAQBEAAgECAgYHBQcDAgcBAAAAAAECAxEEURITFCExkQUVFkFSU2EyYnGhwQYicoGx0fAjNOEkQjM1gpKywvEl/9oADAMBAAIRAxEAPwDuMAIApWAFYXBWAEAIAQAgBACAEAIAQAgBACAEAIAQAgBACAEAIAQBA7td0aZGUXMEBShRKEnC+tWCR7OM8wi7D0XWmokZS0Vc4W1KTlr5WZmZltDLRopx9RS0hR0JSkYVoRz4jE1j3JTpYW0IRu3lxKN895ebm52xHWih1DrDqb6AlRUy+kUvUr+VQqMRrGmONUsYndfeXP8AyLuHwO+2LaiJlhuYbrccSFJrpAPEecaPdHgVIuEnF9xpW9XM6sRArACsAKwArACsAKwArACsAKwArACsAKwArACsAKwArACsAUvRy4PUdAMAcf35Zsvyywn/AOtPBDnMFy9UK9hKwPaeaPS6LaVV3y+qKqvsmt7nJfw2yFyDK20zDczlQ2tQTlkKGBBPGDX4RrjbWlqcSqkluatyIRWlCyNf3V2IZPIsrmQ65dJcaSSUyx4ICQbxBJxrQJ0c8aMPW12lJRss8yE42tvNmfnXpezLObS662tQedNxZTwFuAt1pTTXD+kxo6Oo06tatKUU0tFb13232/mRCtJxjFIivH83yma6VXXHr7Hh/LjyRRrJ5jx/N8pmulV1w2PD+XHkhrJ5jx/N8pmulV1w2PD+XHkhrJ5lU27NkgCZmySQAA4skkmgAFcSTHHhMMld048kNZPNmwLsm1wCcs8VAXi0JirgH9F6seesT0c3bRVs9HdzsWuFZIwbINpTKVLZfmFJQQFEvlNCRUDhKi/EPA0GlUhHf7qf6EY6ySbTPVqotSXQHHXZsIrS+l4qAOolKsPfrjlCWAry0YRjfLRt+qEtbHizMZsm11JCg7MUUkKTWYoSCKjSuKZYno2LacVudvZ/wS0Kz7yJtWen5deTdmJlKroVQPKVga0xCuaNdCnhK0dKnCNvwohKU4uzZfnF2k0tlDj00lT9C3V48K8QkY3sMVDTorEKew1IzlCMWo8furK/0OvWJpN8SRFi2xSuVepor4ThX234zbX0Ze2iv+3/AAS0K2fzLEtI2qtTiUuzBLaglf8AaMAVJvDG9jhFk63R0FFuMfvK6+7+WRxRqvvLVrNWnLIyjz8wlNQmomCrE6MAqsSozwFaWjCEb8fZ/wAHJayKu2RHlBNcqmulV1xs2PD+XHkivWSzHj+b5TNdKrrhseH8uPJHdZPMeP5vlM10quuGx4fy48kNZPMeP5vlM10quuGx4fy48kNZPMeP5vlM10quuGx4fy48kNZPM37ekt19151h11bibl9IWakEKAVQnEjEVj5/p7B0qdONWEUne2404apJtxZ1WPmTYUMAck3ySZCbVNuNKekZxsMzaB+lSK5NQPEqhNDXTUaolCcoSUo8UGrmkeQyZnhWfNyky2cQlxYbdTx0UhQ084poj26PSUGrSTv6Gd0muDMmU3FMyxv2hMMUSa+DSygtbtMbpIwQDx/8RGuEq9fdRg/xNWS/cg9GG+TMa37XVNPF1QCRQJQhOhtCcEoHs1x7uDwscNT0Iu+bzef+DLUm5u7I2NRAQAgDZ97lP9tBoCpDLq2weNaUcH34mPM6Xf8Aprdzkk/gXUPb/JmvWc+5lm3WyovlxKkKH5lOKIu+0qJoddSNEb60IauVOa+7Z3WSXHkVRcr3XE3CTlwuSn0zi8grwtsuHJ36LoSRdQoDE6jHj1J6OJovDx0loO2+274s0Jfclpbt5ablWWbMnPBnvCL6m0u/hlrJJrVKgkk3lE4ViUqlSrjaWujo2Ta33u8vTOw+6qb0Xf6F/djJyS3GDMuvIc8DZF1DIWLvDoa1GOnZEMBUxUITVKKa05b27Zd1jtXQ3XdtxCWBY7T082wypSmAoLWpabhuIAW5UVwGF33iNuKxNSlhJVKiSlayS373uX7/AJFUIpzSRs+6mUdmJN9x7JFTMwXWwhxK7rLlEqSbpwA06seaPNwVSnRxMI072lGz3NfeW9cc+BdVi5Qbfc/ka9JtjxRMYD/GNcX+zj0KjfWNPf8A7H+pVH/hP4mTYEuwqzJhL6ltt+EtYoRfNbhoLpphFeKnVWOg6Su9F8Xbv37yVO2rd33kHaUpJoSDLOuuKrQhbQboOYgmvsjdRqYmT/rRSXo7lUtHubZgRoIFIAQAgBAGxb3LpTaspQnhKcSrnBl3TT2XkpPuEeD9of7aP4vozVhfaZ9Bx8cbhAGPPyaHm1NOoStChRSVCoIPNAHztvg73Ys2ZadavKlXFEC9iWlUJSgnjB/SdOGOOn0OiZqGMptu2/6MqrJuDsRSU0wj9Adzyz1SOHbikBcUgLikBcvyE2tlxDrZurQq8k6j1EVBGomK6tKNWDhNXTOxlZ3TJ8brEpWXm5KVQ/icqCogKNaqS2cEqxONTHn9WylHQlVk4ZWXDJvjYs1y4qKuRKLWXkHmCAoPOpdUtRN68nTzY1Ma3hY62FVbtFONvRkNZ91p97TKSNqqbYfYupUl9KQSSQU3FFSSKe2FXD6ypCpezjf877t52NSyazJaY3VIcCMtIyjqkIS2FqK6lKNGg85PvjJDo2cL6utJJtu27vJOsnximYa7eAy4al2WQ+yGSEE0Sm8orIrxqBCTzAResE24aycpaMtLfn3cuP5nNaleytcxbCtMyy1qShC0uNraWhWhSVihrT/3TFuKw6xEUm2mmmnk0RhPQ4FGLTUmVXK0SUrcS4VHTVAu01UMJYdSrqu+KTVu7eFO0XH1Rl2Pb2RZWwuXZfQtYWQ6VChSKD8sU4jBurUjUjNxaVt3r8SUKijHRsmeLTtVp1F1EnLMGoN9sqrQcXCwoYnRw1SEtKVWUlk7WOSnFrgkRNI1kLikBcUgLikBcUgLk9veitrSQ/ncPuEs6CfZUjaI+f8AtDOKoQjffpcOZqwq+82fQ0fIG4QB5WsAVJAA0k8WuAOR7v8AfHs59CpRTLk23UElK8mglKqiiwbxGGkCkejS6MqyV5OxU6qW40puzLNnqNyrs1IPmgQh5zKNOE6E3q3kk4CpPui2rRxdKN1NtejZyLg2Y8lvSWu5WqUt0JH4jtK0NK4VwPFGDa6/jlzZZoRyMrMza3nsdMrsx3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G8za3nsdMrsw2uv45c2NCOR0nex3szZ61TL7odmFJuJu1utpNCoVP5iSNPNhpimc5zd5O79SSVuB0iIgGAOcb9tsKakQ0g/wAZ0NLI824VqHvoB7CY9Do2mpVbvu3ldR2iajvdyClWY+41LyT0wJq6nwoC6E5JoqFajWaCukxrxc0q8VJtK3dx4shTX3bkVvq2c20qV/CbZmFsFUwhkHJVqkIKa4H9daHiEWYCpKSnvbSe6/E5VVt50Hc/vgJas6UemA6tTgW2VJpUqZN0k1PGMfdGePRc69ecKTW6z5nXWUIq5kZ2ZT0cxsT2ov7PYnxR5kd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Sno5jYntQ7PYnxR5jaoGw7md10vO3g0VBSACpCxQgHQdREedjOj62EtrFufei2nVjPgbBGIsKGAOQbtJRU29PWcT+OlxE7KAmmUTkg262K8fBJHOvmjXgq6o1by4PcyE46Ssc3RbhRIO2eWRw5gOqUpRBQUhCSgoKf5OMjToj3XRvVVa/da3Pf8yjStHRL1oWo7PokpRtgl1hssouKvF28U0NLouUu6SSKHipEYU40HOpKW57w3pJJE/ususplpBCgsSrag4pOguukKc2U+Zj0eiKctGdaStpvd8Fw/nwKcRJXUV3GvR7BnEAIAQBSDBtU8iTlmpW/Jl5b0ul1ajMuN4klNLqQRxR5VJ4qvUqWq6KjJpLRTy7/AMy9uEUrq90Xk2FLrmLOUhDqGZu9fZWskouGhurwUUqrgebnwr2uvGlXUmnKnwlbjfNcLrvO6EW45MxJuckULWjxas3VqRXwt3G6oprS7x00RdTp4ucFLaFvSfsR9HmRcoptaH6mJubkG3n1KdChLtIW86ATUIQCQkEUNSaCuk0i7GVqlKklB/fk1FcOL77cCNKKlLfw4l+17FQ1aCGBUsuOMqRiaqaeUkUrp84V1iK6GKnUwjqP2kpX/FFf/HY7KCU7d24zLTNntTLksuTdQlDmTyyJlZUMaXrixdw1VMU0duqUI1VVTbV9FxS/K63k5atS0bEHugssy0w4wVXrpF1XnJUkKQfeDG7CYhYijGot1+717yqcdGWiR8aSAgBACAEAIA3HemtAN2glsiuXQpAOooSXRtShXyjwPtCv9PF+v7mnC+2zucfHm8oYA0TfN3ELnktzEsstTjGLSwaXhpukjQa4g85HHAHJ17slreMvalnSzz6eCVqBZcFBXhFIUFYaCAI9Do9VKlWNKM3FP+cNxCo0ldkirdUptJRJy8tJpUKKLQKnDzZRVMPYPfH1NPoimpaVWbnbPhy/yYZYiT3JWNdAj1igrACAEAIAQBulrbonmGZFDK0geBoKgUJVwryhpUDq0R4mHwVKtVrSqJ+2+9ruRolUlGMUsjNRNZeZsebWUlaypDqhgKtKoio0JOK+IRQ6ao0cVQhwVml8Vv8AoSvpShJlycZtkrcuPG4VruDLNflKjc5/y0iNN9FqEdKG+yv92XHdf5nZa67s/wBCGs91uTkF5VpDqpl0t5LKFFGpc3Saox/iA+0XY2VYzxWKWhLRUI3va++Xo/Qri1Cnv3tmWuYbmmpGYQ2loy021LqbvlX4ZcbU2qqsSAajHRwoqUJ4epWpSlpacHJO1t9mnuW7f+xJtSUWt1mU3Q7k3nJx51SpdthTxUXVuoASgkVJFa15oYXpGnTw0YRTc0uFnxOVKTlNvdYgN11opmJtx1v8nBQgnjS2kIB99K++PQ6PoSo4eMJ8d7fxbv8AIrqyUpNoiI2lYgBACAEAIAnd7/8AzWS//Rf/AGz0eD9of7aP4v3NWF9p/A+h4+ONwgDyuAOdb7u49U021MyzV+aaUBQUGUbVgpJJIGFag+3XGjCYh4esqiV7EZx0otHIbaYmJSnhMpNNDQFKTwSf6wSmvvj6hfaLD+GXyMeyyzInyhb81fy6472hw/hl8hsssynlC35q/l1w7Q4fwy+Q2WWY8oW/NX8uuHaHD+GXyGyyzHlC35q/l1w7Q4fwy+Q2WWY8oW/NX8uuHaHD+GXyGyyzHlC35q/l1wf2hw/hl8hsssyibfbH6V7B1w7Q0PDL5DZZZlPHzePAVjgdGMO0VHwy/n5nNkl6Hk20z6M7BHe0dHwy/n5ndllmexbzfmL+XXHO0VDwy+X7jZZZoobebP6F7B1w7RUe6Mvl+42WWaKJtxoaG1e4CO9oqHhl/PzObJJ9578oW/NX8uuOdocP4ZfI7sssx5Qt+av5dcO0OH8MvkNllmPKFvzV/Lrh2hw/hl8hsssx5Qt+av5dcO0OH8MvkNllmPKFvzV/Lrh2hw/hl8hsssx5Qt+av5dcO0OH8MvkNllmPKFvzV/Lrh2hw/hl8hssszeN51pc1aLbyEKDMsFrWojAqW2ptKRz8Mq/0x5HSnSscXFQhGyTvvLqNHQd2fQkeKaBAEHuw3QokZVcwsXinBKa0vrVglPsrpOqLsPRdaooI5J2RwW1rQtGcl3LQcfVkUOhooQsouqUEEAIThd4QxJJj3YQoUpKko77X/nIztya0rl2WteekG2HHVpmJabQVZB1RcDjYKQoG8OAqihSlRzGIToUMRpQSs499jqlKO9nUNzm97ZDrCHmpZK0OgOAuEqICuLE4U0UGqPBnBwk4y4ovW8k82tl8jY2HriB0ZtbL5GxsPXADNrZfI2Nh64AZtbL5GxsPXADNrZfI2Nh64AZtbL5GxsPXADNrZfI2Nh64AZtbL5GxsPXADNrZfI2Nh64AZtbL5GxsPXADNrZfI2Nh64AZtbL5GxsPXADNrZfI2Nh64AZtbL5GxsPXADNrZfI2Nh64AZtbL5GxsPXADNrZfI2Nh64A9I3t7MBr4Ex7xX/AIwBsVn2e0wgNstobQNCUAAD3COgyoAoYA5Dv0zhflSE6JedDbg1Xpe8knpAPfHpdFtaxp5fVFVX2TWty0muasWalWAFzAm0O5IEBRRdaF4XiB+hWyNmImqeKjUluWi1fmQgrwsizvkt5JizZRZTlmJZWVQCDcKyigJBp+k/+0iWDlpTqVFwb3CpwSM82o/LWXZyG3XG1ryy+CaVbLgKK82OHsMbsBhqVfEVpVIppWW/PfcqqzlGMUiN8qZ3lUx8X7R6vV+E8pFGtqZjypneVTHxftDq/CeUhramY8qZ3lUx8X7Q6vwnlIa2pmX5G3bRecS01MTK3FVCUhYFaAqOKqDQCdPFFdXB4KlBznCKS7/5c7GpVbsmzzLbobQcWltExMqWpQSlN8C8o4AVOHvrSOzweChBzcIpWve3dn/EFUqN2uzPkJi13ivIrm15NZQ5+KgXFDSk3lCvuwiirDo2lo6xRV1dbnvWe5E4utLg2eLRnLWl7uWcm0XzRJKwoE6KXkEivHQmFGn0dWvq1F29N/J7/kclKrF2bZmuStugGonMNTrZOxLhJ9gBipVOiH4eT/YnavmQS91E8CQZmZBGkFVCCNIpSteaNywGEauqcd5TrqmbM6ZtC1W1NIW7NpW9TJArTw7xCRQ1oMSMDQ4iM8KPR04ylGMWo8Xbh8ibnVW67JDwO3fW+ma7yKNZ0T7v/bL9iejXzLLAtlalpQqbKm1BKxlW+ASm8BUroaihwJicuq4qLko2e9bpb/kc/rvdct2k9a8ujKPrmm0VAvF1BxOgcFZPyiVKHRtaWjTUW8rP6pHJOtFXbIrypneVTHxRr6vwvlxK9bUzHlTO8qmPi/aHV+E8pDW1Mx5UzvKpj4v2h1fhPKQ1tTMeVM7yqY+L9odX4TykNbUzHlTO8qmPi/aHV+E8pDW1MzfN6fdJMPvOsPuqcAQFpK9IoaEV4xQiPA6dwVGlCNSnHR32dvhuNOHqSk2mdRj5s1lFQByHfHcEhOrefaU7Z8+2lqYCRi243UIWD51DUa6HVEoTlCSlHijjVzTfIZ1w5azZhmbb/Spt0Nuor+lSVEXT7x7I9yn0jSmv6it+hQ6bW9F6V3EJYIctR9tpOnIocC3ntaeDWg4iqp9ojRGpUr/dw0G+69rJEGlHfJ/kY+6C1zNPFwpCEhIQ22NDaE1up+e0x72CwkcNS0FvfFvNmWpNzlcjY1kBACANi3vD/eUt/Uv/AKLkef0t/ZVPgv8AyRbQ9tfzuMbcmP7wltP+JT8l4xPHNbJU/C/0OU1/UXxNiZlm3JS0UuupaR4xrfUkqGCjQUTjjHnzqVIYjDuEdJ6rhe3d6lyScZXdt5GuTTDMqJRl8zCnJhDhIQpCGwmgoArG8eOL4061Wvr6kNFKLXFNu+dsiF4xjop33mNu7WUWlMrRVKw5UKTgQQlNMRjF3RiUsFTjLercPzZGu2qjZN21ZXhNrsN0/iNMuzFOKiSp2uqqUpHtXGHD4nZ+j5zyclH6fO/ItnBSqoyt1knMPyT7r7YSpiYK2gFIV+A5RJHAUogA4+8aoqwNShRxMIUpXUopPivvLv3pceAqKUoNviv0Nek0DxRMCg/xjX/TEejUf/6FN3/2P9SuP/Ca9UZNgMsqsyYS+4tpHhTXCQi+a3DQUqMIpxUqscdTdKN3oPi7d+Z2CTpyvwuQlqS0qlI8HfddUTiFtXABrrU19kb6NTESf9WKS9Hf6FUlBey2yOjSRKQAgBACANj3uHim1ZShpeLiFc4LDiqfElJ/0x4X2g/tl+L6M1YX2mfQUfGm4oYAxLTsxqYaUy8hLjaxRSVcY/8AB1EYiAPnXd1vfmy5tpxtSlSziiEKVpbXQnJk4VNNB46HVHo9EySxcNLP6FdVXgyPSkDRTnpH3zTfE8orCzOiFmBCzAhZgvyM2tlxDrZurbUFJPOP/B0HmMQq0o1abpzW5qzOxk4u6NgTuoaQ4ZhmRZbmTUhwurUlClChWlo8EKxMec+jqk4aqdZuGVkm13Jy4st1y4qO8imbXUJZ2WKQoOupdUsqxqnipTGumtY1ywqdaNW/spxt6P8AYr03ouObuR7aqEGmgg7DWNDi2rEb7zZ53dYy46p9Vny5eJvXlPLUK8RKKAGlBhhHmU+ja0KapKvLR4WSS3fHii91ot30d5H+UTpM0tYC3JlGTUsmlxJ/OEgDQU8HTgNcaNgglTjHdGDvbN91/g95DWy3+pjWBafgqnCG0rQ60ppxsm6FpWKHEA6PZFmKwzxCim7OLTT42schU0WUYtNSZRcpdBC3UuFdaEFCaAU59dYSw2lXVa+9Jq3x9TilaOj6mXY9upZYcl3JZD6FrSshTikUKBQflFfnFWIwcqlWNWE3FpNcE9z+JKNRJOLVy3aVpMOIutSTbCqg30vLWaDSKKwxidLD1oSvOq5LKyXzRyUotbo2IoxqsyBSFmBCzAhZgQswT299/mskOO+4dks9WPA+0MksPGPfpfuasKvvNn0PHx5uEAUUaRxg5Ru+3f2Y+2qUcS9MovAqLBCRVJqKLJFceMR6NLo6tL7z3fG/0K3UijRW7EkJ2qJKZmpWYP5GptV5Dh4khaRgTz1i+ssbRjfTbXo/4yMXTl3EXL73NtLFRLPaSOE42k1BIOClg0w06DxRj27E+Y+ZPVxyLmbK3OTr6ZnvIbdifMfMauOQzZW5ydfTM95DbsT5j5jVxyGbK3OTr6ZnvIbdifMfMauOQzZW5ydfTM95DbsT5j5jVxyGbK3OTr6ZnvIbfifMfMauOQzZW5ydfTM95DbsT5j5jVxyGbK3OTr6ZnvIbdifMfMauOQzZW5ydfTM95DbsT5j5jVxyGbK3OTr6ZnvIbdifMfMauOQzZW5ydfTM95DbsT5j5jVxyGbK3OTr6ZnvIbdifMfMauOQzZW5ydfTM95DbsT5j5jVxyGbK3OTr6ZnvIbdifMfMauOQzZW5ydfTM95DbsT5j5jVxyGbK3OTr6ZnvIbdifMfMauOQzZW5ydfTM95DbsT5j5jVxyGbK3OTr6ZnvIbdifMfMauORdl9622lGimrg1rebp/uKJ+UNuxPmPmNXHI6jvXb265BZmppxLkwUlCUpJKW0k44nSSAOIUxiipVnVd5tskklwOmRWdBgDne/Tba2ZDJtmhedDSjWlE3CtQ94FPfG/o6nGda8u5XK6jtE53uYUyzZD02uUlZhxM4Gxl0XqJLbWFdIFST7zHoV1OeJVNSaWjfd+ZXB2hcw93dnsZGRnWGgwJptZW0g8FC2yihRqreOjDARZhJz0p05O+i+PxOVFazOpbn937aLPlH5rKlTgUglCa1UybqiccK6efGMK6LqVq84UbbrPfk+BN1oxinIyc6cj6x0f3Rb1Bi/d5kNqh68hnTkfWOj+6HUGL93mNqh68hnTkfWPg+6HUGL93mNqh68hnTkfWOj+6HUGL93mNqh68hnTkfWPg+6HUGL93md2qHryGdOR9Y6P7odQYv3eZzaoevIZ05H1j4Puh1Di/d5jaoevIZ05H1jo/uh1Bi/d5jaoevIZ05H1j4Puh1Bi/d5jaoevIZ05H1j4Puh1Bi/d5jaoevIZ0pH1jo/uh1Bi/d5ndqh68hnTkfWPg+6HUGL93mc2qHryGdOR9Y6P7odQYv3eY2qHryGdOR9Y+D7odQYv3eY2qHryGdOR9Y6P7odQYv3eY2qHryGdOR9Y+D7odQYv3eY2qHryGdOR9Y6P7odQYv3eY2qHryGdKR9Y6P7odQYv3eY2qHryJvc5uql529kFKvJ/MhQooA6D7DrBjBi8BXwttauPet6LqdWM+BPRkJlDAHH93MsqbcnrP0zDbiJyWRXF1BaDbqE6yKKNP5uaNmBrqlVvLg9xCoro0fc9umYZk3JKalVvoU/lSA4WyCEIRTChqCk7Y9irh5zqKrCVt1vmyiM0losx90FtuWg4wy0wEIbTkpeXaqqgJFcSMSSE1PN7TEqNJUIylKV2+LEm57kT26xCWESsglQUZVtWVKdBeeIU4PdT/eMeh0RTk1OvJe2934V+/0Ka7W6K7jXY9kziAEASG56TS9NMNLBKHHUpUAaVBNDiNEZ8XUlSoTqR4pN8iUIqUkmTS02bl1S6mZpmjqmsqHr4SQsoCilQxTUVPHSMP8ArlSVVTjLdpaNrX3Xtct/p6Ti0z1IWA00qeE2hbvgoSQltRRevLCa4cVCDHKuMqVFRdBqOm+9X7voI00nLSXAjLRmZItqyUrMNuU4K1vFQSag/lOnCvvMaqNPFaa06kWstG3zK5ODW6Nhuss1uXmMm2CE5JteJJNVoClYnnhgK861HTnxu1yZ2rFRlZehmWLJSwkVzUwy66oTWRSG3CigyLa64acVHGKcRVxDxSo05KK0dLer97X0JRjHQ05Ix35qQqgplJlKQarCnjwhdNANXCofdFkaeLs71Y3/AA8HfvItw8L5ks+xZyZRqa8FmCHXVt3PCDwblca88ZISx0sRKhrFuSd9HMsapqClYsS8pJJk0TTku+vKTDjaUpdIupSLya69VYnKpiniXRjUStFO7XFvjY4o01DSa7yHth6VUEiXl3mVA8IuOFYUKaBXQaxuw8a6b1s1JeisVzcP9qsRkaSBSAEAIAQBue9LaAbtBLZ/+dtSEnUpAytPZdSvHmEeB9obbPH8X0Zpwvts7lHx5vEAaDvobi3ZsNzcotTc7Lg5MpITlAcbpJpQg1oSacI1wOAHKfK1t57JWpZra5gEhbqFKYWSB+tKaVOnm1CPR6PlWqVY0YTtf8yqpZRu0SSN0qGElEhKtSl7BTtS46QeILXW78+akfTU+iIuWlXm527uC5LiZHiHa0VY10mukk8eOPt98exa3AzlIAQAgCX3In+3SvM+j/mjJ0h/aVV7r/Qspe2iXmdyEyqaccdShmXL61qeW63RLeUKyaBZNbpwFNOqMcek6CoKMG5T0UlFJ3vZLK3H1LJUZaV+65L2bajky9aj0p/EcSjI1ugkJcAr+IaAkAnHXGKvQhQp4enX4JvS/Nem8nGTk5uJC2+zapl1+FBWRGKqmX14fw1XtOqNuFl0cqsdTbS/6/qrFc41XHf9DP3Ybm5qYmA6yzlEFloBQcbGIbAIotYOmKcBjsPRouFSVnpS7pZ+iZOrSlKWkske9zrM4iz3m5YEPpnjfAU1UAS7IP8AEVdOOoxHFzws8ZCVb2XT3e14pZb+Z2Cnq7R43IXdOzaFxKp0KuA0SSWcFEf7E10axSNuClgtJxw3F/i4f9W4qqRqWvI9Tx/umUHH4U9hx6DCl/zCr+CJx2dNfEmbD8M8WNCSrfEy5fALQN2mH8U0000aow4lYZY+W08NBW4/Qtp6Wq+5mQG6hmfo2udSaAlKCS0cTiR+CSeLjj0MFLB3ksM/V+1/7Irqqa3yIGPQKSkAIAQAgCe3vv8ANZL+tz/tno8H7Q/20fxfuasL7T+B9Dx8cbhAFCIA5jv07lA4ym0GUVfl8V3dLjRwVXWU6QdVfdowmI2etGra9iM46UWjiot5rUvZH1nX+FylyMOzT9B4+a1L2R3r7C5S5DZp+g8fNal7IdfYXKXIbNP0Hj5rUvZDr7C5S5DZp+g8fNal7IdfYXKXIbNP0Hj5rUvZDr7C5S5DZZ+hTx41qXsh19hfe5DZp+hXx81/PsjnX2F97kNmn6FPHrWpez94719hfe5DZZ99ivj5rUvZ+8OvsL73IbNNcLDx81qXs/eOdfYX3uQ2WfoBbzX8+z94719hcpchss/QePmv59n7xzr7C+9yGzT9B4+a1L2fvHevsLlLl/kbNP0Hj5rUvZ+8OvsLlLkNmn6Dx81qXsh19hcpchs0/QePmtS9kOvsLlLkNmn6Dx81qXsh19hcpchs0/QePmtS9kOvsLlLkNmn6Dx81qXsh19hcpchs0/Q3TehbVNWm062lQblwta1EYVU2ppCeYm8T/pMeN0t0pDFRVOmtyd7s0UKLhvZ9Cx4ZoEAIAopNdMAajaW9pZb6ytyTavHEltS2610khtSQT7oAxc0dkck+s93sAM0dkck+s93sAM0dkck+s93sAM0dkck+s93sAM0dkck+s93sAM0dkck+s93sAM0dkck+s93sAM0dkck+s93sAM0dkck+s93sAM0dkck+s93sAM0dkck+s93sAM0dkck+s93sAM0dkck+s93sAM0dkck+s93sAM0dkck+s93sAM0dkck+s93sAM0dkck+s93sAM0dkck+s93sAVTvS2QCD4Ho1vPEbC5jAG12VZTMs2G2Gm2kD9LaQB7cNJ54AzYAQAgBACAEAIAQAgBACAEAIAQAgBACAEAIAQAgBACAEAIAQB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17675" y="1295401"/>
          <a:ext cx="3200400" cy="2772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400" imgH="792360" progId="Package">
                  <p:embed/>
                </p:oleObj>
              </mc:Choice>
              <mc:Fallback>
                <p:oleObj name="Packager Shell Object" showAsIcon="1" r:id="rId3" imgW="914400" imgH="792360" progId="Package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7675" y="1295401"/>
                        <a:ext cx="3200400" cy="2772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4375" y="3962401"/>
          <a:ext cx="2667000" cy="231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400" imgH="792360" progId="Package">
                  <p:embed/>
                </p:oleObj>
              </mc:Choice>
              <mc:Fallback>
                <p:oleObj name="Packager Shell Object" showAsIcon="1" r:id="rId5" imgW="914400" imgH="79236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962401"/>
                        <a:ext cx="2667000" cy="231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43000"/>
            <a:ext cx="42862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62400"/>
            <a:ext cx="43053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3448333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Putting new information in the database</a:t>
            </a:r>
          </a:p>
          <a:p>
            <a:pPr eaLnBrk="1" hangingPunct="1"/>
            <a:r>
              <a:rPr lang="en-US" dirty="0"/>
              <a:t>(Same pattern, different query string</a:t>
            </a:r>
          </a:p>
        </p:txBody>
      </p:sp>
      <p:sp>
        <p:nvSpPr>
          <p:cNvPr id="2" name="AutoShape 2" descr="data:image/jpeg;base64,/9j/4AAQSkZJRgABAQAAAQABAAD/2wCEAAkGBxQTEhUSExQQFRUXFh0YFxcUGSAcHxUcFxYYFhUaIh4ZHSgiHRolHRoZITEhJyksLi4uFx8zODMtNygtMCsBCgoKDg0OGxAQGiskICUsNSw0LDQ3Mjc0LCwvLSwsLC8sLCw1LCwsNCwsLCwvNCwsLywsLCwsLCwsLCwsLCwsLP/AABEIAKIAxgMBEQACEQEDEQH/xAAcAAEAAQUBAQAAAAAAAAAAAAAABQEDBAYHAgj/xABOEAABAgMDBQoMBAMFCAMAAAABAgMABBEFEiETFzFRkQYHIkFUYZPR0tMUFRZSU2RxgZKho+IjMkLhM2JyJCU0NYJjorGys7TB8ENEc//EABsBAQADAQEBAQAAAAAAAAAAAAACAwQBBQYH/8QAQBEAAgECAgYHBQcDAgcBAAAAAAECAxEEURITFCExkQUVFkFSU2EyYnGhwQYicoGx0fAjNOEkQjM1gpKywvEl/9oADAMBAAIRAxEAPwDuMAIApWAFYXBWAEAIAQAgBACAEAIAQAgBACAEAIAQAgBACAEAIAQBA7td0aZGUXMEBShRKEnC+tWCR7OM8wi7D0XWmokZS0Vc4W1KTlr5WZmZltDLRopx9RS0hR0JSkYVoRz4jE1j3JTpYW0IRu3lxKN895ebm52xHWih1DrDqb6AlRUy+kUvUr+VQqMRrGmONUsYndfeXP8AyLuHwO+2LaiJlhuYbrccSFJrpAPEecaPdHgVIuEnF9xpW9XM6sRArACsAKwArACsAKwArACsAKwArACsAKwArACsAKwArACsAUvRy4PUdAMAcf35Zsvyywn/AOtPBDnMFy9UK9hKwPaeaPS6LaVV3y+qKqvsmt7nJfw2yFyDK20zDczlQ2tQTlkKGBBPGDX4RrjbWlqcSqkluatyIRWlCyNf3V2IZPIsrmQ65dJcaSSUyx4ICQbxBJxrQJ0c8aMPW12lJRss8yE42tvNmfnXpezLObS662tQedNxZTwFuAt1pTTXD+kxo6Oo06tatKUU0tFb13232/mRCtJxjFIivH83yma6VXXHr7Hh/LjyRRrJ5jx/N8pmulV1w2PD+XHkhrJ5jx/N8pmulV1w2PD+XHkhrJ5lU27NkgCZmySQAA4skkmgAFcSTHHhMMld048kNZPNmwLsm1wCcs8VAXi0JirgH9F6seesT0c3bRVs9HdzsWuFZIwbINpTKVLZfmFJQQFEvlNCRUDhKi/EPA0GlUhHf7qf6EY6ySbTPVqotSXQHHXZsIrS+l4qAOolKsPfrjlCWAry0YRjfLRt+qEtbHizMZsm11JCg7MUUkKTWYoSCKjSuKZYno2LacVudvZ/wS0Kz7yJtWen5deTdmJlKroVQPKVga0xCuaNdCnhK0dKnCNvwohKU4uzZfnF2k0tlDj00lT9C3V48K8QkY3sMVDTorEKew1IzlCMWo8furK/0OvWJpN8SRFi2xSuVepor4ThX234zbX0Ze2iv+3/AAS0K2fzLEtI2qtTiUuzBLaglf8AaMAVJvDG9jhFk63R0FFuMfvK6+7+WRxRqvvLVrNWnLIyjz8wlNQmomCrE6MAqsSozwFaWjCEb8fZ/wAHJayKu2RHlBNcqmulV1xs2PD+XHkivWSzHj+b5TNdKrrhseH8uPJHdZPMeP5vlM10quuGx4fy48kNZPMeP5vlM10quuGx4fy48kNZPMeP5vlM10quuGx4fy48kNZPM37ekt19151h11bibl9IWakEKAVQnEjEVj5/p7B0qdONWEUne2404apJtxZ1WPmTYUMAck3ySZCbVNuNKekZxsMzaB+lSK5NQPEqhNDXTUaolCcoSUo8UGrmkeQyZnhWfNyky2cQlxYbdTx0UhQ084poj26PSUGrSTv6Gd0muDMmU3FMyxv2hMMUSa+DSygtbtMbpIwQDx/8RGuEq9fdRg/xNWS/cg9GG+TMa37XVNPF1QCRQJQhOhtCcEoHs1x7uDwscNT0Iu+bzef+DLUm5u7I2NRAQAgDZ97lP9tBoCpDLq2weNaUcH34mPM6Xf8Aprdzkk/gXUPb/JmvWc+5lm3WyovlxKkKH5lOKIu+0qJoddSNEb60IauVOa+7Z3WSXHkVRcr3XE3CTlwuSn0zi8grwtsuHJ36LoSRdQoDE6jHj1J6OJovDx0loO2+274s0Jfclpbt5ablWWbMnPBnvCL6m0u/hlrJJrVKgkk3lE4ViUqlSrjaWujo2Ta33u8vTOw+6qb0Xf6F/djJyS3GDMuvIc8DZF1DIWLvDoa1GOnZEMBUxUITVKKa05b27Zd1jtXQ3XdtxCWBY7T082wypSmAoLWpabhuIAW5UVwGF33iNuKxNSlhJVKiSlayS373uX7/AJFUIpzSRs+6mUdmJN9x7JFTMwXWwhxK7rLlEqSbpwA06seaPNwVSnRxMI072lGz3NfeW9cc+BdVi5Qbfc/ka9JtjxRMYD/GNcX+zj0KjfWNPf8A7H+pVH/hP4mTYEuwqzJhL6ltt+EtYoRfNbhoLpphFeKnVWOg6Su9F8Xbv37yVO2rd33kHaUpJoSDLOuuKrQhbQboOYgmvsjdRqYmT/rRSXo7lUtHubZgRoIFIAQAgBAGxb3LpTaspQnhKcSrnBl3TT2XkpPuEeD9of7aP4vozVhfaZ9Bx8cbhAGPPyaHm1NOoStChRSVCoIPNAHztvg73Ys2ZadavKlXFEC9iWlUJSgnjB/SdOGOOn0OiZqGMptu2/6MqrJuDsRSU0wj9Adzyz1SOHbikBcUgLikBcvyE2tlxDrZurQq8k6j1EVBGomK6tKNWDhNXTOxlZ3TJ8brEpWXm5KVQ/icqCogKNaqS2cEqxONTHn9WylHQlVk4ZWXDJvjYs1y4qKuRKLWXkHmCAoPOpdUtRN68nTzY1Ma3hY62FVbtFONvRkNZ91p97TKSNqqbYfYupUl9KQSSQU3FFSSKe2FXD6ypCpezjf877t52NSyazJaY3VIcCMtIyjqkIS2FqK6lKNGg85PvjJDo2cL6utJJtu27vJOsnximYa7eAy4al2WQ+yGSEE0Sm8orIrxqBCTzAResE24aycpaMtLfn3cuP5nNaleytcxbCtMyy1qShC0uNraWhWhSVihrT/3TFuKw6xEUm2mmmnk0RhPQ4FGLTUmVXK0SUrcS4VHTVAu01UMJYdSrqu+KTVu7eFO0XH1Rl2Pb2RZWwuXZfQtYWQ6VChSKD8sU4jBurUjUjNxaVt3r8SUKijHRsmeLTtVp1F1EnLMGoN9sqrQcXCwoYnRw1SEtKVWUlk7WOSnFrgkRNI1kLikBcUgLikBcUgLk9veitrSQ/ncPuEs6CfZUjaI+f8AtDOKoQjffpcOZqwq+82fQ0fIG4QB5WsAVJAA0k8WuAOR7v8AfHs59CpRTLk23UElK8mglKqiiwbxGGkCkejS6MqyV5OxU6qW40puzLNnqNyrs1IPmgQh5zKNOE6E3q3kk4CpPui2rRxdKN1NtejZyLg2Y8lvSWu5WqUt0JH4jtK0NK4VwPFGDa6/jlzZZoRyMrMza3nsdMrsx3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G8za3nsdMrsw2uv45c2NCOR0nex3szZ61TL7odmFJuJu1utpNCoVP5iSNPNhpimc5zd5O79SSVuB0iIgGAOcb9tsKakQ0g/wAZ0NLI824VqHvoB7CY9Do2mpVbvu3ldR2iajvdyClWY+41LyT0wJq6nwoC6E5JoqFajWaCukxrxc0q8VJtK3dx4shTX3bkVvq2c20qV/CbZmFsFUwhkHJVqkIKa4H9daHiEWYCpKSnvbSe6/E5VVt50Hc/vgJas6UemA6tTgW2VJpUqZN0k1PGMfdGePRc69ecKTW6z5nXWUIq5kZ2ZT0cxsT2ov7PYnxR5kd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Sno5jYntQ7PYnxR5jaoGw7md10vO3g0VBSACpCxQgHQdREedjOj62EtrFufei2nVjPgbBGIsKGAOQbtJRU29PWcT+OlxE7KAmmUTkg262K8fBJHOvmjXgq6o1by4PcyE46Ssc3RbhRIO2eWRw5gOqUpRBQUhCSgoKf5OMjToj3XRvVVa/da3Pf8yjStHRL1oWo7PokpRtgl1hssouKvF28U0NLouUu6SSKHipEYU40HOpKW57w3pJJE/ususplpBCgsSrag4pOguukKc2U+Zj0eiKctGdaStpvd8Fw/nwKcRJXUV3GvR7BnEAIAQBSDBtU8iTlmpW/Jl5b0ul1ajMuN4klNLqQRxR5VJ4qvUqWq6KjJpLRTy7/AMy9uEUrq90Xk2FLrmLOUhDqGZu9fZWskouGhurwUUqrgebnwr2uvGlXUmnKnwlbjfNcLrvO6EW45MxJuckULWjxas3VqRXwt3G6oprS7x00RdTp4ucFLaFvSfsR9HmRcoptaH6mJubkG3n1KdChLtIW86ATUIQCQkEUNSaCuk0i7GVqlKklB/fk1FcOL77cCNKKlLfw4l+17FQ1aCGBUsuOMqRiaqaeUkUrp84V1iK6GKnUwjqP2kpX/FFf/HY7KCU7d24zLTNntTLksuTdQlDmTyyJlZUMaXrixdw1VMU0duqUI1VVTbV9FxS/K63k5atS0bEHugssy0w4wVXrpF1XnJUkKQfeDG7CYhYijGot1+717yqcdGWiR8aSAgBACAEAIA3HemtAN2glsiuXQpAOooSXRtShXyjwPtCv9PF+v7mnC+2zucfHm8oYA0TfN3ELnktzEsstTjGLSwaXhpukjQa4g85HHAHJ17slreMvalnSzz6eCVqBZcFBXhFIUFYaCAI9Do9VKlWNKM3FP+cNxCo0ldkirdUptJRJy8tJpUKKLQKnDzZRVMPYPfH1NPoimpaVWbnbPhy/yYZYiT3JWNdAj1igrACAEAIAQBulrbonmGZFDK0geBoKgUJVwryhpUDq0R4mHwVKtVrSqJ+2+9ruRolUlGMUsjNRNZeZsebWUlaypDqhgKtKoio0JOK+IRQ6ao0cVQhwVml8Vv8AoSvpShJlycZtkrcuPG4VruDLNflKjc5/y0iNN9FqEdKG+yv92XHdf5nZa67s/wBCGs91uTkF5VpDqpl0t5LKFFGpc3Saox/iA+0XY2VYzxWKWhLRUI3va++Xo/Qri1Cnv3tmWuYbmmpGYQ2loy021LqbvlX4ZcbU2qqsSAajHRwoqUJ4epWpSlpacHJO1t9mnuW7f+xJtSUWt1mU3Q7k3nJx51SpdthTxUXVuoASgkVJFa15oYXpGnTw0YRTc0uFnxOVKTlNvdYgN11opmJtx1v8nBQgnjS2kIB99K++PQ6PoSo4eMJ8d7fxbv8AIrqyUpNoiI2lYgBACAEAIAnd7/8AzWS//Rf/AGz0eD9of7aP4v3NWF9p/A+h4+ONwgDyuAOdb7u49U021MyzV+aaUBQUGUbVgpJJIGFag+3XGjCYh4esqiV7EZx0otHIbaYmJSnhMpNNDQFKTwSf6wSmvvj6hfaLD+GXyMeyyzInyhb81fy6472hw/hl8hsssynlC35q/l1w7Q4fwy+Q2WWY8oW/NX8uuHaHD+GXyGyyzHlC35q/l1w7Q4fwy+Q2WWY8oW/NX8uuHaHD+GXyGyyzHlC35q/l1wf2hw/hl8hsssyibfbH6V7B1w7Q0PDL5DZZZlPHzePAVjgdGMO0VHwy/n5nNkl6Hk20z6M7BHe0dHwy/n5ndllmexbzfmL+XXHO0VDwy+X7jZZZoobebP6F7B1w7RUe6Mvl+42WWaKJtxoaG1e4CO9oqHhl/PzObJJ9578oW/NX8uuOdocP4ZfI7sssx5Qt+av5dcO0OH8MvkNllmPKFvzV/Lrh2hw/hl8hsssx5Qt+av5dcO0OH8MvkNllmPKFvzV/Lrh2hw/hl8hsssx5Qt+av5dcO0OH8MvkNllmPKFvzV/Lrh2hw/hl8hssszeN51pc1aLbyEKDMsFrWojAqW2ptKRz8Mq/0x5HSnSscXFQhGyTvvLqNHQd2fQkeKaBAEHuw3QokZVcwsXinBKa0vrVglPsrpOqLsPRdaooI5J2RwW1rQtGcl3LQcfVkUOhooQsouqUEEAIThd4QxJJj3YQoUpKko77X/nIztya0rl2WteekG2HHVpmJabQVZB1RcDjYKQoG8OAqihSlRzGIToUMRpQSs499jqlKO9nUNzm97ZDrCHmpZK0OgOAuEqICuLE4U0UGqPBnBwk4y4ovW8k82tl8jY2HriB0ZtbL5GxsPXADNrZfI2Nh64AZtbL5GxsPXADNrZfI2Nh64AZtbL5GxsPXADNrZfI2Nh64AZtbL5GxsPXADNrZfI2Nh64AZtbL5GxsPXADNrZfI2Nh64AZtbL5GxsPXADNrZfI2Nh64AZtbL5GxsPXADNrZfI2Nh64AZtbL5GxsPXADNrZfI2Nh64A9I3t7MBr4Ex7xX/AIwBsVn2e0wgNstobQNCUAAD3COgyoAoYA5Dv0zhflSE6JedDbg1Xpe8knpAPfHpdFtaxp5fVFVX2TWty0muasWalWAFzAm0O5IEBRRdaF4XiB+hWyNmImqeKjUluWi1fmQgrwsizvkt5JizZRZTlmJZWVQCDcKyigJBp+k/+0iWDlpTqVFwb3CpwSM82o/LWXZyG3XG1ryy+CaVbLgKK82OHsMbsBhqVfEVpVIppWW/PfcqqzlGMUiN8qZ3lUx8X7R6vV+E8pFGtqZjypneVTHxftDq/CeUhramY8qZ3lUx8X7Q6vwnlIa2pmX5G3bRecS01MTK3FVCUhYFaAqOKqDQCdPFFdXB4KlBznCKS7/5c7GpVbsmzzLbobQcWltExMqWpQSlN8C8o4AVOHvrSOzweChBzcIpWve3dn/EFUqN2uzPkJi13ivIrm15NZQ5+KgXFDSk3lCvuwiirDo2lo6xRV1dbnvWe5E4utLg2eLRnLWl7uWcm0XzRJKwoE6KXkEivHQmFGn0dWvq1F29N/J7/kclKrF2bZmuStugGonMNTrZOxLhJ9gBipVOiH4eT/YnavmQS91E8CQZmZBGkFVCCNIpSteaNywGEauqcd5TrqmbM6ZtC1W1NIW7NpW9TJArTw7xCRQ1oMSMDQ4iM8KPR04ylGMWo8Xbh8ibnVW67JDwO3fW+ma7yKNZ0T7v/bL9iejXzLLAtlalpQqbKm1BKxlW+ASm8BUroaihwJicuq4qLko2e9bpb/kc/rvdct2k9a8ujKPrmm0VAvF1BxOgcFZPyiVKHRtaWjTUW8rP6pHJOtFXbIrypneVTHxRr6vwvlxK9bUzHlTO8qmPi/aHV+E8pDW1Mx5UzvKpj4v2h1fhPKQ1tTMeVM7yqY+L9odX4TykNbUzHlTO8qmPi/aHV+E8pDW1MzfN6fdJMPvOsPuqcAQFpK9IoaEV4xQiPA6dwVGlCNSnHR32dvhuNOHqSk2mdRj5s1lFQByHfHcEhOrefaU7Z8+2lqYCRi243UIWD51DUa6HVEoTlCSlHijjVzTfIZ1w5azZhmbb/Spt0Nuor+lSVEXT7x7I9yn0jSmv6it+hQ6bW9F6V3EJYIctR9tpOnIocC3ntaeDWg4iqp9ojRGpUr/dw0G+69rJEGlHfJ/kY+6C1zNPFwpCEhIQ22NDaE1up+e0x72CwkcNS0FvfFvNmWpNzlcjY1kBACANi3vD/eUt/Uv/AKLkef0t/ZVPgv8AyRbQ9tfzuMbcmP7wltP+JT8l4xPHNbJU/C/0OU1/UXxNiZlm3JS0UuupaR4xrfUkqGCjQUTjjHnzqVIYjDuEdJ6rhe3d6lyScZXdt5GuTTDMqJRl8zCnJhDhIQpCGwmgoArG8eOL4061Wvr6kNFKLXFNu+dsiF4xjop33mNu7WUWlMrRVKw5UKTgQQlNMRjF3RiUsFTjLercPzZGu2qjZN21ZXhNrsN0/iNMuzFOKiSp2uqqUpHtXGHD4nZ+j5zyclH6fO/ItnBSqoyt1knMPyT7r7YSpiYK2gFIV+A5RJHAUogA4+8aoqwNShRxMIUpXUopPivvLv3pceAqKUoNviv0Nek0DxRMCg/xjX/TEejUf/6FN3/2P9SuP/Ca9UZNgMsqsyYS+4tpHhTXCQi+a3DQUqMIpxUqscdTdKN3oPi7d+Z2CTpyvwuQlqS0qlI8HfddUTiFtXABrrU19kb6NTESf9WKS9Hf6FUlBey2yOjSRKQAgBACANj3uHim1ZShpeLiFc4LDiqfElJ/0x4X2g/tl+L6M1YX2mfQUfGm4oYAxLTsxqYaUy8hLjaxRSVcY/8AB1EYiAPnXd1vfmy5tpxtSlSziiEKVpbXQnJk4VNNB46HVHo9EySxcNLP6FdVXgyPSkDRTnpH3zTfE8orCzOiFmBCzAhZgvyM2tlxDrZurbUFJPOP/B0HmMQq0o1abpzW5qzOxk4u6NgTuoaQ4ZhmRZbmTUhwurUlClChWlo8EKxMec+jqk4aqdZuGVkm13Jy4st1y4qO8imbXUJZ2WKQoOupdUsqxqnipTGumtY1ywqdaNW/spxt6P8AYr03ouObuR7aqEGmgg7DWNDi2rEb7zZ53dYy46p9Vny5eJvXlPLUK8RKKAGlBhhHmU+ja0KapKvLR4WSS3fHii91ot30d5H+UTpM0tYC3JlGTUsmlxJ/OEgDQU8HTgNcaNgglTjHdGDvbN91/g95DWy3+pjWBafgqnCG0rQ60ppxsm6FpWKHEA6PZFmKwzxCim7OLTT42schU0WUYtNSZRcpdBC3UuFdaEFCaAU59dYSw2lXVa+9Jq3x9TilaOj6mXY9upZYcl3JZD6FrSshTikUKBQflFfnFWIwcqlWNWE3FpNcE9z+JKNRJOLVy3aVpMOIutSTbCqg30vLWaDSKKwxidLD1oSvOq5LKyXzRyUotbo2IoxqsyBSFmBCzAhZgQswT299/mskOO+4dks9WPA+0MksPGPfpfuasKvvNn0PHx5uEAUUaRxg5Ru+3f2Y+2qUcS9MovAqLBCRVJqKLJFceMR6NLo6tL7z3fG/0K3UijRW7EkJ2qJKZmpWYP5GptV5Dh4khaRgTz1i+ssbRjfTbXo/4yMXTl3EXL73NtLFRLPaSOE42k1BIOClg0w06DxRj27E+Y+ZPVxyLmbK3OTr6ZnvIbdifMfMauOQzZW5ydfTM95DbsT5j5jVxyGbK3OTr6ZnvIbdifMfMauOQzZW5ydfTM95DbsT5j5jVxyGbK3OTr6ZnvIbfifMfMauOQzZW5ydfTM95DbsT5j5jVxyGbK3OTr6ZnvIbdifMfMauOQzZW5ydfTM95DbsT5j5jVxyGbK3OTr6ZnvIbdifMfMauOQzZW5ydfTM95DbsT5j5jVxyGbK3OTr6ZnvIbdifMfMauOQzZW5ydfTM95DbsT5j5jVxyGbK3OTr6ZnvIbdifMfMauOQzZW5ydfTM95DbsT5j5jVxyGbK3OTr6ZnvIbdifMfMauOQzZW5ydfTM95DbsT5j5jVxyGbK3OTr6ZnvIbdifMfMauORdl9622lGimrg1rebp/uKJ+UNuxPmPmNXHI6jvXb265BZmppxLkwUlCUpJKW0k44nSSAOIUxiipVnVd5tskklwOmRWdBgDne/Tba2ZDJtmhedDSjWlE3CtQ94FPfG/o6nGda8u5XK6jtE53uYUyzZD02uUlZhxM4Gxl0XqJLbWFdIFST7zHoV1OeJVNSaWjfd+ZXB2hcw93dnsZGRnWGgwJptZW0g8FC2yihRqreOjDARZhJz0p05O+i+PxOVFazOpbn937aLPlH5rKlTgUglCa1UybqiccK6efGMK6LqVq84UbbrPfk+BN1oxinIyc6cj6x0f3Rb1Bi/d5kNqh68hnTkfWOj+6HUGL93mNqh68hnTkfWPg+6HUGL93mNqh68hnTkfWOj+6HUGL93mNqh68hnTkfWPg+6HUGL93md2qHryGdOR9Y6P7odQYv3eZzaoevIZ05H1j4Puh1Di/d5jaoevIZ05H1jo/uh1Bi/d5jaoevIZ05H1j4Puh1Bi/d5jaoevIZ05H1j4Puh1Bi/d5jaoevIZ0pH1jo/uh1Bi/d5ndqh68hnTkfWPg+6HUGL93mc2qHryGdOR9Y6P7odQYv3eY2qHryGdOR9Y+D7odQYv3eY2qHryGdOR9Y6P7odQYv3eY2qHryGdOR9Y+D7odQYv3eY2qHryGdOR9Y6P7odQYv3eY2qHryGdKR9Y6P7odQYv3eY2qHryJvc5uql529kFKvJ/MhQooA6D7DrBjBi8BXwttauPet6LqdWM+BPRkJlDAHH93MsqbcnrP0zDbiJyWRXF1BaDbqE6yKKNP5uaNmBrqlVvLg9xCoro0fc9umYZk3JKalVvoU/lSA4WyCEIRTChqCk7Y9irh5zqKrCVt1vmyiM0losx90FtuWg4wy0wEIbTkpeXaqqgJFcSMSSE1PN7TEqNJUIylKV2+LEm57kT26xCWESsglQUZVtWVKdBeeIU4PdT/eMeh0RTk1OvJe2934V+/0Ka7W6K7jXY9kziAEASG56TS9NMNLBKHHUpUAaVBNDiNEZ8XUlSoTqR4pN8iUIqUkmTS02bl1S6mZpmjqmsqHr4SQsoCilQxTUVPHSMP8ArlSVVTjLdpaNrX3Xtct/p6Ti0z1IWA00qeE2hbvgoSQltRRevLCa4cVCDHKuMqVFRdBqOm+9X7voI00nLSXAjLRmZItqyUrMNuU4K1vFQSag/lOnCvvMaqNPFaa06kWstG3zK5ODW6Nhuss1uXmMm2CE5JteJJNVoClYnnhgK861HTnxu1yZ2rFRlZehmWLJSwkVzUwy66oTWRSG3CigyLa64acVHGKcRVxDxSo05KK0dLer97X0JRjHQ05Ix35qQqgplJlKQarCnjwhdNANXCofdFkaeLs71Y3/AA8HfvItw8L5ks+xZyZRqa8FmCHXVt3PCDwblca88ZISx0sRKhrFuSd9HMsapqClYsS8pJJk0TTku+vKTDjaUpdIupSLya69VYnKpiniXRjUStFO7XFvjY4o01DSa7yHth6VUEiXl3mVA8IuOFYUKaBXQaxuw8a6b1s1JeisVzcP9qsRkaSBSAEAIAQBue9LaAbtBLZ/+dtSEnUpAytPZdSvHmEeB9obbPH8X0Zpwvts7lHx5vEAaDvobi3ZsNzcotTc7Lg5MpITlAcbpJpQg1oSacI1wOAHKfK1t57JWpZra5gEhbqFKYWSB+tKaVOnm1CPR6PlWqVY0YTtf8yqpZRu0SSN0qGElEhKtSl7BTtS46QeILXW78+akfTU+iIuWlXm527uC5LiZHiHa0VY10mukk8eOPt98exa3AzlIAQAgCX3In+3SvM+j/mjJ0h/aVV7r/Qspe2iXmdyEyqaccdShmXL61qeW63RLeUKyaBZNbpwFNOqMcek6CoKMG5T0UlFJ3vZLK3H1LJUZaV+65L2bajky9aj0p/EcSjI1ugkJcAr+IaAkAnHXGKvQhQp4enX4JvS/Nem8nGTk5uJC2+zapl1+FBWRGKqmX14fw1XtOqNuFl0cqsdTbS/6/qrFc41XHf9DP3Ybm5qYmA6yzlEFloBQcbGIbAIotYOmKcBjsPRouFSVnpS7pZ+iZOrSlKWkske9zrM4iz3m5YEPpnjfAU1UAS7IP8AEVdOOoxHFzws8ZCVb2XT3e14pZb+Z2Cnq7R43IXdOzaFxKp0KuA0SSWcFEf7E10axSNuClgtJxw3F/i4f9W4qqRqWvI9Tx/umUHH4U9hx6DCl/zCr+CJx2dNfEmbD8M8WNCSrfEy5fALQN2mH8U0000aow4lYZY+W08NBW4/Qtp6Wq+5mQG6hmfo2udSaAlKCS0cTiR+CSeLjj0MFLB3ksM/V+1/7Irqqa3yIGPQKSkAIAQAgCe3vv8ANZL+tz/tno8H7Q/20fxfuasL7T+B9Dx8cbhAFCIA5jv07lA4ym0GUVfl8V3dLjRwVXWU6QdVfdowmI2etGra9iM46UWjiot5rUvZH1nX+FylyMOzT9B4+a1L2R3r7C5S5DZp+g8fNal7IdfYXKXIbNP0Hj5rUvZDr7C5S5DZp+g8fNal7IdfYXKXIbNP0Hj5rUvZDr7C5S5DZZ+hTx41qXsh19hfe5DZp+hXx81/PsjnX2F97kNmn6FPHrWpez94719hfe5DZZ99ivj5rUvZ+8OvsL73IbNNcLDx81qXs/eOdfYX3uQ2WfoBbzX8+z94719hcpchss/QePmv59n7xzr7C+9yGzT9B4+a1L2fvHevsLlLl/kbNP0Hj5rUvZ+8OvsLlLkNmn6Dx81qXsh19hcpchs0/QePmtS9kOvsLlLkNmn6Dx81qXsh19hcpchs0/QePmtS9kOvsLlLkNmn6Dx81qXsh19hcpchs0/Q3TehbVNWm062lQblwta1EYVU2ppCeYm8T/pMeN0t0pDFRVOmtyd7s0UKLhvZ9Cx4ZoEAIAopNdMAajaW9pZb6ytyTavHEltS2610khtSQT7oAxc0dkck+s93sAM0dkck+s93sAM0dkck+s93sAM0dkck+s93sAM0dkck+s93sAM0dkck+s93sAM0dkck+s93sAM0dkck+s93sAM0dkck+s93sAM0dkck+s93sAM0dkck+s93sAM0dkck+s93sAM0dkck+s93sAM0dkck+s93sAM0dkck+s93sAM0dkck+s93sAM0dkck+s93sAM0dkck+s93sAVTvS2QCD4Ho1vPEbC5jAG12VZTMs2G2Gm2kD9LaQB7cNJ54AzYAQAgBACAEAIAQAgBACAEAIAQAgBACAEAIAQAgBACAEAIAQB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1143001"/>
            <a:ext cx="2968625" cy="236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79575" y="5096097"/>
            <a:ext cx="375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34" charset="0"/>
              </a:rPr>
              <a:t>Let us review Chapter 11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newbook.html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>
                <a:latin typeface="Helvetica" pitchFamily="34" charset="0"/>
              </a:rPr>
              <a:t>insert_book.php</a:t>
            </a:r>
            <a:endParaRPr lang="en-US" sz="2400" dirty="0">
              <a:latin typeface="Helvetica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3143250" cy="242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4953000" y="2057400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435347" y="5077046"/>
          <a:ext cx="1879853" cy="162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400" imgH="792360" progId="Package">
                  <p:embed/>
                </p:oleObj>
              </mc:Choice>
              <mc:Fallback>
                <p:oleObj name="Packager Shell Object" showAsIcon="1" r:id="rId5" imgW="914400" imgH="792360" progId="Package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347" y="5077046"/>
                        <a:ext cx="1879853" cy="162855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800975" y="5080126"/>
          <a:ext cx="1786326" cy="154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400" imgH="792360" progId="Package">
                  <p:embed/>
                </p:oleObj>
              </mc:Choice>
              <mc:Fallback>
                <p:oleObj name="Packager Shell Object" showAsIcon="1" r:id="rId7" imgW="914400" imgH="792360" progId="Package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00975" y="5080126"/>
                        <a:ext cx="1786326" cy="154753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6" y="3867150"/>
            <a:ext cx="8214691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5971534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Using Prepared Statements</a:t>
            </a:r>
          </a:p>
        </p:txBody>
      </p:sp>
      <p:sp>
        <p:nvSpPr>
          <p:cNvPr id="2" name="AutoShape 2" descr="data:image/jpeg;base64,/9j/4AAQSkZJRgABAQAAAQABAAD/2wCEAAkGBxQTEhUSExQQFRUXFh0YFxcUGSAcHxUcFxYYFhUaIh4ZHSgiHRolHRoZITEhJyksLi4uFx8zODMtNygtMCsBCgoKDg0OGxAQGiskICUsNSw0LDQ3Mjc0LCwvLSwsLC8sLCw1LCwsNCwsLCwvNCwsLywsLCwsLCwsLCwsLCwsLP/AABEIAKIAxgMBEQACEQEDEQH/xAAcAAEAAQUBAQAAAAAAAAAAAAAABQEDBAYHAgj/xABOEAABAgMDBQoMBAMFCAMAAAABAgMABBEFEiETFzFRkQYHIkFUYZPR0tMUFRZSU2RxgZKho+IjMkLhM2JyJCU0NYJjorGys7TB8ENEc//EABsBAQADAQEBAQAAAAAAAAAAAAACAwQBBQYH/8QAQBEAAgECAgYHBQcDAgcBAAAAAAECAxEEURITFCExkQUVFkFSU2EyYnGhwQYicoGx0fAjNOEkQjM1gpKywvEl/9oADAMBAAIRAxEAPwDuMAIApWAFYXBWAEAIAQAgBACAEAIAQAgBACAEAIAQAgBACAEAIAQBA7td0aZGUXMEBShRKEnC+tWCR7OM8wi7D0XWmokZS0Vc4W1KTlr5WZmZltDLRopx9RS0hR0JSkYVoRz4jE1j3JTpYW0IRu3lxKN895ebm52xHWih1DrDqb6AlRUy+kUvUr+VQqMRrGmONUsYndfeXP8AyLuHwO+2LaiJlhuYbrccSFJrpAPEecaPdHgVIuEnF9xpW9XM6sRArACsAKwArACsAKwArACsAKwArACsAKwArACsAKwArACsAUvRy4PUdAMAcf35Zsvyywn/AOtPBDnMFy9UK9hKwPaeaPS6LaVV3y+qKqvsmt7nJfw2yFyDK20zDczlQ2tQTlkKGBBPGDX4RrjbWlqcSqkluatyIRWlCyNf3V2IZPIsrmQ65dJcaSSUyx4ICQbxBJxrQJ0c8aMPW12lJRss8yE42tvNmfnXpezLObS662tQedNxZTwFuAt1pTTXD+kxo6Oo06tatKUU0tFb13232/mRCtJxjFIivH83yma6VXXHr7Hh/LjyRRrJ5jx/N8pmulV1w2PD+XHkhrJ5jx/N8pmulV1w2PD+XHkhrJ5lU27NkgCZmySQAA4skkmgAFcSTHHhMMld048kNZPNmwLsm1wCcs8VAXi0JirgH9F6seesT0c3bRVs9HdzsWuFZIwbINpTKVLZfmFJQQFEvlNCRUDhKi/EPA0GlUhHf7qf6EY6ySbTPVqotSXQHHXZsIrS+l4qAOolKsPfrjlCWAry0YRjfLRt+qEtbHizMZsm11JCg7MUUkKTWYoSCKjSuKZYno2LacVudvZ/wS0Kz7yJtWen5deTdmJlKroVQPKVga0xCuaNdCnhK0dKnCNvwohKU4uzZfnF2k0tlDj00lT9C3V48K8QkY3sMVDTorEKew1IzlCMWo8furK/0OvWJpN8SRFi2xSuVepor4ThX234zbX0Ze2iv+3/AAS0K2fzLEtI2qtTiUuzBLaglf8AaMAVJvDG9jhFk63R0FFuMfvK6+7+WRxRqvvLVrNWnLIyjz8wlNQmomCrE6MAqsSozwFaWjCEb8fZ/wAHJayKu2RHlBNcqmulV1xs2PD+XHkivWSzHj+b5TNdKrrhseH8uPJHdZPMeP5vlM10quuGx4fy48kNZPMeP5vlM10quuGx4fy48kNZPMeP5vlM10quuGx4fy48kNZPM37ekt19151h11bibl9IWakEKAVQnEjEVj5/p7B0qdONWEUne2404apJtxZ1WPmTYUMAck3ySZCbVNuNKekZxsMzaB+lSK5NQPEqhNDXTUaolCcoSUo8UGrmkeQyZnhWfNyky2cQlxYbdTx0UhQ084poj26PSUGrSTv6Gd0muDMmU3FMyxv2hMMUSa+DSygtbtMbpIwQDx/8RGuEq9fdRg/xNWS/cg9GG+TMa37XVNPF1QCRQJQhOhtCcEoHs1x7uDwscNT0Iu+bzef+DLUm5u7I2NRAQAgDZ97lP9tBoCpDLq2weNaUcH34mPM6Xf8Aprdzkk/gXUPb/JmvWc+5lm3WyovlxKkKH5lOKIu+0qJoddSNEb60IauVOa+7Z3WSXHkVRcr3XE3CTlwuSn0zi8grwtsuHJ36LoSRdQoDE6jHj1J6OJovDx0loO2+274s0Jfclpbt5ablWWbMnPBnvCL6m0u/hlrJJrVKgkk3lE4ViUqlSrjaWujo2Ta33u8vTOw+6qb0Xf6F/djJyS3GDMuvIc8DZF1DIWLvDoa1GOnZEMBUxUITVKKa05b27Zd1jtXQ3XdtxCWBY7T082wypSmAoLWpabhuIAW5UVwGF33iNuKxNSlhJVKiSlayS373uX7/AJFUIpzSRs+6mUdmJN9x7JFTMwXWwhxK7rLlEqSbpwA06seaPNwVSnRxMI072lGz3NfeW9cc+BdVi5Qbfc/ka9JtjxRMYD/GNcX+zj0KjfWNPf8A7H+pVH/hP4mTYEuwqzJhL6ltt+EtYoRfNbhoLpphFeKnVWOg6Su9F8Xbv37yVO2rd33kHaUpJoSDLOuuKrQhbQboOYgmvsjdRqYmT/rRSXo7lUtHubZgRoIFIAQAgBAGxb3LpTaspQnhKcSrnBl3TT2XkpPuEeD9of7aP4vozVhfaZ9Bx8cbhAGPPyaHm1NOoStChRSVCoIPNAHztvg73Ys2ZadavKlXFEC9iWlUJSgnjB/SdOGOOn0OiZqGMptu2/6MqrJuDsRSU0wj9Adzyz1SOHbikBcUgLikBcvyE2tlxDrZurQq8k6j1EVBGomK6tKNWDhNXTOxlZ3TJ8brEpWXm5KVQ/icqCogKNaqS2cEqxONTHn9WylHQlVk4ZWXDJvjYs1y4qKuRKLWXkHmCAoPOpdUtRN68nTzY1Ma3hY62FVbtFONvRkNZ91p97TKSNqqbYfYupUl9KQSSQU3FFSSKe2FXD6ypCpezjf877t52NSyazJaY3VIcCMtIyjqkIS2FqK6lKNGg85PvjJDo2cL6utJJtu27vJOsnximYa7eAy4al2WQ+yGSEE0Sm8orIrxqBCTzAResE24aycpaMtLfn3cuP5nNaleytcxbCtMyy1qShC0uNraWhWhSVihrT/3TFuKw6xEUm2mmmnk0RhPQ4FGLTUmVXK0SUrcS4VHTVAu01UMJYdSrqu+KTVu7eFO0XH1Rl2Pb2RZWwuXZfQtYWQ6VChSKD8sU4jBurUjUjNxaVt3r8SUKijHRsmeLTtVp1F1EnLMGoN9sqrQcXCwoYnRw1SEtKVWUlk7WOSnFrgkRNI1kLikBcUgLikBcUgLk9veitrSQ/ncPuEs6CfZUjaI+f8AtDOKoQjffpcOZqwq+82fQ0fIG4QB5WsAVJAA0k8WuAOR7v8AfHs59CpRTLk23UElK8mglKqiiwbxGGkCkejS6MqyV5OxU6qW40puzLNnqNyrs1IPmgQh5zKNOE6E3q3kk4CpPui2rRxdKN1NtejZyLg2Y8lvSWu5WqUt0JH4jtK0NK4VwPFGDa6/jlzZZoRyMrMza3nsdMrsx3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G8za3nsdMrsw2uv45c2NCOR0nex3szZ61TL7odmFJuJu1utpNCoVP5iSNPNhpimc5zd5O79SSVuB0iIgGAOcb9tsKakQ0g/wAZ0NLI824VqHvoB7CY9Do2mpVbvu3ldR2iajvdyClWY+41LyT0wJq6nwoC6E5JoqFajWaCukxrxc0q8VJtK3dx4shTX3bkVvq2c20qV/CbZmFsFUwhkHJVqkIKa4H9daHiEWYCpKSnvbSe6/E5VVt50Hc/vgJas6UemA6tTgW2VJpUqZN0k1PGMfdGePRc69ecKTW6z5nXWUIq5kZ2ZT0cxsT2ov7PYnxR5kd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Sno5jYntQ7PYnxR5jaoGw7md10vO3g0VBSACpCxQgHQdREedjOj62EtrFufei2nVjPgbBGIsKGAOQbtJRU29PWcT+OlxE7KAmmUTkg262K8fBJHOvmjXgq6o1by4PcyE46Ssc3RbhRIO2eWRw5gOqUpRBQUhCSgoKf5OMjToj3XRvVVa/da3Pf8yjStHRL1oWo7PokpRtgl1hssouKvF28U0NLouUu6SSKHipEYU40HOpKW57w3pJJE/ususplpBCgsSrag4pOguukKc2U+Zj0eiKctGdaStpvd8Fw/nwKcRJXUV3GvR7BnEAIAQBSDBtU8iTlmpW/Jl5b0ul1ajMuN4klNLqQRxR5VJ4qvUqWq6KjJpLRTy7/AMy9uEUrq90Xk2FLrmLOUhDqGZu9fZWskouGhurwUUqrgebnwr2uvGlXUmnKnwlbjfNcLrvO6EW45MxJuckULWjxas3VqRXwt3G6oprS7x00RdTp4ucFLaFvSfsR9HmRcoptaH6mJubkG3n1KdChLtIW86ATUIQCQkEUNSaCuk0i7GVqlKklB/fk1FcOL77cCNKKlLfw4l+17FQ1aCGBUsuOMqRiaqaeUkUrp84V1iK6GKnUwjqP2kpX/FFf/HY7KCU7d24zLTNntTLksuTdQlDmTyyJlZUMaXrixdw1VMU0duqUI1VVTbV9FxS/K63k5atS0bEHugssy0w4wVXrpF1XnJUkKQfeDG7CYhYijGot1+717yqcdGWiR8aSAgBACAEAIA3HemtAN2glsiuXQpAOooSXRtShXyjwPtCv9PF+v7mnC+2zucfHm8oYA0TfN3ELnktzEsstTjGLSwaXhpukjQa4g85HHAHJ17slreMvalnSzz6eCVqBZcFBXhFIUFYaCAI9Do9VKlWNKM3FP+cNxCo0ldkirdUptJRJy8tJpUKKLQKnDzZRVMPYPfH1NPoimpaVWbnbPhy/yYZYiT3JWNdAj1igrACAEAIAQBulrbonmGZFDK0geBoKgUJVwryhpUDq0R4mHwVKtVrSqJ+2+9ruRolUlGMUsjNRNZeZsebWUlaypDqhgKtKoio0JOK+IRQ6ao0cVQhwVml8Vv8AoSvpShJlycZtkrcuPG4VruDLNflKjc5/y0iNN9FqEdKG+yv92XHdf5nZa67s/wBCGs91uTkF5VpDqpl0t5LKFFGpc3Saox/iA+0XY2VYzxWKWhLRUI3va++Xo/Qri1Cnv3tmWuYbmmpGYQ2loy021LqbvlX4ZcbU2qqsSAajHRwoqUJ4epWpSlpacHJO1t9mnuW7f+xJtSUWt1mU3Q7k3nJx51SpdthTxUXVuoASgkVJFa15oYXpGnTw0YRTc0uFnxOVKTlNvdYgN11opmJtx1v8nBQgnjS2kIB99K++PQ6PoSo4eMJ8d7fxbv8AIrqyUpNoiI2lYgBACAEAIAnd7/8AzWS//Rf/AGz0eD9of7aP4v3NWF9p/A+h4+ONwgDyuAOdb7u49U021MyzV+aaUBQUGUbVgpJJIGFag+3XGjCYh4esqiV7EZx0otHIbaYmJSnhMpNNDQFKTwSf6wSmvvj6hfaLD+GXyMeyyzInyhb81fy6472hw/hl8hsssynlC35q/l1w7Q4fwy+Q2WWY8oW/NX8uuHaHD+GXyGyyzHlC35q/l1w7Q4fwy+Q2WWY8oW/NX8uuHaHD+GXyGyyzHlC35q/l1wf2hw/hl8hsssyibfbH6V7B1w7Q0PDL5DZZZlPHzePAVjgdGMO0VHwy/n5nNkl6Hk20z6M7BHe0dHwy/n5ndllmexbzfmL+XXHO0VDwy+X7jZZZoobebP6F7B1w7RUe6Mvl+42WWaKJtxoaG1e4CO9oqHhl/PzObJJ9578oW/NX8uuOdocP4ZfI7sssx5Qt+av5dcO0OH8MvkNllmPKFvzV/Lrh2hw/hl8hsssx5Qt+av5dcO0OH8MvkNllmPKFvzV/Lrh2hw/hl8hsssx5Qt+av5dcO0OH8MvkNllmPKFvzV/Lrh2hw/hl8hssszeN51pc1aLbyEKDMsFrWojAqW2ptKRz8Mq/0x5HSnSscXFQhGyTvvLqNHQd2fQkeKaBAEHuw3QokZVcwsXinBKa0vrVglPsrpOqLsPRdaooI5J2RwW1rQtGcl3LQcfVkUOhooQsouqUEEAIThd4QxJJj3YQoUpKko77X/nIztya0rl2WteekG2HHVpmJabQVZB1RcDjYKQoG8OAqihSlRzGIToUMRpQSs499jqlKO9nUNzm97ZDrCHmpZK0OgOAuEqICuLE4U0UGqPBnBwk4y4ovW8k82tl8jY2HriB0ZtbL5GxsPXADNrZfI2Nh64AZtbL5GxsPXADNrZfI2Nh64AZtbL5GxsPXADNrZfI2Nh64AZtbL5GxsPXADNrZfI2Nh64AZtbL5GxsPXADNrZfI2Nh64AZtbL5GxsPXADNrZfI2Nh64AZtbL5GxsPXADNrZfI2Nh64AZtbL5GxsPXADNrZfI2Nh64A9I3t7MBr4Ex7xX/AIwBsVn2e0wgNstobQNCUAAD3COgyoAoYA5Dv0zhflSE6JedDbg1Xpe8knpAPfHpdFtaxp5fVFVX2TWty0muasWalWAFzAm0O5IEBRRdaF4XiB+hWyNmImqeKjUluWi1fmQgrwsizvkt5JizZRZTlmJZWVQCDcKyigJBp+k/+0iWDlpTqVFwb3CpwSM82o/LWXZyG3XG1ryy+CaVbLgKK82OHsMbsBhqVfEVpVIppWW/PfcqqzlGMUiN8qZ3lUx8X7R6vV+E8pFGtqZjypneVTHxftDq/CeUhramY8qZ3lUx8X7Q6vwnlIa2pmX5G3bRecS01MTK3FVCUhYFaAqOKqDQCdPFFdXB4KlBznCKS7/5c7GpVbsmzzLbobQcWltExMqWpQSlN8C8o4AVOHvrSOzweChBzcIpWve3dn/EFUqN2uzPkJi13ivIrm15NZQ5+KgXFDSk3lCvuwiirDo2lo6xRV1dbnvWe5E4utLg2eLRnLWl7uWcm0XzRJKwoE6KXkEivHQmFGn0dWvq1F29N/J7/kclKrF2bZmuStugGonMNTrZOxLhJ9gBipVOiH4eT/YnavmQS91E8CQZmZBGkFVCCNIpSteaNywGEauqcd5TrqmbM6ZtC1W1NIW7NpW9TJArTw7xCRQ1oMSMDQ4iM8KPR04ylGMWo8Xbh8ibnVW67JDwO3fW+ma7yKNZ0T7v/bL9iejXzLLAtlalpQqbKm1BKxlW+ASm8BUroaihwJicuq4qLko2e9bpb/kc/rvdct2k9a8ujKPrmm0VAvF1BxOgcFZPyiVKHRtaWjTUW8rP6pHJOtFXbIrypneVTHxRr6vwvlxK9bUzHlTO8qmPi/aHV+E8pDW1Mx5UzvKpj4v2h1fhPKQ1tTMeVM7yqY+L9odX4TykNbUzHlTO8qmPi/aHV+E8pDW1MzfN6fdJMPvOsPuqcAQFpK9IoaEV4xQiPA6dwVGlCNSnHR32dvhuNOHqSk2mdRj5s1lFQByHfHcEhOrefaU7Z8+2lqYCRi243UIWD51DUa6HVEoTlCSlHijjVzTfIZ1w5azZhmbb/Spt0Nuor+lSVEXT7x7I9yn0jSmv6it+hQ6bW9F6V3EJYIctR9tpOnIocC3ntaeDWg4iqp9ojRGpUr/dw0G+69rJEGlHfJ/kY+6C1zNPFwpCEhIQ22NDaE1up+e0x72CwkcNS0FvfFvNmWpNzlcjY1kBACANi3vD/eUt/Uv/AKLkef0t/ZVPgv8AyRbQ9tfzuMbcmP7wltP+JT8l4xPHNbJU/C/0OU1/UXxNiZlm3JS0UuupaR4xrfUkqGCjQUTjjHnzqVIYjDuEdJ6rhe3d6lyScZXdt5GuTTDMqJRl8zCnJhDhIQpCGwmgoArG8eOL4061Wvr6kNFKLXFNu+dsiF4xjop33mNu7WUWlMrRVKw5UKTgQQlNMRjF3RiUsFTjLercPzZGu2qjZN21ZXhNrsN0/iNMuzFOKiSp2uqqUpHtXGHD4nZ+j5zyclH6fO/ItnBSqoyt1knMPyT7r7YSpiYK2gFIV+A5RJHAUogA4+8aoqwNShRxMIUpXUopPivvLv3pceAqKUoNviv0Nek0DxRMCg/xjX/TEejUf/6FN3/2P9SuP/Ca9UZNgMsqsyYS+4tpHhTXCQi+a3DQUqMIpxUqscdTdKN3oPi7d+Z2CTpyvwuQlqS0qlI8HfddUTiFtXABrrU19kb6NTESf9WKS9Hf6FUlBey2yOjSRKQAgBACANj3uHim1ZShpeLiFc4LDiqfElJ/0x4X2g/tl+L6M1YX2mfQUfGm4oYAxLTsxqYaUy8hLjaxRSVcY/8AB1EYiAPnXd1vfmy5tpxtSlSziiEKVpbXQnJk4VNNB46HVHo9EySxcNLP6FdVXgyPSkDRTnpH3zTfE8orCzOiFmBCzAhZgvyM2tlxDrZurbUFJPOP/B0HmMQq0o1abpzW5qzOxk4u6NgTuoaQ4ZhmRZbmTUhwurUlClChWlo8EKxMec+jqk4aqdZuGVkm13Jy4st1y4qO8imbXUJZ2WKQoOupdUsqxqnipTGumtY1ywqdaNW/spxt6P8AYr03ouObuR7aqEGmgg7DWNDi2rEb7zZ53dYy46p9Vny5eJvXlPLUK8RKKAGlBhhHmU+ja0KapKvLR4WSS3fHii91ot30d5H+UTpM0tYC3JlGTUsmlxJ/OEgDQU8HTgNcaNgglTjHdGDvbN91/g95DWy3+pjWBafgqnCG0rQ60ppxsm6FpWKHEA6PZFmKwzxCim7OLTT42schU0WUYtNSZRcpdBC3UuFdaEFCaAU59dYSw2lXVa+9Jq3x9TilaOj6mXY9upZYcl3JZD6FrSshTikUKBQflFfnFWIwcqlWNWE3FpNcE9z+JKNRJOLVy3aVpMOIutSTbCqg30vLWaDSKKwxidLD1oSvOq5LKyXzRyUotbo2IoxqsyBSFmBCzAhZgQswT299/mskOO+4dks9WPA+0MksPGPfpfuasKvvNn0PHx5uEAUUaRxg5Ru+3f2Y+2qUcS9MovAqLBCRVJqKLJFceMR6NLo6tL7z3fG/0K3UijRW7EkJ2qJKZmpWYP5GptV5Dh4khaRgTz1i+ssbRjfTbXo/4yMXTl3EXL73NtLFRLPaSOE42k1BIOClg0w06DxRj27E+Y+ZPVxyLmbK3OTr6ZnvIbdifMfMauOQzZW5ydfTM95DbsT5j5jVxyGbK3OTr6ZnvIbdifMfMauOQzZW5ydfTM95DbsT5j5jVxyGbK3OTr6ZnvIbfifMfMauOQzZW5ydfTM95DbsT5j5jVxyGbK3OTr6ZnvIbdifMfMauOQzZW5ydfTM95DbsT5j5jVxyGbK3OTr6ZnvIbdifMfMauOQzZW5ydfTM95DbsT5j5jVxyGbK3OTr6ZnvIbdifMfMauOQzZW5ydfTM95DbsT5j5jVxyGbK3OTr6ZnvIbdifMfMauOQzZW5ydfTM95DbsT5j5jVxyGbK3OTr6ZnvIbdifMfMauOQzZW5ydfTM95DbsT5j5jVxyGbK3OTr6ZnvIbdifMfMauORdl9622lGimrg1rebp/uKJ+UNuxPmPmNXHI6jvXb265BZmppxLkwUlCUpJKW0k44nSSAOIUxiipVnVd5tskklwOmRWdBgDne/Tba2ZDJtmhedDSjWlE3CtQ94FPfG/o6nGda8u5XK6jtE53uYUyzZD02uUlZhxM4Gxl0XqJLbWFdIFST7zHoV1OeJVNSaWjfd+ZXB2hcw93dnsZGRnWGgwJptZW0g8FC2yihRqreOjDARZhJz0p05O+i+PxOVFazOpbn937aLPlH5rKlTgUglCa1UybqiccK6efGMK6LqVq84UbbrPfk+BN1oxinIyc6cj6x0f3Rb1Bi/d5kNqh68hnTkfWOj+6HUGL93mNqh68hnTkfWPg+6HUGL93mNqh68hnTkfWOj+6HUGL93mNqh68hnTkfWPg+6HUGL93md2qHryGdOR9Y6P7odQYv3eZzaoevIZ05H1j4Puh1Di/d5jaoevIZ05H1jo/uh1Bi/d5jaoevIZ05H1j4Puh1Bi/d5jaoevIZ05H1j4Puh1Bi/d5jaoevIZ0pH1jo/uh1Bi/d5ndqh68hnTkfWPg+6HUGL93mc2qHryGdOR9Y6P7odQYv3eY2qHryGdOR9Y+D7odQYv3eY2qHryGdOR9Y6P7odQYv3eY2qHryGdOR9Y+D7odQYv3eY2qHryGdOR9Y6P7odQYv3eY2qHryGdKR9Y6P7odQYv3eY2qHryJvc5uql529kFKvJ/MhQooA6D7DrBjBi8BXwttauPet6LqdWM+BPRkJlDAHH93MsqbcnrP0zDbiJyWRXF1BaDbqE6yKKNP5uaNmBrqlVvLg9xCoro0fc9umYZk3JKalVvoU/lSA4WyCEIRTChqCk7Y9irh5zqKrCVt1vmyiM0losx90FtuWg4wy0wEIbTkpeXaqqgJFcSMSSE1PN7TEqNJUIylKV2+LEm57kT26xCWESsglQUZVtWVKdBeeIU4PdT/eMeh0RTk1OvJe2934V+/0Ka7W6K7jXY9kziAEASG56TS9NMNLBKHHUpUAaVBNDiNEZ8XUlSoTqR4pN8iUIqUkmTS02bl1S6mZpmjqmsqHr4SQsoCilQxTUVPHSMP8ArlSVVTjLdpaNrX3Xtct/p6Ti0z1IWA00qeE2hbvgoSQltRRevLCa4cVCDHKuMqVFRdBqOm+9X7voI00nLSXAjLRmZItqyUrMNuU4K1vFQSag/lOnCvvMaqNPFaa06kWstG3zK5ODW6Nhuss1uXmMm2CE5JteJJNVoClYnnhgK861HTnxu1yZ2rFRlZehmWLJSwkVzUwy66oTWRSG3CigyLa64acVHGKcRVxDxSo05KK0dLer97X0JRjHQ05Ix35qQqgplJlKQarCnjwhdNANXCofdFkaeLs71Y3/AA8HfvItw8L5ks+xZyZRqa8FmCHXVt3PCDwblca88ZISx0sRKhrFuSd9HMsapqClYsS8pJJk0TTku+vKTDjaUpdIupSLya69VYnKpiniXRjUStFO7XFvjY4o01DSa7yHth6VUEiXl3mVA8IuOFYUKaBXQaxuw8a6b1s1JeisVzcP9qsRkaSBSAEAIAQBue9LaAbtBLZ/+dtSEnUpAytPZdSvHmEeB9obbPH8X0Zpwvts7lHx5vEAaDvobi3ZsNzcotTc7Lg5MpITlAcbpJpQg1oSacI1wOAHKfK1t57JWpZra5gEhbqFKYWSB+tKaVOnm1CPR6PlWqVY0YTtf8yqpZRu0SSN0qGElEhKtSl7BTtS46QeILXW78+akfTU+iIuWlXm527uC5LiZHiHa0VY10mukk8eOPt98exa3AzlIAQAgCX3In+3SvM+j/mjJ0h/aVV7r/Qspe2iXmdyEyqaccdShmXL61qeW63RLeUKyaBZNbpwFNOqMcek6CoKMG5T0UlFJ3vZLK3H1LJUZaV+65L2bajky9aj0p/EcSjI1ugkJcAr+IaAkAnHXGKvQhQp4enX4JvS/Nem8nGTk5uJC2+zapl1+FBWRGKqmX14fw1XtOqNuFl0cqsdTbS/6/qrFc41XHf9DP3Ybm5qYmA6yzlEFloBQcbGIbAIotYOmKcBjsPRouFSVnpS7pZ+iZOrSlKWkske9zrM4iz3m5YEPpnjfAU1UAS7IP8AEVdOOoxHFzws8ZCVb2XT3e14pZb+Z2Cnq7R43IXdOzaFxKp0KuA0SSWcFEf7E10axSNuClgtJxw3F/i4f9W4qqRqWvI9Tx/umUHH4U9hx6DCl/zCr+CJx2dNfEmbD8M8WNCSrfEy5fALQN2mH8U0000aow4lYZY+W08NBW4/Qtp6Wq+5mQG6hmfo2udSaAlKCS0cTiR+CSeLjj0MFLB3ksM/V+1/7Irqqa3yIGPQKSkAIAQAgCe3vv8ANZL+tz/tno8H7Q/20fxfuasL7T+B9Dx8cbhAFCIA5jv07lA4ym0GUVfl8V3dLjRwVXWU6QdVfdowmI2etGra9iM46UWjiot5rUvZH1nX+FylyMOzT9B4+a1L2R3r7C5S5DZp+g8fNal7IdfYXKXIbNP0Hj5rUvZDr7C5S5DZp+g8fNal7IdfYXKXIbNP0Hj5rUvZDr7C5S5DZZ+hTx41qXsh19hfe5DZp+hXx81/PsjnX2F97kNmn6FPHrWpez94719hfe5DZZ99ivj5rUvZ+8OvsL73IbNNcLDx81qXs/eOdfYX3uQ2WfoBbzX8+z94719hcpchss/QePmv59n7xzr7C+9yGzT9B4+a1L2fvHevsLlLl/kbNP0Hj5rUvZ+8OvsLlLkNmn6Dx81qXsh19hcpchs0/QePmtS9kOvsLlLkNmn6Dx81qXsh19hcpchs0/QePmtS9kOvsLlLkNmn6Dx81qXsh19hcpchs0/Q3TehbVNWm062lQblwta1EYVU2ppCeYm8T/pMeN0t0pDFRVOmtyd7s0UKLhvZ9Cx4ZoEAIAopNdMAajaW9pZb6ytyTavHEltS2610khtSQT7oAxc0dkck+s93sAM0dkck+s93sAM0dkck+s93sAM0dkck+s93sAM0dkck+s93sAM0dkck+s93sAM0dkck+s93sAM0dkck+s93sAM0dkck+s93sAM0dkck+s93sAM0dkck+s93sAM0dkck+s93sAM0dkck+s93sAM0dkck+s93sAM0dkck+s93sAM0dkck+s93sAM0dkck+s93sAM0dkck+s93sAVTvS2QCD4Ho1vPEbC5jAG12VZTMs2G2Gm2kD9LaQB7cNJ54AzYAQAgBACAEAIAQAgBACAEAIAQAgBACAEAIAQAgBACAEAIAQB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06680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Prepared statements helps in speeding up the execution.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Useful when the same query is executed many times (for example, number of inserts)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Prepared Statements are templates with no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Then you send the data separately and bind the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You create the template once, but send the data many times.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448050"/>
            <a:ext cx="8977193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4114800" y="4600576"/>
            <a:ext cx="304800" cy="18573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305300" y="6088619"/>
            <a:ext cx="4208140" cy="646331"/>
          </a:xfrm>
          <a:prstGeom prst="rect">
            <a:avLst/>
          </a:prstGeom>
          <a:noFill/>
          <a:ln>
            <a:solidFill>
              <a:srgbClr val="3366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Siemens Sans" pitchFamily="2" charset="0"/>
              </a:rPr>
              <a:t>Is indicating the data types of values sent;  </a:t>
            </a:r>
          </a:p>
          <a:p>
            <a:r>
              <a:rPr lang="en-US" sz="1800" dirty="0">
                <a:latin typeface="Siemens Sans" pitchFamily="2" charset="0"/>
              </a:rPr>
              <a:t>s = string; d = double;  </a:t>
            </a:r>
            <a:r>
              <a:rPr lang="en-US" sz="1800" dirty="0" err="1">
                <a:latin typeface="Siemens Sans" pitchFamily="2" charset="0"/>
              </a:rPr>
              <a:t>i</a:t>
            </a:r>
            <a:r>
              <a:rPr lang="en-US" sz="1800" dirty="0">
                <a:latin typeface="Siemens Sans" pitchFamily="2" charset="0"/>
              </a:rPr>
              <a:t> = integer; b = blob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984225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Binding the Results through prepared statements - Example</a:t>
            </a:r>
          </a:p>
        </p:txBody>
      </p:sp>
      <p:sp>
        <p:nvSpPr>
          <p:cNvPr id="2" name="AutoShape 2" descr="data:image/jpeg;base64,/9j/4AAQSkZJRgABAQAAAQABAAD/2wCEAAkGBxQTEhUSExQQFRUXFh0YFxcUGSAcHxUcFxYYFhUaIh4ZHSgiHRolHRoZITEhJyksLi4uFx8zODMtNygtMCsBCgoKDg0OGxAQGiskICUsNSw0LDQ3Mjc0LCwvLSwsLC8sLCw1LCwsNCwsLCwvNCwsLywsLCwsLCwsLCwsLCwsLP/AABEIAKIAxgMBEQACEQEDEQH/xAAcAAEAAQUBAQAAAAAAAAAAAAAABQEDBAYHAgj/xABOEAABAgMDBQoMBAMFCAMAAAABAgMABBEFEiETFzFRkQYHIkFUYZPR0tMUFRZSU2RxgZKho+IjMkLhM2JyJCU0NYJjorGys7TB8ENEc//EABsBAQADAQEBAQAAAAAAAAAAAAACAwQBBQYH/8QAQBEAAgECAgYHBQcDAgcBAAAAAAECAxEEURITFCExkQUVFkFSU2EyYnGhwQYicoGx0fAjNOEkQjM1gpKywvEl/9oADAMBAAIRAxEAPwDuMAIApWAFYXBWAEAIAQAgBACAEAIAQAgBACAEAIAQAgBACAEAIAQBA7td0aZGUXMEBShRKEnC+tWCR7OM8wi7D0XWmokZS0Vc4W1KTlr5WZmZltDLRopx9RS0hR0JSkYVoRz4jE1j3JTpYW0IRu3lxKN895ebm52xHWih1DrDqb6AlRUy+kUvUr+VQqMRrGmONUsYndfeXP8AyLuHwO+2LaiJlhuYbrccSFJrpAPEecaPdHgVIuEnF9xpW9XM6sRArACsAKwArACsAKwArACsAKwArACsAKwArACsAKwArACsAUvRy4PUdAMAcf35Zsvyywn/AOtPBDnMFy9UK9hKwPaeaPS6LaVV3y+qKqvsmt7nJfw2yFyDK20zDczlQ2tQTlkKGBBPGDX4RrjbWlqcSqkluatyIRWlCyNf3V2IZPIsrmQ65dJcaSSUyx4ICQbxBJxrQJ0c8aMPW12lJRss8yE42tvNmfnXpezLObS662tQedNxZTwFuAt1pTTXD+kxo6Oo06tatKUU0tFb13232/mRCtJxjFIivH83yma6VXXHr7Hh/LjyRRrJ5jx/N8pmulV1w2PD+XHkhrJ5jx/N8pmulV1w2PD+XHkhrJ5lU27NkgCZmySQAA4skkmgAFcSTHHhMMld048kNZPNmwLsm1wCcs8VAXi0JirgH9F6seesT0c3bRVs9HdzsWuFZIwbINpTKVLZfmFJQQFEvlNCRUDhKi/EPA0GlUhHf7qf6EY6ySbTPVqotSXQHHXZsIrS+l4qAOolKsPfrjlCWAry0YRjfLRt+qEtbHizMZsm11JCg7MUUkKTWYoSCKjSuKZYno2LacVudvZ/wS0Kz7yJtWen5deTdmJlKroVQPKVga0xCuaNdCnhK0dKnCNvwohKU4uzZfnF2k0tlDj00lT9C3V48K8QkY3sMVDTorEKew1IzlCMWo8furK/0OvWJpN8SRFi2xSuVepor4ThX234zbX0Ze2iv+3/AAS0K2fzLEtI2qtTiUuzBLaglf8AaMAVJvDG9jhFk63R0FFuMfvK6+7+WRxRqvvLVrNWnLIyjz8wlNQmomCrE6MAqsSozwFaWjCEb8fZ/wAHJayKu2RHlBNcqmulV1xs2PD+XHkivWSzHj+b5TNdKrrhseH8uPJHdZPMeP5vlM10quuGx4fy48kNZPMeP5vlM10quuGx4fy48kNZPMeP5vlM10quuGx4fy48kNZPM37ekt19151h11bibl9IWakEKAVQnEjEVj5/p7B0qdONWEUne2404apJtxZ1WPmTYUMAck3ySZCbVNuNKekZxsMzaB+lSK5NQPEqhNDXTUaolCcoSUo8UGrmkeQyZnhWfNyky2cQlxYbdTx0UhQ084poj26PSUGrSTv6Gd0muDMmU3FMyxv2hMMUSa+DSygtbtMbpIwQDx/8RGuEq9fdRg/xNWS/cg9GG+TMa37XVNPF1QCRQJQhOhtCcEoHs1x7uDwscNT0Iu+bzef+DLUm5u7I2NRAQAgDZ97lP9tBoCpDLq2weNaUcH34mPM6Xf8Aprdzkk/gXUPb/JmvWc+5lm3WyovlxKkKH5lOKIu+0qJoddSNEb60IauVOa+7Z3WSXHkVRcr3XE3CTlwuSn0zi8grwtsuHJ36LoSRdQoDE6jHj1J6OJovDx0loO2+274s0Jfclpbt5ablWWbMnPBnvCL6m0u/hlrJJrVKgkk3lE4ViUqlSrjaWujo2Ta33u8vTOw+6qb0Xf6F/djJyS3GDMuvIc8DZF1DIWLvDoa1GOnZEMBUxUITVKKa05b27Zd1jtXQ3XdtxCWBY7T082wypSmAoLWpabhuIAW5UVwGF33iNuKxNSlhJVKiSlayS373uX7/AJFUIpzSRs+6mUdmJN9x7JFTMwXWwhxK7rLlEqSbpwA06seaPNwVSnRxMI072lGz3NfeW9cc+BdVi5Qbfc/ka9JtjxRMYD/GNcX+zj0KjfWNPf8A7H+pVH/hP4mTYEuwqzJhL6ltt+EtYoRfNbhoLpphFeKnVWOg6Su9F8Xbv37yVO2rd33kHaUpJoSDLOuuKrQhbQboOYgmvsjdRqYmT/rRSXo7lUtHubZgRoIFIAQAgBAGxb3LpTaspQnhKcSrnBl3TT2XkpPuEeD9of7aP4vozVhfaZ9Bx8cbhAGPPyaHm1NOoStChRSVCoIPNAHztvg73Ys2ZadavKlXFEC9iWlUJSgnjB/SdOGOOn0OiZqGMptu2/6MqrJuDsRSU0wj9Adzyz1SOHbikBcUgLikBcvyE2tlxDrZurQq8k6j1EVBGomK6tKNWDhNXTOxlZ3TJ8brEpWXm5KVQ/icqCogKNaqS2cEqxONTHn9WylHQlVk4ZWXDJvjYs1y4qKuRKLWXkHmCAoPOpdUtRN68nTzY1Ma3hY62FVbtFONvRkNZ91p97TKSNqqbYfYupUl9KQSSQU3FFSSKe2FXD6ypCpezjf877t52NSyazJaY3VIcCMtIyjqkIS2FqK6lKNGg85PvjJDo2cL6utJJtu27vJOsnximYa7eAy4al2WQ+yGSEE0Sm8orIrxqBCTzAResE24aycpaMtLfn3cuP5nNaleytcxbCtMyy1qShC0uNraWhWhSVihrT/3TFuKw6xEUm2mmmnk0RhPQ4FGLTUmVXK0SUrcS4VHTVAu01UMJYdSrqu+KTVu7eFO0XH1Rl2Pb2RZWwuXZfQtYWQ6VChSKD8sU4jBurUjUjNxaVt3r8SUKijHRsmeLTtVp1F1EnLMGoN9sqrQcXCwoYnRw1SEtKVWUlk7WOSnFrgkRNI1kLikBcUgLikBcUgLk9veitrSQ/ncPuEs6CfZUjaI+f8AtDOKoQjffpcOZqwq+82fQ0fIG4QB5WsAVJAA0k8WuAOR7v8AfHs59CpRTLk23UElK8mglKqiiwbxGGkCkejS6MqyV5OxU6qW40puzLNnqNyrs1IPmgQh5zKNOE6E3q3kk4CpPui2rRxdKN1NtejZyLg2Y8lvSWu5WqUt0JH4jtK0NK4VwPFGDa6/jlzZZoRyMrMza3nsdMrsx3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G8za3nsdMrsw2uv45c2NCOR0nex3szZ61TL7odmFJuJu1utpNCoVP5iSNPNhpimc5zd5O79SSVuB0iIgGAOcb9tsKakQ0g/wAZ0NLI824VqHvoB7CY9Do2mpVbvu3ldR2iajvdyClWY+41LyT0wJq6nwoC6E5JoqFajWaCukxrxc0q8VJtK3dx4shTX3bkVvq2c20qV/CbZmFsFUwhkHJVqkIKa4H9daHiEWYCpKSnvbSe6/E5VVt50Hc/vgJas6UemA6tTgW2VJpUqZN0k1PGMfdGePRc69ecKTW6z5nXWUIq5kZ2ZT0cxsT2ov7PYnxR5kd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Sno5jYntQ7PYnxR5jaoGw7md10vO3g0VBSACpCxQgHQdREedjOj62EtrFufei2nVjPgbBGIsKGAOQbtJRU29PWcT+OlxE7KAmmUTkg262K8fBJHOvmjXgq6o1by4PcyE46Ssc3RbhRIO2eWRw5gOqUpRBQUhCSgoKf5OMjToj3XRvVVa/da3Pf8yjStHRL1oWo7PokpRtgl1hssouKvF28U0NLouUu6SSKHipEYU40HOpKW57w3pJJE/ususplpBCgsSrag4pOguukKc2U+Zj0eiKctGdaStpvd8Fw/nwKcRJXUV3GvR7BnEAIAQBSDBtU8iTlmpW/Jl5b0ul1ajMuN4klNLqQRxR5VJ4qvUqWq6KjJpLRTy7/AMy9uEUrq90Xk2FLrmLOUhDqGZu9fZWskouGhurwUUqrgebnwr2uvGlXUmnKnwlbjfNcLrvO6EW45MxJuckULWjxas3VqRXwt3G6oprS7x00RdTp4ucFLaFvSfsR9HmRcoptaH6mJubkG3n1KdChLtIW86ATUIQCQkEUNSaCuk0i7GVqlKklB/fk1FcOL77cCNKKlLfw4l+17FQ1aCGBUsuOMqRiaqaeUkUrp84V1iK6GKnUwjqP2kpX/FFf/HY7KCU7d24zLTNntTLksuTdQlDmTyyJlZUMaXrixdw1VMU0duqUI1VVTbV9FxS/K63k5atS0bEHugssy0w4wVXrpF1XnJUkKQfeDG7CYhYijGot1+717yqcdGWiR8aSAgBACAEAIA3HemtAN2glsiuXQpAOooSXRtShXyjwPtCv9PF+v7mnC+2zucfHm8oYA0TfN3ELnktzEsstTjGLSwaXhpukjQa4g85HHAHJ17slreMvalnSzz6eCVqBZcFBXhFIUFYaCAI9Do9VKlWNKM3FP+cNxCo0ldkirdUptJRJy8tJpUKKLQKnDzZRVMPYPfH1NPoimpaVWbnbPhy/yYZYiT3JWNdAj1igrACAEAIAQBulrbonmGZFDK0geBoKgUJVwryhpUDq0R4mHwVKtVrSqJ+2+9ruRolUlGMUsjNRNZeZsebWUlaypDqhgKtKoio0JOK+IRQ6ao0cVQhwVml8Vv8AoSvpShJlycZtkrcuPG4VruDLNflKjc5/y0iNN9FqEdKG+yv92XHdf5nZa67s/wBCGs91uTkF5VpDqpl0t5LKFFGpc3Saox/iA+0XY2VYzxWKWhLRUI3va++Xo/Qri1Cnv3tmWuYbmmpGYQ2loy021LqbvlX4ZcbU2qqsSAajHRwoqUJ4epWpSlpacHJO1t9mnuW7f+xJtSUWt1mU3Q7k3nJx51SpdthTxUXVuoASgkVJFa15oYXpGnTw0YRTc0uFnxOVKTlNvdYgN11opmJtx1v8nBQgnjS2kIB99K++PQ6PoSo4eMJ8d7fxbv8AIrqyUpNoiI2lYgBACAEAIAnd7/8AzWS//Rf/AGz0eD9of7aP4v3NWF9p/A+h4+ONwgDyuAOdb7u49U021MyzV+aaUBQUGUbVgpJJIGFag+3XGjCYh4esqiV7EZx0otHIbaYmJSnhMpNNDQFKTwSf6wSmvvj6hfaLD+GXyMeyyzInyhb81fy6472hw/hl8hsssynlC35q/l1w7Q4fwy+Q2WWY8oW/NX8uuHaHD+GXyGyyzHlC35q/l1w7Q4fwy+Q2WWY8oW/NX8uuHaHD+GXyGyyzHlC35q/l1wf2hw/hl8hsssyibfbH6V7B1w7Q0PDL5DZZZlPHzePAVjgdGMO0VHwy/n5nNkl6Hk20z6M7BHe0dHwy/n5ndllmexbzfmL+XXHO0VDwy+X7jZZZoobebP6F7B1w7RUe6Mvl+42WWaKJtxoaG1e4CO9oqHhl/PzObJJ9578oW/NX8uuOdocP4ZfI7sssx5Qt+av5dcO0OH8MvkNllmPKFvzV/Lrh2hw/hl8hsssx5Qt+av5dcO0OH8MvkNllmPKFvzV/Lrh2hw/hl8hsssx5Qt+av5dcO0OH8MvkNllmPKFvzV/Lrh2hw/hl8hssszeN51pc1aLbyEKDMsFrWojAqW2ptKRz8Mq/0x5HSnSscXFQhGyTvvLqNHQd2fQkeKaBAEHuw3QokZVcwsXinBKa0vrVglPsrpOqLsPRdaooI5J2RwW1rQtGcl3LQcfVkUOhooQsouqUEEAIThd4QxJJj3YQoUpKko77X/nIztya0rl2WteekG2HHVpmJabQVZB1RcDjYKQoG8OAqihSlRzGIToUMRpQSs499jqlKO9nUNzm97ZDrCHmpZK0OgOAuEqICuLE4U0UGqPBnBwk4y4ovW8k82tl8jY2HriB0ZtbL5GxsPXADNrZfI2Nh64AZtbL5GxsPXADNrZfI2Nh64AZtbL5GxsPXADNrZfI2Nh64AZtbL5GxsPXADNrZfI2Nh64AZtbL5GxsPXADNrZfI2Nh64AZtbL5GxsPXADNrZfI2Nh64AZtbL5GxsPXADNrZfI2Nh64AZtbL5GxsPXADNrZfI2Nh64A9I3t7MBr4Ex7xX/AIwBsVn2e0wgNstobQNCUAAD3COgyoAoYA5Dv0zhflSE6JedDbg1Xpe8knpAPfHpdFtaxp5fVFVX2TWty0muasWalWAFzAm0O5IEBRRdaF4XiB+hWyNmImqeKjUluWi1fmQgrwsizvkt5JizZRZTlmJZWVQCDcKyigJBp+k/+0iWDlpTqVFwb3CpwSM82o/LWXZyG3XG1ryy+CaVbLgKK82OHsMbsBhqVfEVpVIppWW/PfcqqzlGMUiN8qZ3lUx8X7R6vV+E8pFGtqZjypneVTHxftDq/CeUhramY8qZ3lUx8X7Q6vwnlIa2pmX5G3bRecS01MTK3FVCUhYFaAqOKqDQCdPFFdXB4KlBznCKS7/5c7GpVbsmzzLbobQcWltExMqWpQSlN8C8o4AVOHvrSOzweChBzcIpWve3dn/EFUqN2uzPkJi13ivIrm15NZQ5+KgXFDSk3lCvuwiirDo2lo6xRV1dbnvWe5E4utLg2eLRnLWl7uWcm0XzRJKwoE6KXkEivHQmFGn0dWvq1F29N/J7/kclKrF2bZmuStugGonMNTrZOxLhJ9gBipVOiH4eT/YnavmQS91E8CQZmZBGkFVCCNIpSteaNywGEauqcd5TrqmbM6ZtC1W1NIW7NpW9TJArTw7xCRQ1oMSMDQ4iM8KPR04ylGMWo8Xbh8ibnVW67JDwO3fW+ma7yKNZ0T7v/bL9iejXzLLAtlalpQqbKm1BKxlW+ASm8BUroaihwJicuq4qLko2e9bpb/kc/rvdct2k9a8ujKPrmm0VAvF1BxOgcFZPyiVKHRtaWjTUW8rP6pHJOtFXbIrypneVTHxRr6vwvlxK9bUzHlTO8qmPi/aHV+E8pDW1Mx5UzvKpj4v2h1fhPKQ1tTMeVM7yqY+L9odX4TykNbUzHlTO8qmPi/aHV+E8pDW1MzfN6fdJMPvOsPuqcAQFpK9IoaEV4xQiPA6dwVGlCNSnHR32dvhuNOHqSk2mdRj5s1lFQByHfHcEhOrefaU7Z8+2lqYCRi243UIWD51DUa6HVEoTlCSlHijjVzTfIZ1w5azZhmbb/Spt0Nuor+lSVEXT7x7I9yn0jSmv6it+hQ6bW9F6V3EJYIctR9tpOnIocC3ntaeDWg4iqp9ojRGpUr/dw0G+69rJEGlHfJ/kY+6C1zNPFwpCEhIQ22NDaE1up+e0x72CwkcNS0FvfFvNmWpNzlcjY1kBACANi3vD/eUt/Uv/AKLkef0t/ZVPgv8AyRbQ9tfzuMbcmP7wltP+JT8l4xPHNbJU/C/0OU1/UXxNiZlm3JS0UuupaR4xrfUkqGCjQUTjjHnzqVIYjDuEdJ6rhe3d6lyScZXdt5GuTTDMqJRl8zCnJhDhIQpCGwmgoArG8eOL4061Wvr6kNFKLXFNu+dsiF4xjop33mNu7WUWlMrRVKw5UKTgQQlNMRjF3RiUsFTjLercPzZGu2qjZN21ZXhNrsN0/iNMuzFOKiSp2uqqUpHtXGHD4nZ+j5zyclH6fO/ItnBSqoyt1knMPyT7r7YSpiYK2gFIV+A5RJHAUogA4+8aoqwNShRxMIUpXUopPivvLv3pceAqKUoNviv0Nek0DxRMCg/xjX/TEejUf/6FN3/2P9SuP/Ca9UZNgMsqsyYS+4tpHhTXCQi+a3DQUqMIpxUqscdTdKN3oPi7d+Z2CTpyvwuQlqS0qlI8HfddUTiFtXABrrU19kb6NTESf9WKS9Hf6FUlBey2yOjSRKQAgBACANj3uHim1ZShpeLiFc4LDiqfElJ/0x4X2g/tl+L6M1YX2mfQUfGm4oYAxLTsxqYaUy8hLjaxRSVcY/8AB1EYiAPnXd1vfmy5tpxtSlSziiEKVpbXQnJk4VNNB46HVHo9EySxcNLP6FdVXgyPSkDRTnpH3zTfE8orCzOiFmBCzAhZgvyM2tlxDrZurbUFJPOP/B0HmMQq0o1abpzW5qzOxk4u6NgTuoaQ4ZhmRZbmTUhwurUlClChWlo8EKxMec+jqk4aqdZuGVkm13Jy4st1y4qO8imbXUJZ2WKQoOupdUsqxqnipTGumtY1ywqdaNW/spxt6P8AYr03ouObuR7aqEGmgg7DWNDi2rEb7zZ53dYy46p9Vny5eJvXlPLUK8RKKAGlBhhHmU+ja0KapKvLR4WSS3fHii91ot30d5H+UTpM0tYC3JlGTUsmlxJ/OEgDQU8HTgNcaNgglTjHdGDvbN91/g95DWy3+pjWBafgqnCG0rQ60ppxsm6FpWKHEA6PZFmKwzxCim7OLTT42schU0WUYtNSZRcpdBC3UuFdaEFCaAU59dYSw2lXVa+9Jq3x9TilaOj6mXY9upZYcl3JZD6FrSshTikUKBQflFfnFWIwcqlWNWE3FpNcE9z+JKNRJOLVy3aVpMOIutSTbCqg30vLWaDSKKwxidLD1oSvOq5LKyXzRyUotbo2IoxqsyBSFmBCzAhZgQswT299/mskOO+4dks9WPA+0MksPGPfpfuasKvvNn0PHx5uEAUUaRxg5Ru+3f2Y+2qUcS9MovAqLBCRVJqKLJFceMR6NLo6tL7z3fG/0K3UijRW7EkJ2qJKZmpWYP5GptV5Dh4khaRgTz1i+ssbRjfTbXo/4yMXTl3EXL73NtLFRLPaSOE42k1BIOClg0w06DxRj27E+Y+ZPVxyLmbK3OTr6ZnvIbdifMfMauOQzZW5ydfTM95DbsT5j5jVxyGbK3OTr6ZnvIbdifMfMauOQzZW5ydfTM95DbsT5j5jVxyGbK3OTr6ZnvIbfifMfMauOQzZW5ydfTM95DbsT5j5jVxyGbK3OTr6ZnvIbdifMfMauOQzZW5ydfTM95DbsT5j5jVxyGbK3OTr6ZnvIbdifMfMauOQzZW5ydfTM95DbsT5j5jVxyGbK3OTr6ZnvIbdifMfMauOQzZW5ydfTM95DbsT5j5jVxyGbK3OTr6ZnvIbdifMfMauOQzZW5ydfTM95DbsT5j5jVxyGbK3OTr6ZnvIbdifMfMauOQzZW5ydfTM95DbsT5j5jVxyGbK3OTr6ZnvIbdifMfMauORdl9622lGimrg1rebp/uKJ+UNuxPmPmNXHI6jvXb265BZmppxLkwUlCUpJKW0k44nSSAOIUxiipVnVd5tskklwOmRWdBgDne/Tba2ZDJtmhedDSjWlE3CtQ94FPfG/o6nGda8u5XK6jtE53uYUyzZD02uUlZhxM4Gxl0XqJLbWFdIFST7zHoV1OeJVNSaWjfd+ZXB2hcw93dnsZGRnWGgwJptZW0g8FC2yihRqreOjDARZhJz0p05O+i+PxOVFazOpbn937aLPlH5rKlTgUglCa1UybqiccK6efGMK6LqVq84UbbrPfk+BN1oxinIyc6cj6x0f3Rb1Bi/d5kNqh68hnTkfWOj+6HUGL93mNqh68hnTkfWPg+6HUGL93mNqh68hnTkfWOj+6HUGL93mNqh68hnTkfWPg+6HUGL93md2qHryGdOR9Y6P7odQYv3eZzaoevIZ05H1j4Puh1Di/d5jaoevIZ05H1jo/uh1Bi/d5jaoevIZ05H1j4Puh1Bi/d5jaoevIZ05H1j4Puh1Bi/d5jaoevIZ0pH1jo/uh1Bi/d5ndqh68hnTkfWPg+6HUGL93mc2qHryGdOR9Y6P7odQYv3eY2qHryGdOR9Y+D7odQYv3eY2qHryGdOR9Y6P7odQYv3eY2qHryGdOR9Y+D7odQYv3eY2qHryGdOR9Y6P7odQYv3eY2qHryGdKR9Y6P7odQYv3eY2qHryJvc5uql529kFKvJ/MhQooA6D7DrBjBi8BXwttauPet6LqdWM+BPRkJlDAHH93MsqbcnrP0zDbiJyWRXF1BaDbqE6yKKNP5uaNmBrqlVvLg9xCoro0fc9umYZk3JKalVvoU/lSA4WyCEIRTChqCk7Y9irh5zqKrCVt1vmyiM0losx90FtuWg4wy0wEIbTkpeXaqqgJFcSMSSE1PN7TEqNJUIylKV2+LEm57kT26xCWESsglQUZVtWVKdBeeIU4PdT/eMeh0RTk1OvJe2934V+/0Ka7W6K7jXY9kziAEASG56TS9NMNLBKHHUpUAaVBNDiNEZ8XUlSoTqR4pN8iUIqUkmTS02bl1S6mZpmjqmsqHr4SQsoCilQxTUVPHSMP8ArlSVVTjLdpaNrX3Xtct/p6Ti0z1IWA00qeE2hbvgoSQltRRevLCa4cVCDHKuMqVFRdBqOm+9X7voI00nLSXAjLRmZItqyUrMNuU4K1vFQSag/lOnCvvMaqNPFaa06kWstG3zK5ODW6Nhuss1uXmMm2CE5JteJJNVoClYnnhgK861HTnxu1yZ2rFRlZehmWLJSwkVzUwy66oTWRSG3CigyLa64acVHGKcRVxDxSo05KK0dLer97X0JRjHQ05Ix35qQqgplJlKQarCnjwhdNANXCofdFkaeLs71Y3/AA8HfvItw8L5ks+xZyZRqa8FmCHXVt3PCDwblca88ZISx0sRKhrFuSd9HMsapqClYsS8pJJk0TTku+vKTDjaUpdIupSLya69VYnKpiniXRjUStFO7XFvjY4o01DSa7yHth6VUEiXl3mVA8IuOFYUKaBXQaxuw8a6b1s1JeisVzcP9qsRkaSBSAEAIAQBue9LaAbtBLZ/+dtSEnUpAytPZdSvHmEeB9obbPH8X0Zpwvts7lHx5vEAaDvobi3ZsNzcotTc7Lg5MpITlAcbpJpQg1oSacI1wOAHKfK1t57JWpZra5gEhbqFKYWSB+tKaVOnm1CPR6PlWqVY0YTtf8yqpZRu0SSN0qGElEhKtSl7BTtS46QeILXW78+akfTU+iIuWlXm527uC5LiZHiHa0VY10mukk8eOPt98exa3AzlIAQAgCX3In+3SvM+j/mjJ0h/aVV7r/Qspe2iXmdyEyqaccdShmXL61qeW63RLeUKyaBZNbpwFNOqMcek6CoKMG5T0UlFJ3vZLK3H1LJUZaV+65L2bajky9aj0p/EcSjI1ugkJcAr+IaAkAnHXGKvQhQp4enX4JvS/Nem8nGTk5uJC2+zapl1+FBWRGKqmX14fw1XtOqNuFl0cqsdTbS/6/qrFc41XHf9DP3Ybm5qYmA6yzlEFloBQcbGIbAIotYOmKcBjsPRouFSVnpS7pZ+iZOrSlKWkske9zrM4iz3m5YEPpnjfAU1UAS7IP8AEVdOOoxHFzws8ZCVb2XT3e14pZb+Z2Cnq7R43IXdOzaFxKp0KuA0SSWcFEf7E10axSNuClgtJxw3F/i4f9W4qqRqWvI9Tx/umUHH4U9hx6DCl/zCr+CJx2dNfEmbD8M8WNCSrfEy5fALQN2mH8U0000aow4lYZY+W08NBW4/Qtp6Wq+5mQG6hmfo2udSaAlKCS0cTiR+CSeLjj0MFLB3ksM/V+1/7Irqqa3yIGPQKSkAIAQAgCe3vv8ANZL+tz/tno8H7Q/20fxfuasL7T+B9Dx8cbhAFCIA5jv07lA4ym0GUVfl8V3dLjRwVXWU6QdVfdowmI2etGra9iM46UWjiot5rUvZH1nX+FylyMOzT9B4+a1L2R3r7C5S5DZp+g8fNal7IdfYXKXIbNP0Hj5rUvZDr7C5S5DZp+g8fNal7IdfYXKXIbNP0Hj5rUvZDr7C5S5DZZ+hTx41qXsh19hfe5DZp+hXx81/PsjnX2F97kNmn6FPHrWpez94719hfe5DZZ99ivj5rUvZ+8OvsL73IbNNcLDx81qXs/eOdfYX3uQ2WfoBbzX8+z94719hcpchss/QePmv59n7xzr7C+9yGzT9B4+a1L2fvHevsLlLl/kbNP0Hj5rUvZ+8OvsLlLkNmn6Dx81qXsh19hcpchs0/QePmtS9kOvsLlLkNmn6Dx81qXsh19hcpchs0/QePmtS9kOvsLlLkNmn6Dx81qXsh19hcpchs0/Q3TehbVNWm062lQblwta1EYVU2ppCeYm8T/pMeN0t0pDFRVOmtyd7s0UKLhvZ9Cx4ZoEAIAopNdMAajaW9pZb6ytyTavHEltS2610khtSQT7oAxc0dkck+s93sAM0dkck+s93sAM0dkck+s93sAM0dkck+s93sAM0dkck+s93sAM0dkck+s93sAM0dkck+s93sAM0dkck+s93sAM0dkck+s93sAM0dkck+s93sAM0dkck+s93sAM0dkck+s93sAM0dkck+s93sAM0dkck+s93sAM0dkck+s93sAM0dkck+s93sAM0dkck+s93sAM0dkck+s93sAVTvS2QCD4Ho1vPEbC5jAG12VZTMs2G2Gm2kD9LaQB7cNJ54AzYAQAgBACAEAIAQAgBACAEAIAQAgBACAEAIAQAgBACAEAIAQB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914400"/>
            <a:ext cx="916963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6627638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Database Connections - Abstractions</a:t>
            </a:r>
          </a:p>
        </p:txBody>
      </p:sp>
      <p:sp>
        <p:nvSpPr>
          <p:cNvPr id="2" name="AutoShape 2" descr="data:image/jpeg;base64,/9j/4AAQSkZJRgABAQAAAQABAAD/2wCEAAkGBxQTEhUSExQQFRUXFh0YFxcUGSAcHxUcFxYYFhUaIh4ZHSgiHRolHRoZITEhJyksLi4uFx8zODMtNygtMCsBCgoKDg0OGxAQGiskICUsNSw0LDQ3Mjc0LCwvLSwsLC8sLCw1LCwsNCwsLCwvNCwsLywsLCwsLCwsLCwsLCwsLP/AABEIAKIAxgMBEQACEQEDEQH/xAAcAAEAAQUBAQAAAAAAAAAAAAAABQEDBAYHAgj/xABOEAABAgMDBQoMBAMFCAMAAAABAgMABBEFEiETFzFRkQYHIkFUYZPR0tMUFRZSU2RxgZKho+IjMkLhM2JyJCU0NYJjorGys7TB8ENEc//EABsBAQADAQEBAQAAAAAAAAAAAAACAwQBBQYH/8QAQBEAAgECAgYHBQcDAgcBAAAAAAECAxEEURITFCExkQUVFkFSU2EyYnGhwQYicoGx0fAjNOEkQjM1gpKywvEl/9oADAMBAAIRAxEAPwDuMAIApWAFYXBWAEAIAQAgBACAEAIAQAgBACAEAIAQAgBACAEAIAQBA7td0aZGUXMEBShRKEnC+tWCR7OM8wi7D0XWmokZS0Vc4W1KTlr5WZmZltDLRopx9RS0hR0JSkYVoRz4jE1j3JTpYW0IRu3lxKN895ebm52xHWih1DrDqb6AlRUy+kUvUr+VQqMRrGmONUsYndfeXP8AyLuHwO+2LaiJlhuYbrccSFJrpAPEecaPdHgVIuEnF9xpW9XM6sRArACsAKwArACsAKwArACsAKwArACsAKwArACsAKwArACsAUvRy4PUdAMAcf35Zsvyywn/AOtPBDnMFy9UK9hKwPaeaPS6LaVV3y+qKqvsmt7nJfw2yFyDK20zDczlQ2tQTlkKGBBPGDX4RrjbWlqcSqkluatyIRWlCyNf3V2IZPIsrmQ65dJcaSSUyx4ICQbxBJxrQJ0c8aMPW12lJRss8yE42tvNmfnXpezLObS662tQedNxZTwFuAt1pTTXD+kxo6Oo06tatKUU0tFb13232/mRCtJxjFIivH83yma6VXXHr7Hh/LjyRRrJ5jx/N8pmulV1w2PD+XHkhrJ5jx/N8pmulV1w2PD+XHkhrJ5lU27NkgCZmySQAA4skkmgAFcSTHHhMMld048kNZPNmwLsm1wCcs8VAXi0JirgH9F6seesT0c3bRVs9HdzsWuFZIwbINpTKVLZfmFJQQFEvlNCRUDhKi/EPA0GlUhHf7qf6EY6ySbTPVqotSXQHHXZsIrS+l4qAOolKsPfrjlCWAry0YRjfLRt+qEtbHizMZsm11JCg7MUUkKTWYoSCKjSuKZYno2LacVudvZ/wS0Kz7yJtWen5deTdmJlKroVQPKVga0xCuaNdCnhK0dKnCNvwohKU4uzZfnF2k0tlDj00lT9C3V48K8QkY3sMVDTorEKew1IzlCMWo8furK/0OvWJpN8SRFi2xSuVepor4ThX234zbX0Ze2iv+3/AAS0K2fzLEtI2qtTiUuzBLaglf8AaMAVJvDG9jhFk63R0FFuMfvK6+7+WRxRqvvLVrNWnLIyjz8wlNQmomCrE6MAqsSozwFaWjCEb8fZ/wAHJayKu2RHlBNcqmulV1xs2PD+XHkivWSzHj+b5TNdKrrhseH8uPJHdZPMeP5vlM10quuGx4fy48kNZPMeP5vlM10quuGx4fy48kNZPMeP5vlM10quuGx4fy48kNZPM37ekt19151h11bibl9IWakEKAVQnEjEVj5/p7B0qdONWEUne2404apJtxZ1WPmTYUMAck3ySZCbVNuNKekZxsMzaB+lSK5NQPEqhNDXTUaolCcoSUo8UGrmkeQyZnhWfNyky2cQlxYbdTx0UhQ084poj26PSUGrSTv6Gd0muDMmU3FMyxv2hMMUSa+DSygtbtMbpIwQDx/8RGuEq9fdRg/xNWS/cg9GG+TMa37XVNPF1QCRQJQhOhtCcEoHs1x7uDwscNT0Iu+bzef+DLUm5u7I2NRAQAgDZ97lP9tBoCpDLq2weNaUcH34mPM6Xf8Aprdzkk/gXUPb/JmvWc+5lm3WyovlxKkKH5lOKIu+0qJoddSNEb60IauVOa+7Z3WSXHkVRcr3XE3CTlwuSn0zi8grwtsuHJ36LoSRdQoDE6jHj1J6OJovDx0loO2+274s0Jfclpbt5ablWWbMnPBnvCL6m0u/hlrJJrVKgkk3lE4ViUqlSrjaWujo2Ta33u8vTOw+6qb0Xf6F/djJyS3GDMuvIc8DZF1DIWLvDoa1GOnZEMBUxUITVKKa05b27Zd1jtXQ3XdtxCWBY7T082wypSmAoLWpabhuIAW5UVwGF33iNuKxNSlhJVKiSlayS373uX7/AJFUIpzSRs+6mUdmJN9x7JFTMwXWwhxK7rLlEqSbpwA06seaPNwVSnRxMI072lGz3NfeW9cc+BdVi5Qbfc/ka9JtjxRMYD/GNcX+zj0KjfWNPf8A7H+pVH/hP4mTYEuwqzJhL6ltt+EtYoRfNbhoLpphFeKnVWOg6Su9F8Xbv37yVO2rd33kHaUpJoSDLOuuKrQhbQboOYgmvsjdRqYmT/rRSXo7lUtHubZgRoIFIAQAgBAGxb3LpTaspQnhKcSrnBl3TT2XkpPuEeD9of7aP4vozVhfaZ9Bx8cbhAGPPyaHm1NOoStChRSVCoIPNAHztvg73Ys2ZadavKlXFEC9iWlUJSgnjB/SdOGOOn0OiZqGMptu2/6MqrJuDsRSU0wj9Adzyz1SOHbikBcUgLikBcvyE2tlxDrZurQq8k6j1EVBGomK6tKNWDhNXTOxlZ3TJ8brEpWXm5KVQ/icqCogKNaqS2cEqxONTHn9WylHQlVk4ZWXDJvjYs1y4qKuRKLWXkHmCAoPOpdUtRN68nTzY1Ma3hY62FVbtFONvRkNZ91p97TKSNqqbYfYupUl9KQSSQU3FFSSKe2FXD6ypCpezjf877t52NSyazJaY3VIcCMtIyjqkIS2FqK6lKNGg85PvjJDo2cL6utJJtu27vJOsnximYa7eAy4al2WQ+yGSEE0Sm8orIrxqBCTzAResE24aycpaMtLfn3cuP5nNaleytcxbCtMyy1qShC0uNraWhWhSVihrT/3TFuKw6xEUm2mmmnk0RhPQ4FGLTUmVXK0SUrcS4VHTVAu01UMJYdSrqu+KTVu7eFO0XH1Rl2Pb2RZWwuXZfQtYWQ6VChSKD8sU4jBurUjUjNxaVt3r8SUKijHRsmeLTtVp1F1EnLMGoN9sqrQcXCwoYnRw1SEtKVWUlk7WOSnFrgkRNI1kLikBcUgLikBcUgLk9veitrSQ/ncPuEs6CfZUjaI+f8AtDOKoQjffpcOZqwq+82fQ0fIG4QB5WsAVJAA0k8WuAOR7v8AfHs59CpRTLk23UElK8mglKqiiwbxGGkCkejS6MqyV5OxU6qW40puzLNnqNyrs1IPmgQh5zKNOE6E3q3kk4CpPui2rRxdKN1NtejZyLg2Y8lvSWu5WqUt0JH4jtK0NK4VwPFGDa6/jlzZZoRyMrMza3nsdMrsx3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zM2t57HTK7MNrr+OXNjQjkMzNreex0yuzDa6/jlzY0I5DMza3nsdMrsw2uv45c2NCOQG8za3nsdMrsw2uv45c2NCOR0nex3szZ61TL7odmFJuJu1utpNCoVP5iSNPNhpimc5zd5O79SSVuB0iIgGAOcb9tsKakQ0g/wAZ0NLI824VqHvoB7CY9Do2mpVbvu3ldR2iajvdyClWY+41LyT0wJq6nwoC6E5JoqFajWaCukxrxc0q8VJtK3dx4shTX3bkVvq2c20qV/CbZmFsFUwhkHJVqkIKa4H9daHiEWYCpKSnvbSe6/E5VVt50Hc/vgJas6UemA6tTgW2VJpUqZN0k1PGMfdGePRc69ecKTW6z5nXWUIq5kZ2ZT0cxsT2ov7PYnxR5kd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Sno5jYntQ7PYnxR5jaoGw7md10vO3g0VBSACpCxQgHQdREedjOj62EtrFufei2nVjPgbBGIsKGAOQbtJRU29PWcT+OlxE7KAmmUTkg262K8fBJHOvmjXgq6o1by4PcyE46Ssc3RbhRIO2eWRw5gOqUpRBQUhCSgoKf5OMjToj3XRvVVa/da3Pf8yjStHRL1oWo7PokpRtgl1hssouKvF28U0NLouUu6SSKHipEYU40HOpKW57w3pJJE/ususplpBCgsSrag4pOguukKc2U+Zj0eiKctGdaStpvd8Fw/nwKcRJXUV3GvR7BnEAIAQBSDBtU8iTlmpW/Jl5b0ul1ajMuN4klNLqQRxR5VJ4qvUqWq6KjJpLRTy7/AMy9uEUrq90Xk2FLrmLOUhDqGZu9fZWskouGhurwUUqrgebnwr2uvGlXUmnKnwlbjfNcLrvO6EW45MxJuckULWjxas3VqRXwt3G6oprS7x00RdTp4ucFLaFvSfsR9HmRcoptaH6mJubkG3n1KdChLtIW86ATUIQCQkEUNSaCuk0i7GVqlKklB/fk1FcOL77cCNKKlLfw4l+17FQ1aCGBUsuOMqRiaqaeUkUrp84V1iK6GKnUwjqP2kpX/FFf/HY7KCU7d24zLTNntTLksuTdQlDmTyyJlZUMaXrixdw1VMU0duqUI1VVTbV9FxS/K63k5atS0bEHugssy0w4wVXrpF1XnJUkKQfeDG7CYhYijGot1+717yqcdGWiR8aSAgBACAEAIA3HemtAN2glsiuXQpAOooSXRtShXyjwPtCv9PF+v7mnC+2zucfHm8oYA0TfN3ELnktzEsstTjGLSwaXhpukjQa4g85HHAHJ17slreMvalnSzz6eCVqBZcFBXhFIUFYaCAI9Do9VKlWNKM3FP+cNxCo0ldkirdUptJRJy8tJpUKKLQKnDzZRVMPYPfH1NPoimpaVWbnbPhy/yYZYiT3JWNdAj1igrACAEAIAQBulrbonmGZFDK0geBoKgUJVwryhpUDq0R4mHwVKtVrSqJ+2+9ruRolUlGMUsjNRNZeZsebWUlaypDqhgKtKoio0JOK+IRQ6ao0cVQhwVml8Vv8AoSvpShJlycZtkrcuPG4VruDLNflKjc5/y0iNN9FqEdKG+yv92XHdf5nZa67s/wBCGs91uTkF5VpDqpl0t5LKFFGpc3Saox/iA+0XY2VYzxWKWhLRUI3va++Xo/Qri1Cnv3tmWuYbmmpGYQ2loy021LqbvlX4ZcbU2qqsSAajHRwoqUJ4epWpSlpacHJO1t9mnuW7f+xJtSUWt1mU3Q7k3nJx51SpdthTxUXVuoASgkVJFa15oYXpGnTw0YRTc0uFnxOVKTlNvdYgN11opmJtx1v8nBQgnjS2kIB99K++PQ6PoSo4eMJ8d7fxbv8AIrqyUpNoiI2lYgBACAEAIAnd7/8AzWS//Rf/AGz0eD9of7aP4v3NWF9p/A+h4+ONwgDyuAOdb7u49U021MyzV+aaUBQUGUbVgpJJIGFag+3XGjCYh4esqiV7EZx0otHIbaYmJSnhMpNNDQFKTwSf6wSmvvj6hfaLD+GXyMeyyzInyhb81fy6472hw/hl8hsssynlC35q/l1w7Q4fwy+Q2WWY8oW/NX8uuHaHD+GXyGyyzHlC35q/l1w7Q4fwy+Q2WWY8oW/NX8uuHaHD+GXyGyyzHlC35q/l1wf2hw/hl8hsssyibfbH6V7B1w7Q0PDL5DZZZlPHzePAVjgdGMO0VHwy/n5nNkl6Hk20z6M7BHe0dHwy/n5ndllmexbzfmL+XXHO0VDwy+X7jZZZoobebP6F7B1w7RUe6Mvl+42WWaKJtxoaG1e4CO9oqHhl/PzObJJ9578oW/NX8uuOdocP4ZfI7sssx5Qt+av5dcO0OH8MvkNllmPKFvzV/Lrh2hw/hl8hsssx5Qt+av5dcO0OH8MvkNllmPKFvzV/Lrh2hw/hl8hsssx5Qt+av5dcO0OH8MvkNllmPKFvzV/Lrh2hw/hl8hssszeN51pc1aLbyEKDMsFrWojAqW2ptKRz8Mq/0x5HSnSscXFQhGyTvvLqNHQd2fQkeKaBAEHuw3QokZVcwsXinBKa0vrVglPsrpOqLsPRdaooI5J2RwW1rQtGcl3LQcfVkUOhooQsouqUEEAIThd4QxJJj3YQoUpKko77X/nIztya0rl2WteekG2HHVpmJabQVZB1RcDjYKQoG8OAqihSlRzGIToUMRpQSs499jqlKO9nUNzm97ZDrCHmpZK0OgOAuEqICuLE4U0UGqPBnBwk4y4ovW8k82tl8jY2HriB0ZtbL5GxsPXADNrZfI2Nh64AZtbL5GxsPXADNrZfI2Nh64AZtbL5GxsPXADNrZfI2Nh64AZtbL5GxsPXADNrZfI2Nh64AZtbL5GxsPXADNrZfI2Nh64AZtbL5GxsPXADNrZfI2Nh64AZtbL5GxsPXADNrZfI2Nh64AZtbL5GxsPXADNrZfI2Nh64A9I3t7MBr4Ex7xX/AIwBsVn2e0wgNstobQNCUAAD3COgyoAoYA5Dv0zhflSE6JedDbg1Xpe8knpAPfHpdFtaxp5fVFVX2TWty0muasWalWAFzAm0O5IEBRRdaF4XiB+hWyNmImqeKjUluWi1fmQgrwsizvkt5JizZRZTlmJZWVQCDcKyigJBp+k/+0iWDlpTqVFwb3CpwSM82o/LWXZyG3XG1ryy+CaVbLgKK82OHsMbsBhqVfEVpVIppWW/PfcqqzlGMUiN8qZ3lUx8X7R6vV+E8pFGtqZjypneVTHxftDq/CeUhramY8qZ3lUx8X7Q6vwnlIa2pmX5G3bRecS01MTK3FVCUhYFaAqOKqDQCdPFFdXB4KlBznCKS7/5c7GpVbsmzzLbobQcWltExMqWpQSlN8C8o4AVOHvrSOzweChBzcIpWve3dn/EFUqN2uzPkJi13ivIrm15NZQ5+KgXFDSk3lCvuwiirDo2lo6xRV1dbnvWe5E4utLg2eLRnLWl7uWcm0XzRJKwoE6KXkEivHQmFGn0dWvq1F29N/J7/kclKrF2bZmuStugGonMNTrZOxLhJ9gBipVOiH4eT/YnavmQS91E8CQZmZBGkFVCCNIpSteaNywGEauqcd5TrqmbM6ZtC1W1NIW7NpW9TJArTw7xCRQ1oMSMDQ4iM8KPR04ylGMWo8Xbh8ibnVW67JDwO3fW+ma7yKNZ0T7v/bL9iejXzLLAtlalpQqbKm1BKxlW+ASm8BUroaihwJicuq4qLko2e9bpb/kc/rvdct2k9a8ujKPrmm0VAvF1BxOgcFZPyiVKHRtaWjTUW8rP6pHJOtFXbIrypneVTHxRr6vwvlxK9bUzHlTO8qmPi/aHV+E8pDW1Mx5UzvKpj4v2h1fhPKQ1tTMeVM7yqY+L9odX4TykNbUzHlTO8qmPi/aHV+E8pDW1MzfN6fdJMPvOsPuqcAQFpK9IoaEV4xQiPA6dwVGlCNSnHR32dvhuNOHqSk2mdRj5s1lFQByHfHcEhOrefaU7Z8+2lqYCRi243UIWD51DUa6HVEoTlCSlHijjVzTfIZ1w5azZhmbb/Spt0Nuor+lSVEXT7x7I9yn0jSmv6it+hQ6bW9F6V3EJYIctR9tpOnIocC3ntaeDWg4iqp9ojRGpUr/dw0G+69rJEGlHfJ/kY+6C1zNPFwpCEhIQ22NDaE1up+e0x72CwkcNS0FvfFvNmWpNzlcjY1kBACANi3vD/eUt/Uv/AKLkef0t/ZVPgv8AyRbQ9tfzuMbcmP7wltP+JT8l4xPHNbJU/C/0OU1/UXxNiZlm3JS0UuupaR4xrfUkqGCjQUTjjHnzqVIYjDuEdJ6rhe3d6lyScZXdt5GuTTDMqJRl8zCnJhDhIQpCGwmgoArG8eOL4061Wvr6kNFKLXFNu+dsiF4xjop33mNu7WUWlMrRVKw5UKTgQQlNMRjF3RiUsFTjLercPzZGu2qjZN21ZXhNrsN0/iNMuzFOKiSp2uqqUpHtXGHD4nZ+j5zyclH6fO/ItnBSqoyt1knMPyT7r7YSpiYK2gFIV+A5RJHAUogA4+8aoqwNShRxMIUpXUopPivvLv3pceAqKUoNviv0Nek0DxRMCg/xjX/TEejUf/6FN3/2P9SuP/Ca9UZNgMsqsyYS+4tpHhTXCQi+a3DQUqMIpxUqscdTdKN3oPi7d+Z2CTpyvwuQlqS0qlI8HfddUTiFtXABrrU19kb6NTESf9WKS9Hf6FUlBey2yOjSRKQAgBACANj3uHim1ZShpeLiFc4LDiqfElJ/0x4X2g/tl+L6M1YX2mfQUfGm4oYAxLTsxqYaUy8hLjaxRSVcY/8AB1EYiAPnXd1vfmy5tpxtSlSziiEKVpbXQnJk4VNNB46HVHo9EySxcNLP6FdVXgyPSkDRTnpH3zTfE8orCzOiFmBCzAhZgvyM2tlxDrZurbUFJPOP/B0HmMQq0o1abpzW5qzOxk4u6NgTuoaQ4ZhmRZbmTUhwurUlClChWlo8EKxMec+jqk4aqdZuGVkm13Jy4st1y4qO8imbXUJZ2WKQoOupdUsqxqnipTGumtY1ywqdaNW/spxt6P8AYr03ouObuR7aqEGmgg7DWNDi2rEb7zZ53dYy46p9Vny5eJvXlPLUK8RKKAGlBhhHmU+ja0KapKvLR4WSS3fHii91ot30d5H+UTpM0tYC3JlGTUsmlxJ/OEgDQU8HTgNcaNgglTjHdGDvbN91/g95DWy3+pjWBafgqnCG0rQ60ppxsm6FpWKHEA6PZFmKwzxCim7OLTT42schU0WUYtNSZRcpdBC3UuFdaEFCaAU59dYSw2lXVa+9Jq3x9TilaOj6mXY9upZYcl3JZD6FrSshTikUKBQflFfnFWIwcqlWNWE3FpNcE9z+JKNRJOLVy3aVpMOIutSTbCqg30vLWaDSKKwxidLD1oSvOq5LKyXzRyUotbo2IoxqsyBSFmBCzAhZgQswT299/mskOO+4dks9WPA+0MksPGPfpfuasKvvNn0PHx5uEAUUaRxg5Ru+3f2Y+2qUcS9MovAqLBCRVJqKLJFceMR6NLo6tL7z3fG/0K3UijRW7EkJ2qJKZmpWYP5GptV5Dh4khaRgTz1i+ssbRjfTbXo/4yMXTl3EXL73NtLFRLPaSOE42k1BIOClg0w06DxRj27E+Y+ZPVxyLmbK3OTr6ZnvIbdifMfMauOQzZW5ydfTM95DbsT5j5jVxyGbK3OTr6ZnvIbdifMfMauOQzZW5ydfTM95DbsT5j5jVxyGbK3OTr6ZnvIbfifMfMauOQzZW5ydfTM95DbsT5j5jVxyGbK3OTr6ZnvIbdifMfMauOQzZW5ydfTM95DbsT5j5jVxyGbK3OTr6ZnvIbdifMfMauOQzZW5ydfTM95DbsT5j5jVxyGbK3OTr6ZnvIbdifMfMauOQzZW5ydfTM95DbsT5j5jVxyGbK3OTr6ZnvIbdifMfMauOQzZW5ydfTM95DbsT5j5jVxyGbK3OTr6ZnvIbdifMfMauOQzZW5ydfTM95DbsT5j5jVxyGbK3OTr6ZnvIbdifMfMauORdl9622lGimrg1rebp/uKJ+UNuxPmPmNXHI6jvXb265BZmppxLkwUlCUpJKW0k44nSSAOIUxiipVnVd5tskklwOmRWdBgDne/Tba2ZDJtmhedDSjWlE3CtQ94FPfG/o6nGda8u5XK6jtE53uYUyzZD02uUlZhxM4Gxl0XqJLbWFdIFST7zHoV1OeJVNSaWjfd+ZXB2hcw93dnsZGRnWGgwJptZW0g8FC2yihRqreOjDARZhJz0p05O+i+PxOVFazOpbn937aLPlH5rKlTgUglCa1UybqiccK6efGMK6LqVq84UbbrPfk+BN1oxinIyc6cj6x0f3Rb1Bi/d5kNqh68hnTkfWOj+6HUGL93mNqh68hnTkfWPg+6HUGL93mNqh68hnTkfWOj+6HUGL93mNqh68hnTkfWPg+6HUGL93md2qHryGdOR9Y6P7odQYv3eZzaoevIZ05H1j4Puh1Di/d5jaoevIZ05H1jo/uh1Bi/d5jaoevIZ05H1j4Puh1Bi/d5jaoevIZ05H1j4Puh1Bi/d5jaoevIZ0pH1jo/uh1Bi/d5ndqh68hnTkfWPg+6HUGL93mc2qHryGdOR9Y6P7odQYv3eY2qHryGdOR9Y+D7odQYv3eY2qHryGdOR9Y6P7odQYv3eY2qHryGdOR9Y+D7odQYv3eY2qHryGdOR9Y6P7odQYv3eY2qHryGdKR9Y6P7odQYv3eY2qHryJvc5uql529kFKvJ/MhQooA6D7DrBjBi8BXwttauPet6LqdWM+BPRkJlDAHH93MsqbcnrP0zDbiJyWRXF1BaDbqE6yKKNP5uaNmBrqlVvLg9xCoro0fc9umYZk3JKalVvoU/lSA4WyCEIRTChqCk7Y9irh5zqKrCVt1vmyiM0losx90FtuWg4wy0wEIbTkpeXaqqgJFcSMSSE1PN7TEqNJUIylKV2+LEm57kT26xCWESsglQUZVtWVKdBeeIU4PdT/eMeh0RTk1OvJe2934V+/0Ka7W6K7jXY9kziAEASG56TS9NMNLBKHHUpUAaVBNDiNEZ8XUlSoTqR4pN8iUIqUkmTS02bl1S6mZpmjqmsqHr4SQsoCilQxTUVPHSMP8ArlSVVTjLdpaNrX3Xtct/p6Ti0z1IWA00qeE2hbvgoSQltRRevLCa4cVCDHKuMqVFRdBqOm+9X7voI00nLSXAjLRmZItqyUrMNuU4K1vFQSag/lOnCvvMaqNPFaa06kWstG3zK5ODW6Nhuss1uXmMm2CE5JteJJNVoClYnnhgK861HTnxu1yZ2rFRlZehmWLJSwkVzUwy66oTWRSG3CigyLa64acVHGKcRVxDxSo05KK0dLer97X0JRjHQ05Ix35qQqgplJlKQarCnjwhdNANXCofdFkaeLs71Y3/AA8HfvItw8L5ks+xZyZRqa8FmCHXVt3PCDwblca88ZISx0sRKhrFuSd9HMsapqClYsS8pJJk0TTku+vKTDjaUpdIupSLya69VYnKpiniXRjUStFO7XFvjY4o01DSa7yHth6VUEiXl3mVA8IuOFYUKaBXQaxuw8a6b1s1JeisVzcP9qsRkaSBSAEAIAQBue9LaAbtBLZ/+dtSEnUpAytPZdSvHmEeB9obbPH8X0Zpwvts7lHx5vEAaDvobi3ZsNzcotTc7Lg5MpITlAcbpJpQg1oSacI1wOAHKfK1t57JWpZra5gEhbqFKYWSB+tKaVOnm1CPR6PlWqVY0YTtf8yqpZRu0SSN0qGElEhKtSl7BTtS46QeILXW78+akfTU+iIuWlXm527uC5LiZHiHa0VY10mukk8eOPt98exa3AzlIAQAgCX3In+3SvM+j/mjJ0h/aVV7r/Qspe2iXmdyEyqaccdShmXL61qeW63RLeUKyaBZNbpwFNOqMcek6CoKMG5T0UlFJ3vZLK3H1LJUZaV+65L2bajky9aj0p/EcSjI1ugkJcAr+IaAkAnHXGKvQhQp4enX4JvS/Nem8nGTk5uJC2+zapl1+FBWRGKqmX14fw1XtOqNuFl0cqsdTbS/6/qrFc41XHf9DP3Ybm5qYmA6yzlEFloBQcbGIbAIotYOmKcBjsPRouFSVnpS7pZ+iZOrSlKWkske9zrM4iz3m5YEPpnjfAU1UAS7IP8AEVdOOoxHFzws8ZCVb2XT3e14pZb+Z2Cnq7R43IXdOzaFxKp0KuA0SSWcFEf7E10axSNuClgtJxw3F/i4f9W4qqRqWvI9Tx/umUHH4U9hx6DCl/zCr+CJx2dNfEmbD8M8WNCSrfEy5fALQN2mH8U0000aow4lYZY+W08NBW4/Qtp6Wq+5mQG6hmfo2udSaAlKCS0cTiR+CSeLjj0MFLB3ksM/V+1/7Irqqa3yIGPQKSkAIAQAgCe3vv8ANZL+tz/tno8H7Q/20fxfuasL7T+B9Dx8cbhAFCIA5jv07lA4ym0GUVfl8V3dLjRwVXWU6QdVfdowmI2etGra9iM46UWjiot5rUvZH1nX+FylyMOzT9B4+a1L2R3r7C5S5DZp+g8fNal7IdfYXKXIbNP0Hj5rUvZDr7C5S5DZp+g8fNal7IdfYXKXIbNP0Hj5rUvZDr7C5S5DZZ+hTx41qXsh19hfe5DZp+hXx81/PsjnX2F97kNmn6FPHrWpez94719hfe5DZZ99ivj5rUvZ+8OvsL73IbNNcLDx81qXs/eOdfYX3uQ2WfoBbzX8+z94719hcpchss/QePmv59n7xzr7C+9yGzT9B4+a1L2fvHevsLlLl/kbNP0Hj5rUvZ+8OvsLlLkNmn6Dx81qXsh19hcpchs0/QePmtS9kOvsLlLkNmn6Dx81qXsh19hcpchs0/QePmtS9kOvsLlLkNmn6Dx81qXsh19hcpchs0/Q3TehbVNWm062lQblwta1EYVU2ppCeYm8T/pMeN0t0pDFRVOmtyd7s0UKLhvZ9Cx4ZoEAIAopNdMAajaW9pZb6ytyTavHEltS2610khtSQT7oAxc0dkck+s93sAM0dkck+s93sAM0dkck+s93sAM0dkck+s93sAM0dkck+s93sAM0dkck+s93sAM0dkck+s93sAM0dkck+s93sAM0dkck+s93sAM0dkck+s93sAM0dkck+s93sAM0dkck+s93sAM0dkck+s93sAM0dkck+s93sAM0dkck+s93sAM0dkck+s93sAM0dkck+s93sAM0dkck+s93sAVTvS2QCD4Ho1vPEbC5jAG12VZTMs2G2Gm2kD9LaQB7cNJ54AzYAQAgBACAEAIAQAgBACAEAIAQAgBACAEAIAQAgBACAEAIAQB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066801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We just discussed </a:t>
            </a:r>
            <a:r>
              <a:rPr lang="en-US" sz="2400" dirty="0" err="1">
                <a:latin typeface="Helvetica" pitchFamily="34" charset="0"/>
              </a:rPr>
              <a:t>mysqli</a:t>
            </a:r>
            <a:r>
              <a:rPr lang="en-US" sz="2400" dirty="0">
                <a:latin typeface="Helvetica" pitchFamily="34" charset="0"/>
              </a:rPr>
              <a:t> (the database connection library to MySQL database).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PHP supports connections to many databases (such as Oracle, </a:t>
            </a:r>
            <a:r>
              <a:rPr lang="en-US" sz="2400" dirty="0" err="1">
                <a:latin typeface="Helvetica" pitchFamily="34" charset="0"/>
              </a:rPr>
              <a:t>SQLServer</a:t>
            </a:r>
            <a:r>
              <a:rPr lang="en-US" sz="2400" dirty="0">
                <a:latin typeface="Helvetica" pitchFamily="34" charset="0"/>
              </a:rPr>
              <a:t>, </a:t>
            </a:r>
            <a:r>
              <a:rPr lang="en-US" sz="2400" dirty="0" err="1">
                <a:latin typeface="Helvetica" pitchFamily="34" charset="0"/>
              </a:rPr>
              <a:t>PostgresSQL</a:t>
            </a:r>
            <a:r>
              <a:rPr lang="en-US" sz="2400" dirty="0">
                <a:latin typeface="Helvetica" pitchFamily="34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If there is no specific PHP library available for the database server, then generic ODBC functions (Open Data Base Connectivity) can be used.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Helvetica" pitchFamily="34" charset="0"/>
              </a:rPr>
              <a:t>To ensure that your PHP code doesn’t change, whenever you switch the vendors, you can also make use of PEAR MDB2 (which is a database abstraction layer)</a:t>
            </a:r>
          </a:p>
          <a:p>
            <a:endParaRPr lang="en-US" sz="2400" dirty="0">
              <a:latin typeface="Helvetic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Helvetic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13" y="6038850"/>
            <a:ext cx="48291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1055056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Web Database Architecture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66800"/>
            <a:ext cx="8915400" cy="21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2" y="3581401"/>
            <a:ext cx="9067799" cy="3170099"/>
          </a:xfrm>
          <a:prstGeom prst="rect">
            <a:avLst/>
          </a:prstGeom>
          <a:solidFill>
            <a:srgbClr val="6EE2AB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Web Browser issues an HTTP request for a page.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Web Server receives this request, retrieves that page and passes to PHP Engine for processing.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PHP engine parses the script. This script contains the SQL commands / query string to fetch data from MySQL server.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MySQL server receives the database query, processes it, and sends the results – back to PHP Engine.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PHP engine finishes running the script, formats the query results nicely in HTML. It then returns the HTML to the web server.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Web server passes the HTML back to the browser.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498989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1143001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SQL Tutorial at W3 Schools</a:t>
            </a:r>
          </a:p>
          <a:p>
            <a:r>
              <a:rPr lang="en-US" sz="2400" dirty="0"/>
              <a:t>	http://www.w3schools.com/sql/</a:t>
            </a:r>
          </a:p>
          <a:p>
            <a:endParaRPr lang="en-US" sz="2400" dirty="0"/>
          </a:p>
          <a:p>
            <a:r>
              <a:rPr lang="en-US" sz="2400" dirty="0"/>
              <a:t>PHP Manual on </a:t>
            </a:r>
            <a:r>
              <a:rPr lang="en-US" sz="2400" dirty="0" err="1"/>
              <a:t>mysqli</a:t>
            </a:r>
            <a:endParaRPr lang="en-US" sz="2400" dirty="0"/>
          </a:p>
          <a:p>
            <a:r>
              <a:rPr lang="en-US" sz="2400" dirty="0"/>
              <a:t>	http://php.net/manual/en/book.mysqli.php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4771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(Querying = Accessing) a Database from the web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371600"/>
            <a:ext cx="8839200" cy="350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3200" dirty="0"/>
              <a:t>Check and filter data coming from the user</a:t>
            </a:r>
          </a:p>
          <a:p>
            <a:pPr marL="228600" indent="-228600">
              <a:buAutoNum type="arabicPeriod"/>
            </a:pPr>
            <a:r>
              <a:rPr lang="en-US" sz="3200" dirty="0"/>
              <a:t>Setup a connection to appropriate database</a:t>
            </a:r>
          </a:p>
          <a:p>
            <a:pPr marL="228600" indent="-228600">
              <a:buAutoNum type="arabicPeriod"/>
            </a:pPr>
            <a:r>
              <a:rPr lang="en-US" sz="3200" dirty="0"/>
              <a:t>Query the database</a:t>
            </a:r>
          </a:p>
          <a:p>
            <a:pPr marL="228600" indent="-228600">
              <a:buAutoNum type="arabicPeriod"/>
            </a:pPr>
            <a:r>
              <a:rPr lang="en-US" sz="3200" dirty="0"/>
              <a:t>Retrieve the results</a:t>
            </a:r>
          </a:p>
          <a:p>
            <a:pPr marL="228600" indent="-228600">
              <a:buAutoNum type="arabicPeriod"/>
            </a:pPr>
            <a:r>
              <a:rPr lang="en-US" sz="3200" dirty="0"/>
              <a:t>Present the results back to the user</a:t>
            </a:r>
          </a:p>
          <a:p>
            <a:pPr marL="228600" indent="-228600">
              <a:buAutoNum type="arabicPeriod"/>
            </a:pPr>
            <a:r>
              <a:rPr lang="en-US" sz="3200" dirty="0"/>
              <a:t>Free up the results and Close the database connection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583982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1. Check and Filter the data coming in from the web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00" y="1647529"/>
            <a:ext cx="6279400" cy="89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7801" y="1143001"/>
            <a:ext cx="2759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Trim the white space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500" y="3543300"/>
            <a:ext cx="76390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0501" y="3081636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Ensure that there is some input (not just the white space)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800" y="5562600"/>
            <a:ext cx="41910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7801" y="5100936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Sanitize the input by adding slashes for special characters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25163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magic_quotes_gpc</a:t>
            </a:r>
            <a:r>
              <a:rPr lang="en-US" dirty="0"/>
              <a:t> setting in php.ini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1" y="1143001"/>
            <a:ext cx="899159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; Magic quotes are a preprocessing feature of PHP where PHP will attempt to</a:t>
            </a:r>
          </a:p>
          <a:p>
            <a:r>
              <a:rPr lang="en-US" sz="2000" dirty="0"/>
              <a:t>; escape any character sequences in GET, POST, COOKIE and ENV data which might</a:t>
            </a:r>
          </a:p>
          <a:p>
            <a:r>
              <a:rPr lang="en-US" sz="2000" dirty="0"/>
              <a:t>; otherwise corrupt data being placed in resources such as databases before</a:t>
            </a:r>
          </a:p>
          <a:p>
            <a:r>
              <a:rPr lang="en-US" sz="2000" dirty="0"/>
              <a:t>; making that data available to you. Because of character encoding issues and</a:t>
            </a:r>
          </a:p>
          <a:p>
            <a:r>
              <a:rPr lang="en-US" sz="2000" dirty="0"/>
              <a:t>; non-standard SQL implementations across many databases, it's not currently</a:t>
            </a:r>
          </a:p>
          <a:p>
            <a:r>
              <a:rPr lang="en-US" sz="2000" dirty="0"/>
              <a:t>; possible for this feature to be 100% accurate. PHP's default behavior is to</a:t>
            </a:r>
          </a:p>
          <a:p>
            <a:r>
              <a:rPr lang="en-US" sz="2000" dirty="0"/>
              <a:t>; enable the feature. We strongly recommend you use the escaping mechanisms</a:t>
            </a:r>
          </a:p>
          <a:p>
            <a:r>
              <a:rPr lang="en-US" sz="2000" dirty="0"/>
              <a:t>; designed specifically for the database your using instead of relying on this</a:t>
            </a:r>
          </a:p>
          <a:p>
            <a:r>
              <a:rPr lang="en-US" sz="2000" dirty="0"/>
              <a:t>; feature. Also note, this feature has been deprecated as of PHP 5.3.0 and is</a:t>
            </a:r>
          </a:p>
          <a:p>
            <a:r>
              <a:rPr lang="en-US" sz="2000" dirty="0"/>
              <a:t>; scheduled for removal in PHP 6.</a:t>
            </a:r>
          </a:p>
          <a:p>
            <a:endParaRPr lang="en-US" sz="2000" dirty="0"/>
          </a:p>
          <a:p>
            <a:r>
              <a:rPr lang="en-US" sz="2000" dirty="0"/>
              <a:t>; Default Value: On</a:t>
            </a:r>
          </a:p>
          <a:p>
            <a:r>
              <a:rPr lang="en-US" sz="2000" dirty="0"/>
              <a:t>; Development Value: Off</a:t>
            </a:r>
          </a:p>
          <a:p>
            <a:r>
              <a:rPr lang="en-US" sz="2000" dirty="0"/>
              <a:t>; Production Value: Off</a:t>
            </a:r>
          </a:p>
          <a:p>
            <a:r>
              <a:rPr lang="en-US" sz="2000" dirty="0"/>
              <a:t>; http://php.net/magic-quotes-gpc </a:t>
            </a:r>
          </a:p>
          <a:p>
            <a:endParaRPr lang="en-US" sz="2000" dirty="0"/>
          </a:p>
          <a:p>
            <a:r>
              <a:rPr lang="en-US" sz="2800" dirty="0" err="1"/>
              <a:t>magic_quotes_gpc</a:t>
            </a:r>
            <a:r>
              <a:rPr lang="en-US" sz="2800" dirty="0"/>
              <a:t>=Off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527784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magic_quotes_gpc</a:t>
            </a:r>
            <a:r>
              <a:rPr lang="en-US" dirty="0"/>
              <a:t> documentation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143000"/>
            <a:ext cx="891988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 bwMode="auto">
          <a:xfrm>
            <a:off x="2423160" y="4343400"/>
            <a:ext cx="7101840" cy="243840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NOTE:</a:t>
            </a:r>
          </a:p>
          <a:p>
            <a:r>
              <a:rPr lang="en-US" sz="2000" dirty="0" err="1"/>
              <a:t>magic_quotes_gpc</a:t>
            </a:r>
            <a:r>
              <a:rPr lang="en-US" sz="2000" dirty="0"/>
              <a:t> is set to OFF</a:t>
            </a:r>
          </a:p>
          <a:p>
            <a:r>
              <a:rPr lang="en-US" sz="2000" dirty="0" err="1"/>
              <a:t>get_magic_quotes_gpc</a:t>
            </a:r>
            <a:r>
              <a:rPr lang="en-US" sz="2000" dirty="0"/>
              <a:t> always returns false</a:t>
            </a:r>
          </a:p>
          <a:p>
            <a:r>
              <a:rPr lang="en-US" sz="2000" dirty="0"/>
              <a:t>This feature has been deprecated in the latest versions of PHP</a:t>
            </a:r>
          </a:p>
          <a:p>
            <a:endParaRPr lang="en-US" sz="2000" dirty="0"/>
          </a:p>
          <a:p>
            <a:r>
              <a:rPr lang="en-US" sz="2000" dirty="0"/>
              <a:t>So, you have to do escape the special characters explicitly.</a:t>
            </a:r>
          </a:p>
          <a:p>
            <a:r>
              <a:rPr lang="en-US" sz="2000" dirty="0"/>
              <a:t> Don’t rely on </a:t>
            </a:r>
            <a:r>
              <a:rPr lang="en-US" sz="2000" dirty="0" err="1"/>
              <a:t>magic_quotes_gpc</a:t>
            </a:r>
            <a:r>
              <a:rPr lang="en-US" sz="2000" dirty="0"/>
              <a:t> setting.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38321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3388"/>
            <a:ext cx="6070600" cy="292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/>
              <a:t>get_magic_quotes_gpc</a:t>
            </a:r>
            <a:r>
              <a:rPr lang="en-US" dirty="0"/>
              <a:t> documentation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30" r="47624"/>
          <a:stretch/>
        </p:blipFill>
        <p:spPr bwMode="auto">
          <a:xfrm>
            <a:off x="4797875" y="532638"/>
            <a:ext cx="5723317" cy="144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3581401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74293"/>
            <a:ext cx="6096000" cy="233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0001" y="2057400"/>
            <a:ext cx="2901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" pitchFamily="34" charset="0"/>
              </a:rPr>
              <a:t>If </a:t>
            </a:r>
            <a:r>
              <a:rPr lang="en-US" sz="2000" dirty="0" err="1">
                <a:latin typeface="Helvetica" pitchFamily="34" charset="0"/>
              </a:rPr>
              <a:t>magic_quotes_gpc</a:t>
            </a:r>
            <a:r>
              <a:rPr lang="en-US" sz="2000" dirty="0">
                <a:latin typeface="Helvetica" pitchFamily="34" charset="0"/>
              </a:rPr>
              <a:t> is OFF / FALSE ,</a:t>
            </a:r>
          </a:p>
          <a:p>
            <a:endParaRPr lang="en-US" sz="2000" dirty="0">
              <a:latin typeface="Helvetica" pitchFamily="34" charset="0"/>
            </a:endParaRPr>
          </a:p>
          <a:p>
            <a:r>
              <a:rPr lang="en-US" sz="2000" dirty="0">
                <a:latin typeface="Helvetica" pitchFamily="34" charset="0"/>
              </a:rPr>
              <a:t>then </a:t>
            </a:r>
            <a:r>
              <a:rPr lang="en-US" sz="2000" dirty="0" err="1">
                <a:latin typeface="Helvetica" pitchFamily="34" charset="0"/>
              </a:rPr>
              <a:t>addslashes</a:t>
            </a:r>
            <a:r>
              <a:rPr lang="en-US" sz="2000" dirty="0">
                <a:latin typeface="Helvetica" pitchFamily="34" charset="0"/>
              </a:rPr>
              <a:t> to escape special characters;</a:t>
            </a: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9070595" y="228600"/>
            <a:ext cx="1450596" cy="8658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170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423160" y="762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dirty="0"/>
              <a:t>2. Setting up a connection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7801" y="1143000"/>
            <a:ext cx="8489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PHP Library for connecting to MySQL is called </a:t>
            </a:r>
            <a:r>
              <a:rPr lang="en-US" sz="2800" b="1" dirty="0" err="1">
                <a:solidFill>
                  <a:srgbClr val="FF0000"/>
                </a:solidFill>
              </a:rPr>
              <a:t>mysqli</a:t>
            </a:r>
            <a:r>
              <a:rPr lang="en-US" sz="2800" dirty="0"/>
              <a:t>  (</a:t>
            </a:r>
            <a:r>
              <a:rPr lang="en-US" sz="2800" dirty="0" err="1"/>
              <a:t>i</a:t>
            </a:r>
            <a:r>
              <a:rPr lang="en-US" sz="2800" dirty="0"/>
              <a:t> stands for improved).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There are two ways to access the database through </a:t>
            </a:r>
            <a:r>
              <a:rPr lang="en-US" sz="2800" dirty="0" err="1"/>
              <a:t>mysql</a:t>
            </a:r>
            <a:endParaRPr lang="en-US" sz="2800" dirty="0"/>
          </a:p>
          <a:p>
            <a:pPr marL="1257300" lvl="2" indent="-342900">
              <a:buFont typeface="Arial" charset="0"/>
              <a:buChar char="•"/>
            </a:pPr>
            <a:r>
              <a:rPr lang="en-US" sz="2800" dirty="0"/>
              <a:t>Through Object-Oriented Syntax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sz="2800" dirty="0"/>
              <a:t>Through Procedural </a:t>
            </a:r>
            <a:r>
              <a:rPr lang="en-US" sz="2800" dirty="0" err="1"/>
              <a:t>Sytanx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5010583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1353</TotalTime>
  <Words>1474</Words>
  <Application>Microsoft Office PowerPoint</Application>
  <PresentationFormat>Widescreen</PresentationFormat>
  <Paragraphs>191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 New</vt:lpstr>
      <vt:lpstr>Helvetica</vt:lpstr>
      <vt:lpstr>Siemens Sans</vt:lpstr>
      <vt:lpstr>Siemens Slab</vt:lpstr>
      <vt:lpstr>Times New Roman</vt:lpstr>
      <vt:lpstr>Empty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195</cp:revision>
  <cp:lastPrinted>2001-10-31T19:38:05Z</cp:lastPrinted>
  <dcterms:created xsi:type="dcterms:W3CDTF">2001-10-29T21:13:45Z</dcterms:created>
  <dcterms:modified xsi:type="dcterms:W3CDTF">2024-05-19T05:29:50Z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