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286" r:id="rId2"/>
    <p:sldId id="383" r:id="rId3"/>
    <p:sldId id="376" r:id="rId4"/>
    <p:sldId id="381" r:id="rId5"/>
    <p:sldId id="380" r:id="rId6"/>
    <p:sldId id="382" r:id="rId7"/>
    <p:sldId id="385" r:id="rId8"/>
    <p:sldId id="384" r:id="rId9"/>
    <p:sldId id="386" r:id="rId10"/>
    <p:sldId id="387" r:id="rId11"/>
    <p:sldId id="388" r:id="rId12"/>
    <p:sldId id="389" r:id="rId13"/>
    <p:sldId id="391" r:id="rId14"/>
    <p:sldId id="392" r:id="rId15"/>
    <p:sldId id="393" r:id="rId16"/>
    <p:sldId id="394" r:id="rId17"/>
    <p:sldId id="390" r:id="rId18"/>
    <p:sldId id="395" r:id="rId19"/>
    <p:sldId id="397" r:id="rId20"/>
    <p:sldId id="399" r:id="rId21"/>
    <p:sldId id="401" r:id="rId22"/>
    <p:sldId id="400" r:id="rId23"/>
    <p:sldId id="402" r:id="rId24"/>
    <p:sldId id="403" r:id="rId25"/>
    <p:sldId id="405" r:id="rId26"/>
    <p:sldId id="404" r:id="rId27"/>
    <p:sldId id="379" r:id="rId28"/>
  </p:sldIdLst>
  <p:sldSz cx="12192000" cy="6858000"/>
  <p:notesSz cx="6992938" cy="9278938"/>
  <p:custDataLst>
    <p:tags r:id="rId31"/>
  </p:custDataLst>
  <p:defaultTextStyle>
    <a:defPPr>
      <a:defRPr lang="en-GB"/>
    </a:defPPr>
    <a:lvl1pPr algn="l" rtl="0" eaLnBrk="0" fontAlgn="base" hangingPunct="0">
      <a:spcBef>
        <a:spcPct val="0"/>
      </a:spcBef>
      <a:spcAft>
        <a:spcPct val="0"/>
      </a:spcAft>
      <a:defRPr sz="1200" kern="1200">
        <a:solidFill>
          <a:schemeClr val="bg2"/>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bg2"/>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bg2"/>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bg2"/>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bg2"/>
        </a:solidFill>
        <a:latin typeface="Times New Roman" pitchFamily="18" charset="0"/>
        <a:ea typeface="+mn-ea"/>
        <a:cs typeface="+mn-cs"/>
      </a:defRPr>
    </a:lvl5pPr>
    <a:lvl6pPr marL="2286000" algn="l" defTabSz="914400" rtl="0" eaLnBrk="1" latinLnBrk="0" hangingPunct="1">
      <a:defRPr sz="1200" kern="1200">
        <a:solidFill>
          <a:schemeClr val="bg2"/>
        </a:solidFill>
        <a:latin typeface="Times New Roman" pitchFamily="18" charset="0"/>
        <a:ea typeface="+mn-ea"/>
        <a:cs typeface="+mn-cs"/>
      </a:defRPr>
    </a:lvl6pPr>
    <a:lvl7pPr marL="2743200" algn="l" defTabSz="914400" rtl="0" eaLnBrk="1" latinLnBrk="0" hangingPunct="1">
      <a:defRPr sz="1200" kern="1200">
        <a:solidFill>
          <a:schemeClr val="bg2"/>
        </a:solidFill>
        <a:latin typeface="Times New Roman" pitchFamily="18" charset="0"/>
        <a:ea typeface="+mn-ea"/>
        <a:cs typeface="+mn-cs"/>
      </a:defRPr>
    </a:lvl7pPr>
    <a:lvl8pPr marL="3200400" algn="l" defTabSz="914400" rtl="0" eaLnBrk="1" latinLnBrk="0" hangingPunct="1">
      <a:defRPr sz="1200" kern="1200">
        <a:solidFill>
          <a:schemeClr val="bg2"/>
        </a:solidFill>
        <a:latin typeface="Times New Roman" pitchFamily="18" charset="0"/>
        <a:ea typeface="+mn-ea"/>
        <a:cs typeface="+mn-cs"/>
      </a:defRPr>
    </a:lvl8pPr>
    <a:lvl9pPr marL="3657600" algn="l" defTabSz="914400" rtl="0" eaLnBrk="1" latinLnBrk="0" hangingPunct="1">
      <a:defRPr sz="1200" kern="1200">
        <a:solidFill>
          <a:schemeClr val="bg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FF"/>
    <a:srgbClr val="336699"/>
    <a:srgbClr val="0099CC"/>
    <a:srgbClr val="CCECFF"/>
    <a:srgbClr val="969696"/>
    <a:srgbClr val="D7F5E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1" name="Rectangle 3"/>
          <p:cNvSpPr>
            <a:spLocks noGrp="1" noChangeArrowheads="1"/>
          </p:cNvSpPr>
          <p:nvPr>
            <p:ph type="dt" sz="quarter"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defRPr>
            </a:lvl1pPr>
          </a:lstStyle>
          <a:p>
            <a:pPr>
              <a:defRPr/>
            </a:pPr>
            <a:endParaRPr lang="en-GB"/>
          </a:p>
        </p:txBody>
      </p:sp>
      <p:sp>
        <p:nvSpPr>
          <p:cNvPr id="27652" name="Rectangle 4"/>
          <p:cNvSpPr>
            <a:spLocks noGrp="1" noChangeArrowheads="1"/>
          </p:cNvSpPr>
          <p:nvPr>
            <p:ph type="ftr" sz="quarter" idx="2"/>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3" name="Rectangle 5"/>
          <p:cNvSpPr>
            <a:spLocks noGrp="1" noChangeArrowheads="1"/>
          </p:cNvSpPr>
          <p:nvPr>
            <p:ph type="sldNum" sz="quarter" idx="3"/>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defRPr>
            </a:lvl1pPr>
          </a:lstStyle>
          <a:p>
            <a:pPr>
              <a:defRPr/>
            </a:pPr>
            <a:fld id="{A1C2FBDA-E634-4068-A132-14714024DA9D}" type="slidenum">
              <a:rPr lang="en-GB"/>
              <a:pPr>
                <a:defRPr/>
              </a:pPr>
              <a:t>‹#›</a:t>
            </a:fld>
            <a:endParaRPr lang="en-GB"/>
          </a:p>
        </p:txBody>
      </p:sp>
    </p:spTree>
    <p:extLst>
      <p:ext uri="{BB962C8B-B14F-4D97-AF65-F5344CB8AC3E}">
        <p14:creationId xmlns:p14="http://schemas.microsoft.com/office/powerpoint/2010/main" val="4293645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5" name="Rectangle 3"/>
          <p:cNvSpPr>
            <a:spLocks noGrp="1" noChangeArrowheads="1"/>
          </p:cNvSpPr>
          <p:nvPr>
            <p:ph type="dt"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latin typeface="Arial" charset="0"/>
              </a:defRPr>
            </a:lvl1pPr>
          </a:lstStyle>
          <a:p>
            <a:pPr>
              <a:defRPr/>
            </a:pPr>
            <a:endParaRPr lang="en-GB"/>
          </a:p>
        </p:txBody>
      </p:sp>
      <p:sp>
        <p:nvSpPr>
          <p:cNvPr id="49156" name="Rectangle 4"/>
          <p:cNvSpPr>
            <a:spLocks noGrp="1" noRot="1" noChangeAspect="1" noChangeArrowheads="1" noTextEdit="1"/>
          </p:cNvSpPr>
          <p:nvPr>
            <p:ph type="sldImg" idx="2"/>
          </p:nvPr>
        </p:nvSpPr>
        <p:spPr bwMode="auto">
          <a:xfrm>
            <a:off x="355600" y="687388"/>
            <a:ext cx="6232525" cy="3506787"/>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5988" y="4422775"/>
            <a:ext cx="5110162" cy="4194175"/>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9" name="Rectangle 7"/>
          <p:cNvSpPr>
            <a:spLocks noGrp="1" noChangeArrowheads="1"/>
          </p:cNvSpPr>
          <p:nvPr>
            <p:ph type="sldNum" sz="quarter" idx="5"/>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latin typeface="Arial" charset="0"/>
              </a:defRPr>
            </a:lvl1pPr>
          </a:lstStyle>
          <a:p>
            <a:pPr>
              <a:defRPr/>
            </a:pPr>
            <a:fld id="{882D5666-EA26-43DB-A423-D6C16F047424}" type="slidenum">
              <a:rPr lang="en-GB"/>
              <a:pPr>
                <a:defRPr/>
              </a:pPr>
              <a:t>‹#›</a:t>
            </a:fld>
            <a:endParaRPr lang="en-GB"/>
          </a:p>
        </p:txBody>
      </p:sp>
    </p:spTree>
    <p:extLst>
      <p:ext uri="{BB962C8B-B14F-4D97-AF65-F5344CB8AC3E}">
        <p14:creationId xmlns:p14="http://schemas.microsoft.com/office/powerpoint/2010/main" val="1460461158"/>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1957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175109" name="Rectangle 5"/>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75110" name="Rectangle 6"/>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304800" y="6477000"/>
            <a:ext cx="10261600" cy="228600"/>
          </a:xfrm>
        </p:spPr>
        <p:txBody>
          <a:bodyPr/>
          <a:lstStyle>
            <a:lvl1pPr>
              <a:defRPr sz="1400" b="0" smtClean="0"/>
            </a:lvl1pPr>
          </a:lstStyle>
          <a:p>
            <a:pPr>
              <a:defRPr/>
            </a:pPr>
            <a:r>
              <a:rPr lang="en-GB" dirty="0"/>
              <a:t>Siva R Jasthi                                                                          ICS325 – Internet Application Development</a:t>
            </a:r>
            <a:endParaRPr lang="en-GB" dirty="0">
              <a:solidFill>
                <a:srgbClr val="FFFFFF"/>
              </a:solidFill>
            </a:endParaRPr>
          </a:p>
        </p:txBody>
      </p:sp>
      <p:sp>
        <p:nvSpPr>
          <p:cNvPr id="7" name="Rectangle 4"/>
          <p:cNvSpPr>
            <a:spLocks noGrp="1" noChangeArrowheads="1"/>
          </p:cNvSpPr>
          <p:nvPr>
            <p:ph type="sldNum" sz="quarter" idx="11"/>
          </p:nvPr>
        </p:nvSpPr>
        <p:spPr>
          <a:xfrm>
            <a:off x="10769600" y="6477000"/>
            <a:ext cx="508000" cy="228600"/>
          </a:xfrm>
        </p:spPr>
        <p:txBody>
          <a:bodyPr/>
          <a:lstStyle>
            <a:lvl1pPr>
              <a:defRPr smtClean="0">
                <a:solidFill>
                  <a:srgbClr val="FFFFFF"/>
                </a:solidFill>
              </a:defRPr>
            </a:lvl1pPr>
          </a:lstStyle>
          <a:p>
            <a:pPr>
              <a:defRPr/>
            </a:pPr>
            <a:fld id="{9A469BB5-E0B9-488C-AA60-33494638DC02}" type="slidenum">
              <a:rPr lang="en-GB"/>
              <a:pPr>
                <a:defRPr/>
              </a:pPr>
              <a:t>‹#›</a:t>
            </a:fld>
            <a:endParaRPr lang="en-GB"/>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1E9D930E-90CA-4250-A551-B44A7BA993FE}"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3" name="Slide Number Placeholder 2"/>
          <p:cNvSpPr>
            <a:spLocks noGrp="1"/>
          </p:cNvSpPr>
          <p:nvPr>
            <p:ph type="sldNum" sz="quarter" idx="11"/>
          </p:nvPr>
        </p:nvSpPr>
        <p:spPr/>
        <p:txBody>
          <a:bodyPr/>
          <a:lstStyle>
            <a:lvl1pPr>
              <a:defRPr smtClean="0"/>
            </a:lvl1pPr>
          </a:lstStyle>
          <a:p>
            <a:pPr>
              <a:defRPr/>
            </a:pPr>
            <a:fld id="{5201DAA7-D7B7-4AEC-9760-CE018CC47466}" type="slidenum">
              <a:rPr lang="en-GB"/>
              <a:pPr>
                <a:defRPr/>
              </a:pPr>
              <a:t>‹#›</a:t>
            </a:fld>
            <a:endParaRPr lang="en-GB">
              <a:solidFill>
                <a:srgbClr val="FFFFFF"/>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2" name="Rectangle 44"/>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2061" name="Rectangle 13"/>
          <p:cNvSpPr>
            <a:spLocks noGrp="1" noChangeArrowheads="1"/>
          </p:cNvSpPr>
          <p:nvPr>
            <p:ph type="ftr" sz="quarter" idx="3"/>
          </p:nvPr>
        </p:nvSpPr>
        <p:spPr bwMode="auto">
          <a:xfrm>
            <a:off x="203200" y="6629400"/>
            <a:ext cx="10972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1" smtClean="0">
                <a:solidFill>
                  <a:schemeClr val="accent2"/>
                </a:solidFill>
                <a:latin typeface="+mn-lt"/>
              </a:defRPr>
            </a:lvl1pPr>
          </a:lstStyle>
          <a:p>
            <a:pPr>
              <a:defRPr/>
            </a:pPr>
            <a:r>
              <a:rPr lang="en-GB" dirty="0"/>
              <a:t>Siva R Jasthi                                                                          ICS325 – Internet Application Development</a:t>
            </a:r>
            <a:endParaRPr lang="en-GB" sz="1400" dirty="0">
              <a:solidFill>
                <a:srgbClr val="FFFFFF"/>
              </a:solidFill>
            </a:endParaRPr>
          </a:p>
        </p:txBody>
      </p:sp>
      <p:sp>
        <p:nvSpPr>
          <p:cNvPr id="2062" name="Rectangle 14"/>
          <p:cNvSpPr>
            <a:spLocks noGrp="1" noChangeArrowheads="1"/>
          </p:cNvSpPr>
          <p:nvPr>
            <p:ph type="sldNum" sz="quarter" idx="4"/>
          </p:nvPr>
        </p:nvSpPr>
        <p:spPr bwMode="auto">
          <a:xfrm>
            <a:off x="11277600" y="6629400"/>
            <a:ext cx="711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4EE87C96-FD3F-4BD3-9C5B-BE9A4E1C5F8C}" type="slidenum">
              <a:rPr lang="en-GB"/>
              <a:pPr>
                <a:defRPr/>
              </a:pPr>
              <a:t>‹#›</a:t>
            </a:fld>
            <a:endParaRPr lang="en-GB">
              <a:solidFill>
                <a:srgbClr val="FFFFFF"/>
              </a:solidFill>
            </a:endParaRPr>
          </a:p>
        </p:txBody>
      </p:sp>
      <p:sp>
        <p:nvSpPr>
          <p:cNvPr id="1029" name="Rectangle 11"/>
          <p:cNvSpPr>
            <a:spLocks noGrp="1" noChangeArrowheads="1"/>
          </p:cNvSpPr>
          <p:nvPr>
            <p:ph type="body" idx="1"/>
          </p:nvPr>
        </p:nvSpPr>
        <p:spPr bwMode="auto">
          <a:xfrm>
            <a:off x="203200" y="1143000"/>
            <a:ext cx="11988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2058" name="Rectangle 10"/>
          <p:cNvSpPr>
            <a:spLocks noGrp="1" noChangeArrowheads="1"/>
          </p:cNvSpPr>
          <p:nvPr>
            <p:ph type="title"/>
          </p:nvPr>
        </p:nvSpPr>
        <p:spPr bwMode="auto">
          <a:xfrm>
            <a:off x="1219200" y="0"/>
            <a:ext cx="109728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2" name="Picture 2054" descr="jasthi">
            <a:extLst>
              <a:ext uri="{FF2B5EF4-FFF2-40B4-BE49-F238E27FC236}">
                <a16:creationId xmlns:a16="http://schemas.microsoft.com/office/drawing/2014/main" id="{70110E3C-674B-A838-460A-BD63617131C4}"/>
              </a:ext>
            </a:extLst>
          </p:cNvPr>
          <p:cNvPicPr>
            <a:picLocks noChangeAspect="1" noChangeArrowheads="1"/>
          </p:cNvPicPr>
          <p:nvPr userDrawn="1"/>
        </p:nvPicPr>
        <p:blipFill>
          <a:blip r:embed="rId5" cstate="print"/>
          <a:srcRect/>
          <a:stretch>
            <a:fillRect/>
          </a:stretch>
        </p:blipFill>
        <p:spPr bwMode="auto">
          <a:xfrm>
            <a:off x="4618" y="0"/>
            <a:ext cx="1062182" cy="1062182"/>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2" r:id="rId1"/>
    <p:sldLayoutId id="2147483673" r:id="rId2"/>
    <p:sldLayoutId id="2147483678"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hyperlink" Target="https://dev.mysql.com/doc/refman/5.1/en/load-data.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3"/>
          <p:cNvSpPr>
            <a:spLocks noChangeArrowheads="1"/>
          </p:cNvSpPr>
          <p:nvPr/>
        </p:nvSpPr>
        <p:spPr bwMode="auto">
          <a:xfrm>
            <a:off x="1524000" y="1828800"/>
            <a:ext cx="9144000" cy="2133600"/>
          </a:xfrm>
          <a:prstGeom prst="rect">
            <a:avLst/>
          </a:prstGeom>
          <a:solidFill>
            <a:srgbClr val="89A5C7"/>
          </a:solidFill>
          <a:ln w="25400">
            <a:solidFill>
              <a:schemeClr val="bg1"/>
            </a:solidFill>
            <a:miter lim="800000"/>
            <a:headEnd/>
            <a:tailEnd/>
          </a:ln>
        </p:spPr>
        <p:txBody>
          <a:bodyPr wrap="none" anchor="ctr"/>
          <a:lstStyle/>
          <a:p>
            <a:pPr algn="ctr"/>
            <a:r>
              <a:rPr lang="en-US" sz="2800" b="1" dirty="0"/>
              <a:t>Ch</a:t>
            </a:r>
            <a:r>
              <a:rPr lang="en-US" sz="2800" b="1"/>
              <a:t>.13. </a:t>
            </a:r>
            <a:r>
              <a:rPr lang="en-US" sz="2800" b="1" dirty="0"/>
              <a:t>Advanced MySQL Programming</a:t>
            </a:r>
          </a:p>
        </p:txBody>
      </p:sp>
      <p:pic>
        <p:nvPicPr>
          <p:cNvPr id="13315" name="Picture 2054" descr="jasthi"/>
          <p:cNvPicPr>
            <a:picLocks noChangeAspect="1" noChangeArrowheads="1"/>
          </p:cNvPicPr>
          <p:nvPr/>
        </p:nvPicPr>
        <p:blipFill>
          <a:blip r:embed="rId4" cstate="print"/>
          <a:srcRect/>
          <a:stretch>
            <a:fillRect/>
          </a:stretch>
        </p:blipFill>
        <p:spPr bwMode="auto">
          <a:xfrm>
            <a:off x="1524000" y="2133600"/>
            <a:ext cx="1295400" cy="1295400"/>
          </a:xfrm>
          <a:prstGeom prst="rect">
            <a:avLst/>
          </a:prstGeom>
          <a:noFill/>
          <a:ln w="9525">
            <a:noFill/>
            <a:miter lim="800000"/>
            <a:headEnd/>
            <a:tailEnd/>
          </a:ln>
        </p:spPr>
      </p:pic>
      <p:sp>
        <p:nvSpPr>
          <p:cNvPr id="13316" name="Rectangle 2056"/>
          <p:cNvSpPr>
            <a:spLocks noChangeArrowheads="1"/>
          </p:cNvSpPr>
          <p:nvPr/>
        </p:nvSpPr>
        <p:spPr bwMode="auto">
          <a:xfrm>
            <a:off x="4419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a:spcBef>
                <a:spcPct val="45000"/>
              </a:spcBef>
            </a:pPr>
            <a:r>
              <a:rPr kumimoji="1" lang="en-US" sz="2000" b="1" dirty="0">
                <a:latin typeface="Arial" charset="0"/>
              </a:rPr>
              <a:t>Siva R Jasthi</a:t>
            </a:r>
            <a:endParaRPr kumimoji="1" lang="en-US" sz="1600" dirty="0">
              <a:latin typeface="Arial" charset="0"/>
            </a:endParaRPr>
          </a:p>
          <a:p>
            <a:pPr>
              <a:spcBef>
                <a:spcPct val="45000"/>
              </a:spcBef>
            </a:pPr>
            <a:r>
              <a:rPr kumimoji="1" lang="en-US" sz="1600" dirty="0">
                <a:latin typeface="Arial" charset="0"/>
              </a:rPr>
              <a:t>ICS325 – Internet Application Development</a:t>
            </a:r>
          </a:p>
          <a:p>
            <a:pPr>
              <a:spcBef>
                <a:spcPct val="45000"/>
              </a:spcBef>
            </a:pPr>
            <a:r>
              <a:rPr kumimoji="1" lang="en-US" sz="1600" dirty="0">
                <a:latin typeface="Arial" charset="0"/>
              </a:rPr>
              <a:t>Information and Computer Sciences</a:t>
            </a:r>
          </a:p>
          <a:p>
            <a:pPr>
              <a:spcBef>
                <a:spcPct val="45000"/>
              </a:spcBef>
            </a:pPr>
            <a:r>
              <a:rPr kumimoji="1" lang="en-US" sz="1600" dirty="0">
                <a:latin typeface="Arial" charset="0"/>
              </a:rPr>
              <a:t>Metropolitan State University</a:t>
            </a:r>
          </a:p>
        </p:txBody>
      </p:sp>
    </p:spTree>
    <p:custDataLst>
      <p:tags r:id="rId1"/>
    </p:custDataLst>
    <p:extLst>
      <p:ext uri="{BB962C8B-B14F-4D97-AF65-F5344CB8AC3E}">
        <p14:creationId xmlns:p14="http://schemas.microsoft.com/office/powerpoint/2010/main" val="112489052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10</a:t>
            </a:fld>
            <a:endParaRPr lang="en-GB">
              <a:solidFill>
                <a:srgbClr val="FFFFFF"/>
              </a:solidFill>
            </a:endParaRPr>
          </a:p>
        </p:txBody>
      </p:sp>
      <p:sp>
        <p:nvSpPr>
          <p:cNvPr id="3" name="TextBox 2"/>
          <p:cNvSpPr txBox="1"/>
          <p:nvPr/>
        </p:nvSpPr>
        <p:spPr>
          <a:xfrm>
            <a:off x="1752601" y="1178819"/>
            <a:ext cx="8763000" cy="4524315"/>
          </a:xfrm>
          <a:prstGeom prst="rect">
            <a:avLst/>
          </a:prstGeom>
          <a:noFill/>
        </p:spPr>
        <p:txBody>
          <a:bodyPr wrap="square" rtlCol="0">
            <a:spAutoFit/>
          </a:bodyPr>
          <a:lstStyle/>
          <a:p>
            <a:r>
              <a:rPr lang="en-US" sz="1600" b="1" dirty="0" err="1">
                <a:latin typeface="+mn-lt"/>
              </a:rPr>
              <a:t>MyISAM</a:t>
            </a:r>
            <a:r>
              <a:rPr lang="en-US" sz="1600" dirty="0">
                <a:latin typeface="+mn-lt"/>
              </a:rPr>
              <a:t>: The default MySQL storage engine and the one that is used the most in Web, data warehousing, and other application environments. </a:t>
            </a:r>
            <a:r>
              <a:rPr lang="en-US" sz="1600" dirty="0" err="1">
                <a:latin typeface="+mn-lt"/>
              </a:rPr>
              <a:t>MyISAM</a:t>
            </a:r>
            <a:r>
              <a:rPr lang="en-US" sz="1600" dirty="0">
                <a:latin typeface="+mn-lt"/>
              </a:rPr>
              <a:t> is supported in all MySQL configurations, and is the default storage engine unless you have configured MySQL to use a different one by default.</a:t>
            </a:r>
          </a:p>
          <a:p>
            <a:endParaRPr lang="en-US" sz="1600" dirty="0">
              <a:latin typeface="+mn-lt"/>
            </a:endParaRPr>
          </a:p>
          <a:p>
            <a:r>
              <a:rPr lang="en-US" sz="1600" b="1" dirty="0" err="1">
                <a:latin typeface="+mn-lt"/>
              </a:rPr>
              <a:t>InnoDB</a:t>
            </a:r>
            <a:r>
              <a:rPr lang="en-US" sz="1600" dirty="0">
                <a:latin typeface="+mn-lt"/>
              </a:rPr>
              <a:t>: A transaction-safe (ACID compliant) storage engine for MySQL that has commit, rollback, and crash-recovery capabilities to protect user data. </a:t>
            </a:r>
            <a:r>
              <a:rPr lang="en-US" sz="1600" dirty="0" err="1">
                <a:latin typeface="+mn-lt"/>
              </a:rPr>
              <a:t>InnoDB</a:t>
            </a:r>
            <a:r>
              <a:rPr lang="en-US" sz="1600" dirty="0">
                <a:latin typeface="+mn-lt"/>
              </a:rPr>
              <a:t> row-level locking (without escalation to coarser granularity locks) and Oracle-style consistent </a:t>
            </a:r>
            <a:r>
              <a:rPr lang="en-US" sz="1600" dirty="0" err="1">
                <a:latin typeface="+mn-lt"/>
              </a:rPr>
              <a:t>nonlocking</a:t>
            </a:r>
            <a:r>
              <a:rPr lang="en-US" sz="1600" dirty="0">
                <a:latin typeface="+mn-lt"/>
              </a:rPr>
              <a:t> reads increase multi-user concurrency and performance. </a:t>
            </a:r>
            <a:r>
              <a:rPr lang="en-US" sz="1600" dirty="0" err="1">
                <a:latin typeface="+mn-lt"/>
              </a:rPr>
              <a:t>InnoDB</a:t>
            </a:r>
            <a:r>
              <a:rPr lang="en-US" sz="1600" dirty="0">
                <a:latin typeface="+mn-lt"/>
              </a:rPr>
              <a:t> stores user data in clustered indexes to reduce I/O for common queries based on primary keys. To maintain data </a:t>
            </a:r>
            <a:r>
              <a:rPr lang="en-US" sz="1600" dirty="0" err="1">
                <a:latin typeface="+mn-lt"/>
              </a:rPr>
              <a:t>integrity,InnoDB</a:t>
            </a:r>
            <a:r>
              <a:rPr lang="en-US" sz="1600" dirty="0">
                <a:latin typeface="+mn-lt"/>
              </a:rPr>
              <a:t> also supports FOREIGN KEY referential-integrity constraints.</a:t>
            </a:r>
          </a:p>
          <a:p>
            <a:endParaRPr lang="en-US" sz="1600" dirty="0">
              <a:latin typeface="+mn-lt"/>
            </a:endParaRPr>
          </a:p>
          <a:p>
            <a:r>
              <a:rPr lang="en-US" sz="1600" b="1" dirty="0">
                <a:latin typeface="+mn-lt"/>
              </a:rPr>
              <a:t>Memory</a:t>
            </a:r>
            <a:r>
              <a:rPr lang="en-US" sz="1600" dirty="0">
                <a:latin typeface="+mn-lt"/>
              </a:rPr>
              <a:t>: Stores all data in RAM for extremely fast access in environments that require quick lookups of reference and other like data. This engine was formerly known as the HEAP engine.</a:t>
            </a:r>
          </a:p>
          <a:p>
            <a:endParaRPr lang="en-US" sz="1600" dirty="0">
              <a:latin typeface="+mn-lt"/>
            </a:endParaRPr>
          </a:p>
          <a:p>
            <a:r>
              <a:rPr lang="en-US" sz="1600" b="1" dirty="0">
                <a:latin typeface="+mn-lt"/>
              </a:rPr>
              <a:t>Merge</a:t>
            </a:r>
            <a:r>
              <a:rPr lang="en-US" sz="1600" dirty="0">
                <a:latin typeface="+mn-lt"/>
              </a:rPr>
              <a:t>: Enables a MySQL DBA or developer to logically group a series of identical </a:t>
            </a:r>
            <a:r>
              <a:rPr lang="en-US" sz="1600" dirty="0" err="1">
                <a:latin typeface="+mn-lt"/>
              </a:rPr>
              <a:t>MyISAM</a:t>
            </a:r>
            <a:r>
              <a:rPr lang="en-US" sz="1600" dirty="0">
                <a:latin typeface="+mn-lt"/>
              </a:rPr>
              <a:t> tables and reference them as one object. Good for VLDB environments such as data warehousing.</a:t>
            </a:r>
          </a:p>
        </p:txBody>
      </p:sp>
      <p:sp>
        <p:nvSpPr>
          <p:cNvPr id="4" name="TextBox 3"/>
          <p:cNvSpPr txBox="1"/>
          <p:nvPr/>
        </p:nvSpPr>
        <p:spPr>
          <a:xfrm>
            <a:off x="2654300" y="38100"/>
            <a:ext cx="7848601" cy="1077218"/>
          </a:xfrm>
          <a:prstGeom prst="rect">
            <a:avLst/>
          </a:prstGeom>
          <a:noFill/>
        </p:spPr>
        <p:txBody>
          <a:bodyPr wrap="square" rtlCol="0">
            <a:spAutoFit/>
          </a:bodyPr>
          <a:lstStyle/>
          <a:p>
            <a:r>
              <a:rPr lang="en-US" sz="3200" b="1" i="1" dirty="0"/>
              <a:t>MySQL 5.1 supported storage engines</a:t>
            </a:r>
            <a:endParaRPr lang="en-US" sz="3200" dirty="0"/>
          </a:p>
          <a:p>
            <a:endParaRPr lang="en-US" sz="3200" dirty="0"/>
          </a:p>
        </p:txBody>
      </p:sp>
    </p:spTree>
    <p:custDataLst>
      <p:tags r:id="rId1"/>
    </p:custDataLst>
    <p:extLst>
      <p:ext uri="{BB962C8B-B14F-4D97-AF65-F5344CB8AC3E}">
        <p14:creationId xmlns:p14="http://schemas.microsoft.com/office/powerpoint/2010/main" val="116563552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1" y="1178819"/>
            <a:ext cx="8763000" cy="5262979"/>
          </a:xfrm>
          <a:prstGeom prst="rect">
            <a:avLst/>
          </a:prstGeom>
          <a:noFill/>
        </p:spPr>
        <p:txBody>
          <a:bodyPr wrap="square" rtlCol="0">
            <a:spAutoFit/>
          </a:bodyPr>
          <a:lstStyle/>
          <a:p>
            <a:r>
              <a:rPr lang="en-US" sz="1600" b="1" dirty="0">
                <a:latin typeface="+mn-lt"/>
              </a:rPr>
              <a:t>Archive</a:t>
            </a:r>
            <a:r>
              <a:rPr lang="en-US" sz="1600" dirty="0">
                <a:latin typeface="+mn-lt"/>
              </a:rPr>
              <a:t>: Provides the perfect solution for storing and retrieving large amounts of seldom-referenced historical, archived, or security audit information.</a:t>
            </a:r>
          </a:p>
          <a:p>
            <a:endParaRPr lang="en-US" sz="1600" dirty="0">
              <a:latin typeface="+mn-lt"/>
            </a:endParaRPr>
          </a:p>
          <a:p>
            <a:r>
              <a:rPr lang="en-US" sz="1600" b="1" dirty="0">
                <a:latin typeface="+mn-lt"/>
              </a:rPr>
              <a:t>Federated</a:t>
            </a:r>
            <a:r>
              <a:rPr lang="en-US" sz="1600" dirty="0">
                <a:latin typeface="+mn-lt"/>
              </a:rPr>
              <a:t>: Offers the ability to link separate MySQL servers to create one logical database from many physical servers. Very good for distributed or data mart environments.</a:t>
            </a:r>
          </a:p>
          <a:p>
            <a:endParaRPr lang="en-US" sz="1600" dirty="0">
              <a:latin typeface="+mn-lt"/>
            </a:endParaRPr>
          </a:p>
          <a:p>
            <a:r>
              <a:rPr lang="en-US" sz="1600" b="1" dirty="0">
                <a:latin typeface="+mn-lt"/>
              </a:rPr>
              <a:t>NDB</a:t>
            </a:r>
            <a:r>
              <a:rPr lang="en-US" sz="1600" dirty="0">
                <a:latin typeface="+mn-lt"/>
              </a:rPr>
              <a:t> (also known as NDBCLUSTER)—This clustered database engine is particularly suited for applications that require the highest possible degree of uptime and availability.</a:t>
            </a:r>
          </a:p>
          <a:p>
            <a:endParaRPr lang="en-US" sz="1600" dirty="0">
              <a:latin typeface="+mn-lt"/>
            </a:endParaRPr>
          </a:p>
          <a:p>
            <a:r>
              <a:rPr lang="en-US" sz="1600" b="1" dirty="0">
                <a:latin typeface="+mn-lt"/>
              </a:rPr>
              <a:t>CSV</a:t>
            </a:r>
            <a:r>
              <a:rPr lang="en-US" sz="1600" dirty="0">
                <a:latin typeface="+mn-lt"/>
              </a:rPr>
              <a:t>: The CSV storage engine stores data in text files using comma-separated values format. You can use the CSV engine to easily exchange data between other software and applications that can import and export in CSV format.</a:t>
            </a:r>
          </a:p>
          <a:p>
            <a:endParaRPr lang="en-US" sz="1600" dirty="0">
              <a:latin typeface="+mn-lt"/>
            </a:endParaRPr>
          </a:p>
          <a:p>
            <a:r>
              <a:rPr lang="en-US" sz="1600" b="1" dirty="0" err="1">
                <a:latin typeface="+mn-lt"/>
              </a:rPr>
              <a:t>Blackhole</a:t>
            </a:r>
            <a:r>
              <a:rPr lang="en-US" sz="1600" dirty="0">
                <a:latin typeface="+mn-lt"/>
              </a:rPr>
              <a:t>: The </a:t>
            </a:r>
            <a:r>
              <a:rPr lang="en-US" sz="1600" dirty="0" err="1">
                <a:latin typeface="+mn-lt"/>
              </a:rPr>
              <a:t>Blackhole</a:t>
            </a:r>
            <a:r>
              <a:rPr lang="en-US" sz="1600" dirty="0">
                <a:latin typeface="+mn-lt"/>
              </a:rPr>
              <a:t> storage engine accepts but does not store data and retrievals always return an empty set. The functionality can be used in distributed database design where data is automatically replicated, but not stored locally.</a:t>
            </a:r>
          </a:p>
          <a:p>
            <a:endParaRPr lang="en-US" sz="1600" dirty="0">
              <a:latin typeface="+mn-lt"/>
            </a:endParaRPr>
          </a:p>
          <a:p>
            <a:r>
              <a:rPr lang="en-US" sz="1600" b="1" dirty="0">
                <a:latin typeface="+mn-lt"/>
              </a:rPr>
              <a:t>Example</a:t>
            </a:r>
            <a:r>
              <a:rPr lang="en-US" sz="1600" dirty="0">
                <a:latin typeface="+mn-lt"/>
              </a:rPr>
              <a:t>: The Example storage engine is “stub” engine that does nothing. You can create tables with this engine, but no data can be stored in them or retrieved from them. The purpose of this engine is to serve as an example in the MySQL source code that illustrates how to begin writing new storage engines. As such, it is primarily of interest to developers.</a:t>
            </a:r>
          </a:p>
        </p:txBody>
      </p:sp>
      <p:sp>
        <p:nvSpPr>
          <p:cNvPr id="4" name="TextBox 3"/>
          <p:cNvSpPr txBox="1"/>
          <p:nvPr/>
        </p:nvSpPr>
        <p:spPr>
          <a:xfrm>
            <a:off x="2654300" y="38100"/>
            <a:ext cx="7848601" cy="1077218"/>
          </a:xfrm>
          <a:prstGeom prst="rect">
            <a:avLst/>
          </a:prstGeom>
          <a:noFill/>
        </p:spPr>
        <p:txBody>
          <a:bodyPr wrap="square" rtlCol="0">
            <a:spAutoFit/>
          </a:bodyPr>
          <a:lstStyle/>
          <a:p>
            <a:r>
              <a:rPr lang="en-US" sz="3200" b="1" i="1" dirty="0"/>
              <a:t>MySQL 5.1 supported storage engines (Contd.)</a:t>
            </a:r>
            <a:endParaRPr lang="en-US" sz="3200" dirty="0"/>
          </a:p>
        </p:txBody>
      </p:sp>
    </p:spTree>
    <p:custDataLst>
      <p:tags r:id="rId1"/>
    </p:custDataLst>
    <p:extLst>
      <p:ext uri="{BB962C8B-B14F-4D97-AF65-F5344CB8AC3E}">
        <p14:creationId xmlns:p14="http://schemas.microsoft.com/office/powerpoint/2010/main" val="436100190"/>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1" y="1178818"/>
            <a:ext cx="8763000" cy="2862322"/>
          </a:xfrm>
          <a:prstGeom prst="rect">
            <a:avLst/>
          </a:prstGeom>
          <a:noFill/>
        </p:spPr>
        <p:txBody>
          <a:bodyPr wrap="square" rtlCol="0">
            <a:spAutoFit/>
          </a:bodyPr>
          <a:lstStyle/>
          <a:p>
            <a:r>
              <a:rPr lang="en-US" sz="2000" dirty="0">
                <a:latin typeface="+mj-lt"/>
              </a:rPr>
              <a:t>Starting from MySQL 5.5.5, the default storage engine for new tables is </a:t>
            </a:r>
            <a:r>
              <a:rPr lang="en-US" sz="2000" dirty="0" err="1">
                <a:latin typeface="+mj-lt"/>
              </a:rPr>
              <a:t>InnoDB</a:t>
            </a:r>
            <a:r>
              <a:rPr lang="en-US" sz="2000" dirty="0">
                <a:latin typeface="+mj-lt"/>
              </a:rPr>
              <a:t>. </a:t>
            </a:r>
          </a:p>
          <a:p>
            <a:endParaRPr lang="en-US" sz="2000" dirty="0">
              <a:latin typeface="+mj-lt"/>
            </a:endParaRPr>
          </a:p>
          <a:p>
            <a:r>
              <a:rPr lang="en-US" sz="2000" dirty="0">
                <a:latin typeface="+mj-lt"/>
              </a:rPr>
              <a:t>This change applies to newly created tables that don't specify a storage engine with a clause such as ENGINE=</a:t>
            </a:r>
            <a:r>
              <a:rPr lang="en-US" sz="2000" dirty="0" err="1">
                <a:latin typeface="+mj-lt"/>
              </a:rPr>
              <a:t>MyISAM</a:t>
            </a:r>
            <a:r>
              <a:rPr lang="en-US" sz="2000" dirty="0">
                <a:latin typeface="+mj-lt"/>
              </a:rPr>
              <a:t>. </a:t>
            </a:r>
          </a:p>
          <a:p>
            <a:endParaRPr lang="en-US" sz="2000" dirty="0">
              <a:latin typeface="+mj-lt"/>
            </a:endParaRPr>
          </a:p>
          <a:p>
            <a:r>
              <a:rPr lang="en-US" sz="2000" dirty="0">
                <a:latin typeface="+mj-lt"/>
              </a:rPr>
              <a:t>“SHOW engines” command will list engines supported by your MySQL server. And it will also indicate which of these storage engines is default.</a:t>
            </a:r>
          </a:p>
          <a:p>
            <a:endParaRPr lang="en-US" sz="2000" dirty="0">
              <a:latin typeface="+mj-lt"/>
            </a:endParaRPr>
          </a:p>
        </p:txBody>
      </p:sp>
      <p:sp>
        <p:nvSpPr>
          <p:cNvPr id="4" name="TextBox 3"/>
          <p:cNvSpPr txBox="1"/>
          <p:nvPr/>
        </p:nvSpPr>
        <p:spPr>
          <a:xfrm>
            <a:off x="2438401" y="152401"/>
            <a:ext cx="7848601" cy="584775"/>
          </a:xfrm>
          <a:prstGeom prst="rect">
            <a:avLst/>
          </a:prstGeom>
          <a:noFill/>
        </p:spPr>
        <p:txBody>
          <a:bodyPr wrap="square" rtlCol="0">
            <a:spAutoFit/>
          </a:bodyPr>
          <a:lstStyle/>
          <a:p>
            <a:r>
              <a:rPr lang="en-US" sz="3200" b="1" dirty="0"/>
              <a:t>Default storage engine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1516"/>
            <a:ext cx="7391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bwMode="auto">
          <a:xfrm flipH="1">
            <a:off x="4191000" y="4148384"/>
            <a:ext cx="914400"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56023479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6701" y="1071802"/>
            <a:ext cx="9131299" cy="3477875"/>
          </a:xfrm>
          <a:prstGeom prst="rect">
            <a:avLst/>
          </a:prstGeom>
          <a:noFill/>
        </p:spPr>
        <p:txBody>
          <a:bodyPr wrap="square" rtlCol="0">
            <a:spAutoFit/>
          </a:bodyPr>
          <a:lstStyle/>
          <a:p>
            <a:pPr marL="342900" indent="-342900">
              <a:buFont typeface="Arial" pitchFamily="34" charset="0"/>
              <a:buChar char="•"/>
            </a:pPr>
            <a:r>
              <a:rPr lang="en-US" sz="2000" dirty="0">
                <a:latin typeface="+mj-lt"/>
              </a:rPr>
              <a:t>A transaction is a query or set of queries guaranteed either to be completely executed on the database or not executed at all.</a:t>
            </a:r>
          </a:p>
          <a:p>
            <a:pPr marL="342900" indent="-342900">
              <a:buFont typeface="Arial" pitchFamily="34" charset="0"/>
              <a:buChar char="•"/>
            </a:pPr>
            <a:r>
              <a:rPr lang="en-US" sz="2000" dirty="0">
                <a:latin typeface="+mj-lt"/>
              </a:rPr>
              <a:t>The database is therefore left in a consistent state whether or not the transaction completed.</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dirty="0">
                <a:latin typeface="+mj-lt"/>
              </a:rPr>
              <a:t>Example: Consider the case where you are taking money from one account and transferring to another account.</a:t>
            </a:r>
          </a:p>
          <a:p>
            <a:pPr marL="342900" indent="-342900">
              <a:buFont typeface="Arial" pitchFamily="34" charset="0"/>
              <a:buChar char="•"/>
            </a:pPr>
            <a:r>
              <a:rPr lang="en-US" sz="2000" dirty="0">
                <a:latin typeface="+mj-lt"/>
              </a:rPr>
              <a:t>What happens if there is power outage after the money is taken out but before the money is transferred to the second account? </a:t>
            </a:r>
          </a:p>
          <a:p>
            <a:pPr marL="342900" indent="-342900">
              <a:buFont typeface="Arial" pitchFamily="34" charset="0"/>
              <a:buChar char="•"/>
            </a:pPr>
            <a:r>
              <a:rPr lang="en-US" sz="2000" dirty="0">
                <a:latin typeface="+mj-lt"/>
              </a:rPr>
              <a:t>In such cases, ensuring that the database server supports “</a:t>
            </a:r>
            <a:r>
              <a:rPr lang="en-US" sz="2000" dirty="0" err="1">
                <a:latin typeface="+mj-lt"/>
              </a:rPr>
              <a:t>transcations</a:t>
            </a:r>
            <a:r>
              <a:rPr lang="en-US" sz="2000" dirty="0">
                <a:latin typeface="+mj-lt"/>
              </a:rPr>
              <a:t>” is very important.</a:t>
            </a:r>
          </a:p>
        </p:txBody>
      </p:sp>
      <p:sp>
        <p:nvSpPr>
          <p:cNvPr id="4" name="TextBox 3"/>
          <p:cNvSpPr txBox="1"/>
          <p:nvPr/>
        </p:nvSpPr>
        <p:spPr>
          <a:xfrm>
            <a:off x="2438401" y="152401"/>
            <a:ext cx="7848601" cy="584775"/>
          </a:xfrm>
          <a:prstGeom prst="rect">
            <a:avLst/>
          </a:prstGeom>
          <a:noFill/>
        </p:spPr>
        <p:txBody>
          <a:bodyPr wrap="square" rtlCol="0">
            <a:spAutoFit/>
          </a:bodyPr>
          <a:lstStyle/>
          <a:p>
            <a:r>
              <a:rPr lang="en-US" sz="3200" b="1" dirty="0"/>
              <a:t>Transactions (</a:t>
            </a:r>
            <a:r>
              <a:rPr lang="en-US" sz="3200" b="1" dirty="0" err="1"/>
              <a:t>InnoDB</a:t>
            </a:r>
            <a:r>
              <a:rPr lang="en-US" sz="3200" b="1" dirty="0"/>
              <a:t>)</a:t>
            </a:r>
          </a:p>
        </p:txBody>
      </p:sp>
      <p:sp>
        <p:nvSpPr>
          <p:cNvPr id="6" name="TextBox 5"/>
          <p:cNvSpPr txBox="1"/>
          <p:nvPr/>
        </p:nvSpPr>
        <p:spPr>
          <a:xfrm>
            <a:off x="1524000" y="4540052"/>
            <a:ext cx="9144000" cy="2308324"/>
          </a:xfrm>
          <a:prstGeom prst="rect">
            <a:avLst/>
          </a:prstGeom>
          <a:solidFill>
            <a:schemeClr val="bg1">
              <a:lumMod val="20000"/>
              <a:lumOff val="80000"/>
            </a:schemeClr>
          </a:solidFill>
        </p:spPr>
        <p:txBody>
          <a:bodyPr wrap="square" rtlCol="0">
            <a:spAutoFit/>
          </a:bodyPr>
          <a:lstStyle/>
          <a:p>
            <a:r>
              <a:rPr lang="en-US" sz="2400" b="1" dirty="0">
                <a:latin typeface="+mn-lt"/>
              </a:rPr>
              <a:t>Committed: </a:t>
            </a:r>
            <a:r>
              <a:rPr lang="en-US" sz="2400" dirty="0">
                <a:latin typeface="+mn-lt"/>
              </a:rPr>
              <a:t>A transaction that has been permanently written to the database is said to be </a:t>
            </a:r>
            <a:r>
              <a:rPr lang="en-US" sz="2400" b="1" dirty="0">
                <a:latin typeface="+mn-lt"/>
              </a:rPr>
              <a:t>committed</a:t>
            </a:r>
            <a:r>
              <a:rPr lang="en-US" sz="2400" dirty="0">
                <a:latin typeface="+mn-lt"/>
              </a:rPr>
              <a:t>. </a:t>
            </a:r>
          </a:p>
          <a:p>
            <a:endParaRPr lang="en-US" sz="2400" dirty="0">
              <a:latin typeface="+mn-lt"/>
            </a:endParaRPr>
          </a:p>
          <a:p>
            <a:r>
              <a:rPr lang="en-US" sz="2400" b="1" dirty="0">
                <a:latin typeface="+mn-lt"/>
              </a:rPr>
              <a:t>Rolled Back: </a:t>
            </a:r>
            <a:r>
              <a:rPr lang="en-US" sz="2400" dirty="0">
                <a:latin typeface="+mn-lt"/>
              </a:rPr>
              <a:t>A transaction that is not written to the database – so that the database is reset to the state it was in before the transaction began – is said to </a:t>
            </a:r>
            <a:r>
              <a:rPr lang="en-US" sz="2400" b="1" dirty="0">
                <a:latin typeface="+mn-lt"/>
              </a:rPr>
              <a:t>rolled back</a:t>
            </a:r>
            <a:r>
              <a:rPr lang="en-US" sz="2400" dirty="0">
                <a:latin typeface="+mn-lt"/>
              </a:rPr>
              <a:t>.</a:t>
            </a:r>
          </a:p>
        </p:txBody>
      </p:sp>
    </p:spTree>
    <p:custDataLst>
      <p:tags r:id="rId1"/>
    </p:custDataLst>
    <p:extLst>
      <p:ext uri="{BB962C8B-B14F-4D97-AF65-F5344CB8AC3E}">
        <p14:creationId xmlns:p14="http://schemas.microsoft.com/office/powerpoint/2010/main" val="2535002942"/>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1" y="1178819"/>
            <a:ext cx="8763000" cy="5632311"/>
          </a:xfrm>
          <a:prstGeom prst="rect">
            <a:avLst/>
          </a:prstGeom>
          <a:noFill/>
        </p:spPr>
        <p:txBody>
          <a:bodyPr wrap="square" rtlCol="0">
            <a:spAutoFit/>
          </a:bodyPr>
          <a:lstStyle/>
          <a:p>
            <a:r>
              <a:rPr lang="en-US" sz="2000" dirty="0">
                <a:latin typeface="+mn-lt"/>
              </a:rPr>
              <a:t> </a:t>
            </a:r>
            <a:r>
              <a:rPr lang="en-US" sz="2000" b="1" dirty="0">
                <a:latin typeface="+mn-lt"/>
              </a:rPr>
              <a:t>Atomicity</a:t>
            </a:r>
          </a:p>
          <a:p>
            <a:r>
              <a:rPr lang="en-US" sz="2000" dirty="0">
                <a:latin typeface="+mn-lt"/>
              </a:rPr>
              <a:t> </a:t>
            </a:r>
          </a:p>
          <a:p>
            <a:r>
              <a:rPr lang="en-US" sz="2000" dirty="0">
                <a:latin typeface="+mn-lt"/>
              </a:rPr>
              <a:t>Atomicity requires that each transaction be "all or nothing": if one part of the transaction fails, the entire transaction fails, and the database state is left unchanged. An atomic system must guarantee atomicity in each and every situation, including power failures, errors, and crashes. To the outside world, a committed transaction appears (by its effects on the database) to be indivisible ("atomic"), and an aborted transaction does not happen.</a:t>
            </a:r>
          </a:p>
          <a:p>
            <a:endParaRPr lang="en-US" sz="2000" dirty="0">
              <a:latin typeface="+mn-lt"/>
            </a:endParaRPr>
          </a:p>
          <a:p>
            <a:r>
              <a:rPr lang="en-US" sz="2000" dirty="0">
                <a:latin typeface="+mn-lt"/>
              </a:rPr>
              <a:t> </a:t>
            </a:r>
            <a:r>
              <a:rPr lang="en-US" sz="2000" b="1" dirty="0">
                <a:latin typeface="+mn-lt"/>
              </a:rPr>
              <a:t>Consistency</a:t>
            </a:r>
          </a:p>
          <a:p>
            <a:r>
              <a:rPr lang="en-US" sz="2000" dirty="0">
                <a:latin typeface="+mn-lt"/>
              </a:rPr>
              <a:t> </a:t>
            </a:r>
          </a:p>
          <a:p>
            <a:r>
              <a:rPr lang="en-US" sz="2000" dirty="0">
                <a:latin typeface="+mn-lt"/>
              </a:rPr>
              <a:t>The consistency property ensures that any transaction will bring the database from one valid state to another. Any data written to the database must be valid according to all defined rules, including constraints, cascades, triggers, and any combination thereof. This does not guarantee correctness of the transaction in all ways the application programmer might have wanted (that is the responsibility of application-level code) but merely that any programming errors cannot result in the violation of any defined rules</a:t>
            </a:r>
          </a:p>
        </p:txBody>
      </p:sp>
      <p:sp>
        <p:nvSpPr>
          <p:cNvPr id="4" name="TextBox 3"/>
          <p:cNvSpPr txBox="1"/>
          <p:nvPr/>
        </p:nvSpPr>
        <p:spPr>
          <a:xfrm>
            <a:off x="2438401" y="152401"/>
            <a:ext cx="7848601" cy="584775"/>
          </a:xfrm>
          <a:prstGeom prst="rect">
            <a:avLst/>
          </a:prstGeom>
          <a:noFill/>
        </p:spPr>
        <p:txBody>
          <a:bodyPr wrap="square" rtlCol="0">
            <a:spAutoFit/>
          </a:bodyPr>
          <a:lstStyle/>
          <a:p>
            <a:r>
              <a:rPr lang="en-US" sz="3200" b="1" dirty="0"/>
              <a:t>Transactions – ACID compliance.</a:t>
            </a:r>
          </a:p>
        </p:txBody>
      </p:sp>
    </p:spTree>
    <p:custDataLst>
      <p:tags r:id="rId1"/>
    </p:custDataLst>
    <p:extLst>
      <p:ext uri="{BB962C8B-B14F-4D97-AF65-F5344CB8AC3E}">
        <p14:creationId xmlns:p14="http://schemas.microsoft.com/office/powerpoint/2010/main" val="109688250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1" y="1178819"/>
            <a:ext cx="8763000" cy="5324535"/>
          </a:xfrm>
          <a:prstGeom prst="rect">
            <a:avLst/>
          </a:prstGeom>
          <a:noFill/>
        </p:spPr>
        <p:txBody>
          <a:bodyPr wrap="square" rtlCol="0">
            <a:spAutoFit/>
          </a:bodyPr>
          <a:lstStyle/>
          <a:p>
            <a:r>
              <a:rPr lang="en-US" sz="2000" b="1" dirty="0">
                <a:latin typeface="+mn-lt"/>
              </a:rPr>
              <a:t>Isolation</a:t>
            </a:r>
          </a:p>
          <a:p>
            <a:endParaRPr lang="en-US" sz="2000" dirty="0">
              <a:latin typeface="+mn-lt"/>
            </a:endParaRPr>
          </a:p>
          <a:p>
            <a:r>
              <a:rPr lang="en-US" sz="2000" dirty="0">
                <a:latin typeface="+mn-lt"/>
              </a:rPr>
              <a:t>The isolation property ensures that the concurrent execution of transactions results in a system state that would be obtained if transactions were executed serially, i.e., one after the other. Providing isolation is the main goal of concurrency control. Depending on concurrency control method (i.e. if it uses strict - as opposed to relaxed - </a:t>
            </a:r>
            <a:r>
              <a:rPr lang="en-US" sz="2000" dirty="0" err="1">
                <a:latin typeface="+mn-lt"/>
              </a:rPr>
              <a:t>serializability</a:t>
            </a:r>
            <a:r>
              <a:rPr lang="en-US" sz="2000" dirty="0">
                <a:latin typeface="+mn-lt"/>
              </a:rPr>
              <a:t>), the effects of an incomplete transaction might not even be visible to another transaction.</a:t>
            </a:r>
          </a:p>
          <a:p>
            <a:endParaRPr lang="en-US" sz="2000" dirty="0">
              <a:latin typeface="+mn-lt"/>
            </a:endParaRPr>
          </a:p>
          <a:p>
            <a:r>
              <a:rPr lang="en-US" sz="2000" b="1" dirty="0">
                <a:latin typeface="+mn-lt"/>
              </a:rPr>
              <a:t>Durability</a:t>
            </a:r>
          </a:p>
          <a:p>
            <a:endParaRPr lang="en-US" sz="2000" dirty="0">
              <a:latin typeface="+mn-lt"/>
            </a:endParaRPr>
          </a:p>
          <a:p>
            <a:r>
              <a:rPr lang="en-US" sz="2000" dirty="0">
                <a:latin typeface="+mn-lt"/>
              </a:rPr>
              <a:t>Durability means that once a transaction has been committed, it will remain so, even in the event of power loss, crashes, or errors. In a relational database, for instance, once a group of SQL statements execute, the results need to be stored permanently (even if the database crashes immediately thereafter). To defend against power loss, transactions (or their effects) must be recorded in a non-volatile memory.</a:t>
            </a:r>
          </a:p>
        </p:txBody>
      </p:sp>
      <p:sp>
        <p:nvSpPr>
          <p:cNvPr id="4" name="TextBox 3"/>
          <p:cNvSpPr txBox="1"/>
          <p:nvPr/>
        </p:nvSpPr>
        <p:spPr>
          <a:xfrm>
            <a:off x="2438401" y="152401"/>
            <a:ext cx="7848601" cy="584775"/>
          </a:xfrm>
          <a:prstGeom prst="rect">
            <a:avLst/>
          </a:prstGeom>
          <a:noFill/>
        </p:spPr>
        <p:txBody>
          <a:bodyPr wrap="square" rtlCol="0">
            <a:spAutoFit/>
          </a:bodyPr>
          <a:lstStyle/>
          <a:p>
            <a:r>
              <a:rPr lang="en-US" sz="3200" b="1" dirty="0"/>
              <a:t>Transactions – ACID compliance (contd.)</a:t>
            </a:r>
          </a:p>
        </p:txBody>
      </p:sp>
    </p:spTree>
    <p:custDataLst>
      <p:tags r:id="rId1"/>
    </p:custDataLst>
    <p:extLst>
      <p:ext uri="{BB962C8B-B14F-4D97-AF65-F5344CB8AC3E}">
        <p14:creationId xmlns:p14="http://schemas.microsoft.com/office/powerpoint/2010/main" val="165451666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6701" y="1071802"/>
            <a:ext cx="9131299" cy="3170099"/>
          </a:xfrm>
          <a:prstGeom prst="rect">
            <a:avLst/>
          </a:prstGeom>
          <a:noFill/>
        </p:spPr>
        <p:txBody>
          <a:bodyPr wrap="square" rtlCol="0">
            <a:spAutoFit/>
          </a:bodyPr>
          <a:lstStyle/>
          <a:p>
            <a:pPr marL="342900" indent="-342900">
              <a:buFont typeface="Arial" pitchFamily="34" charset="0"/>
              <a:buChar char="•"/>
            </a:pPr>
            <a:r>
              <a:rPr lang="en-US" sz="2000" dirty="0">
                <a:latin typeface="+mj-lt"/>
              </a:rPr>
              <a:t>These statements provide control over use of transactions:</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b="1" dirty="0">
                <a:latin typeface="+mj-lt"/>
              </a:rPr>
              <a:t>START TRANSACTION or BEGIN </a:t>
            </a:r>
            <a:r>
              <a:rPr lang="en-US" sz="2000" dirty="0">
                <a:latin typeface="+mj-lt"/>
              </a:rPr>
              <a:t>start a new transaction</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b="1" dirty="0">
                <a:latin typeface="+mj-lt"/>
              </a:rPr>
              <a:t>COMMIT</a:t>
            </a:r>
            <a:r>
              <a:rPr lang="en-US" sz="2000" dirty="0">
                <a:latin typeface="+mj-lt"/>
              </a:rPr>
              <a:t> commits the current transaction, making its changes permanent</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b="1" dirty="0">
                <a:latin typeface="+mj-lt"/>
              </a:rPr>
              <a:t>ROLLBACK</a:t>
            </a:r>
            <a:r>
              <a:rPr lang="en-US" sz="2000" dirty="0">
                <a:latin typeface="+mj-lt"/>
              </a:rPr>
              <a:t> rolls back the current transaction, canceling its changes</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b="1" dirty="0">
                <a:latin typeface="+mj-lt"/>
              </a:rPr>
              <a:t>SET </a:t>
            </a:r>
            <a:r>
              <a:rPr lang="en-US" sz="2000" b="1" dirty="0" err="1">
                <a:latin typeface="+mj-lt"/>
              </a:rPr>
              <a:t>autocommit</a:t>
            </a:r>
            <a:r>
              <a:rPr lang="en-US" sz="2000" b="1" dirty="0">
                <a:latin typeface="+mj-lt"/>
              </a:rPr>
              <a:t> </a:t>
            </a:r>
            <a:r>
              <a:rPr lang="en-US" sz="2000" dirty="0">
                <a:latin typeface="+mj-lt"/>
              </a:rPr>
              <a:t>disables or enables the default </a:t>
            </a:r>
            <a:r>
              <a:rPr lang="en-US" sz="2000" dirty="0" err="1">
                <a:latin typeface="+mj-lt"/>
              </a:rPr>
              <a:t>autocommit</a:t>
            </a:r>
            <a:r>
              <a:rPr lang="en-US" sz="2000" dirty="0">
                <a:latin typeface="+mj-lt"/>
              </a:rPr>
              <a:t> mode for the current session</a:t>
            </a:r>
          </a:p>
        </p:txBody>
      </p:sp>
      <p:sp>
        <p:nvSpPr>
          <p:cNvPr id="4" name="TextBox 3"/>
          <p:cNvSpPr txBox="1"/>
          <p:nvPr/>
        </p:nvSpPr>
        <p:spPr>
          <a:xfrm>
            <a:off x="2438401" y="152401"/>
            <a:ext cx="7848601" cy="584775"/>
          </a:xfrm>
          <a:prstGeom prst="rect">
            <a:avLst/>
          </a:prstGeom>
          <a:noFill/>
        </p:spPr>
        <p:txBody>
          <a:bodyPr wrap="square" rtlCol="0">
            <a:spAutoFit/>
          </a:bodyPr>
          <a:lstStyle/>
          <a:p>
            <a:r>
              <a:rPr lang="en-US" sz="3200" b="1" dirty="0"/>
              <a:t>Handling Transactions in </a:t>
            </a:r>
            <a:r>
              <a:rPr lang="en-US" sz="3200" b="1" dirty="0" err="1"/>
              <a:t>InnoDB</a:t>
            </a:r>
            <a:endParaRPr lang="en-US" sz="3200" b="1" dirty="0"/>
          </a:p>
        </p:txBody>
      </p:sp>
      <p:sp>
        <p:nvSpPr>
          <p:cNvPr id="6" name="TextBox 5"/>
          <p:cNvSpPr txBox="1"/>
          <p:nvPr/>
        </p:nvSpPr>
        <p:spPr>
          <a:xfrm>
            <a:off x="1905000" y="4558905"/>
            <a:ext cx="8610600" cy="461665"/>
          </a:xfrm>
          <a:prstGeom prst="rect">
            <a:avLst/>
          </a:prstGeom>
          <a:solidFill>
            <a:schemeClr val="bg1">
              <a:lumMod val="20000"/>
              <a:lumOff val="80000"/>
            </a:schemeClr>
          </a:solidFill>
        </p:spPr>
        <p:txBody>
          <a:bodyPr wrap="square" rtlCol="0">
            <a:spAutoFit/>
          </a:bodyPr>
          <a:lstStyle/>
          <a:p>
            <a:r>
              <a:rPr lang="en-US" sz="2400" b="1" dirty="0">
                <a:latin typeface="+mn-lt"/>
              </a:rPr>
              <a:t>https://dev.mysql.com/doc/refman/5.7/en/commit.html</a:t>
            </a:r>
            <a:endParaRPr lang="en-US" sz="2400" dirty="0">
              <a:latin typeface="+mn-lt"/>
            </a:endParaRPr>
          </a:p>
        </p:txBody>
      </p:sp>
    </p:spTree>
    <p:custDataLst>
      <p:tags r:id="rId1"/>
    </p:custDataLst>
    <p:extLst>
      <p:ext uri="{BB962C8B-B14F-4D97-AF65-F5344CB8AC3E}">
        <p14:creationId xmlns:p14="http://schemas.microsoft.com/office/powerpoint/2010/main" val="225661683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1" y="152401"/>
            <a:ext cx="7848601" cy="584775"/>
          </a:xfrm>
          <a:prstGeom prst="rect">
            <a:avLst/>
          </a:prstGeom>
          <a:noFill/>
        </p:spPr>
        <p:txBody>
          <a:bodyPr wrap="square" rtlCol="0">
            <a:spAutoFit/>
          </a:bodyPr>
          <a:lstStyle/>
          <a:p>
            <a:r>
              <a:rPr lang="en-US" sz="3200" b="1" dirty="0"/>
              <a:t>Stored Procedures in MySQL (Example)</a:t>
            </a:r>
          </a:p>
        </p:txBody>
      </p:sp>
      <p:sp>
        <p:nvSpPr>
          <p:cNvPr id="4" name="Rectangle 3"/>
          <p:cNvSpPr/>
          <p:nvPr/>
        </p:nvSpPr>
        <p:spPr>
          <a:xfrm>
            <a:off x="1752600" y="1142998"/>
            <a:ext cx="8763000" cy="5016758"/>
          </a:xfrm>
          <a:prstGeom prst="rect">
            <a:avLst/>
          </a:prstGeom>
        </p:spPr>
        <p:txBody>
          <a:bodyPr wrap="square">
            <a:spAutoFit/>
          </a:bodyPr>
          <a:lstStyle/>
          <a:p>
            <a:r>
              <a:rPr lang="en-US" sz="2000" dirty="0">
                <a:latin typeface="+mn-lt"/>
              </a:rPr>
              <a:t>A stored procedure contains a sequence of SQL commands stored in the database catalog so that it can be invoked later by a program</a:t>
            </a:r>
          </a:p>
          <a:p>
            <a:pPr marL="1143000" lvl="2" indent="-228600"/>
            <a:endParaRPr lang="en-US" sz="2000" dirty="0">
              <a:latin typeface="+mn-lt"/>
            </a:endParaRPr>
          </a:p>
          <a:p>
            <a:r>
              <a:rPr lang="en-US" sz="2000" dirty="0">
                <a:latin typeface="+mn-lt"/>
              </a:rPr>
              <a:t>Stored procedures are declared using the following syntax:</a:t>
            </a:r>
          </a:p>
          <a:p>
            <a:pPr lvl="1">
              <a:buFont typeface="Arial" pitchFamily="34" charset="0"/>
              <a:buNone/>
            </a:pPr>
            <a:r>
              <a:rPr lang="en-US" sz="2000" dirty="0">
                <a:solidFill>
                  <a:srgbClr val="FF0000"/>
                </a:solidFill>
                <a:latin typeface="+mn-lt"/>
              </a:rPr>
              <a:t>Create Procedure</a:t>
            </a:r>
            <a:r>
              <a:rPr lang="en-US" sz="2000" dirty="0">
                <a:latin typeface="+mn-lt"/>
              </a:rPr>
              <a:t> &lt;</a:t>
            </a:r>
            <a:r>
              <a:rPr lang="en-US" sz="2000" dirty="0" err="1">
                <a:latin typeface="+mn-lt"/>
              </a:rPr>
              <a:t>proc</a:t>
            </a:r>
            <a:r>
              <a:rPr lang="en-US" sz="2000" dirty="0">
                <a:latin typeface="+mn-lt"/>
              </a:rPr>
              <a:t>-name&gt; </a:t>
            </a:r>
          </a:p>
          <a:p>
            <a:pPr lvl="1">
              <a:buFont typeface="Arial" pitchFamily="34" charset="0"/>
              <a:buNone/>
            </a:pPr>
            <a:r>
              <a:rPr lang="en-US" sz="2000" dirty="0">
                <a:latin typeface="+mn-lt"/>
              </a:rPr>
              <a:t>		(param_spec</a:t>
            </a:r>
            <a:r>
              <a:rPr lang="en-US" sz="2000" baseline="-25000" dirty="0">
                <a:latin typeface="+mn-lt"/>
              </a:rPr>
              <a:t>1</a:t>
            </a:r>
            <a:r>
              <a:rPr lang="en-US" sz="2000" dirty="0">
                <a:latin typeface="+mn-lt"/>
              </a:rPr>
              <a:t>, param_spec</a:t>
            </a:r>
            <a:r>
              <a:rPr lang="en-US" sz="2000" baseline="-25000" dirty="0">
                <a:latin typeface="+mn-lt"/>
              </a:rPr>
              <a:t>2</a:t>
            </a:r>
            <a:r>
              <a:rPr lang="en-US" sz="2000" dirty="0">
                <a:latin typeface="+mn-lt"/>
              </a:rPr>
              <a:t>, …, </a:t>
            </a:r>
            <a:r>
              <a:rPr lang="en-US" sz="2000" dirty="0" err="1">
                <a:latin typeface="+mn-lt"/>
              </a:rPr>
              <a:t>param_spec</a:t>
            </a:r>
            <a:r>
              <a:rPr lang="en-US" sz="2000" baseline="-25000" dirty="0" err="1">
                <a:latin typeface="+mn-lt"/>
              </a:rPr>
              <a:t>n</a:t>
            </a:r>
            <a:r>
              <a:rPr lang="en-US" sz="2000" dirty="0">
                <a:latin typeface="+mn-lt"/>
              </a:rPr>
              <a:t> ) </a:t>
            </a:r>
            <a:endParaRPr lang="en-US" sz="2000" dirty="0">
              <a:solidFill>
                <a:srgbClr val="FF0000"/>
              </a:solidFill>
              <a:latin typeface="+mn-lt"/>
            </a:endParaRPr>
          </a:p>
          <a:p>
            <a:pPr lvl="1">
              <a:buFont typeface="Arial" pitchFamily="34" charset="0"/>
              <a:buNone/>
            </a:pPr>
            <a:r>
              <a:rPr lang="en-US" sz="2000" dirty="0">
                <a:solidFill>
                  <a:srgbClr val="FF0000"/>
                </a:solidFill>
                <a:latin typeface="+mn-lt"/>
              </a:rPr>
              <a:t>begin</a:t>
            </a:r>
          </a:p>
          <a:p>
            <a:pPr lvl="1">
              <a:buFont typeface="Arial" pitchFamily="34" charset="0"/>
              <a:buNone/>
            </a:pPr>
            <a:r>
              <a:rPr lang="en-US" sz="2000" dirty="0">
                <a:latin typeface="+mn-lt"/>
              </a:rPr>
              <a:t>	-- execution code	</a:t>
            </a:r>
          </a:p>
          <a:p>
            <a:pPr lvl="1">
              <a:buFont typeface="Arial" pitchFamily="34" charset="0"/>
              <a:buNone/>
            </a:pPr>
            <a:r>
              <a:rPr lang="en-US" sz="2000" dirty="0">
                <a:solidFill>
                  <a:srgbClr val="FF0000"/>
                </a:solidFill>
                <a:latin typeface="+mn-lt"/>
              </a:rPr>
              <a:t>end;</a:t>
            </a:r>
          </a:p>
          <a:p>
            <a:pPr lvl="1">
              <a:buFont typeface="Arial" pitchFamily="34" charset="0"/>
              <a:buNone/>
            </a:pPr>
            <a:endParaRPr lang="en-US" sz="2000" dirty="0">
              <a:solidFill>
                <a:srgbClr val="FF0000"/>
              </a:solidFill>
              <a:latin typeface="+mn-lt"/>
            </a:endParaRPr>
          </a:p>
          <a:p>
            <a:pPr lvl="1">
              <a:buFont typeface="Arial" pitchFamily="34" charset="0"/>
              <a:buNone/>
            </a:pPr>
            <a:r>
              <a:rPr lang="en-US" sz="2000" dirty="0">
                <a:latin typeface="+mn-lt"/>
              </a:rPr>
              <a:t>where each </a:t>
            </a:r>
            <a:r>
              <a:rPr lang="en-US" sz="2000" dirty="0" err="1">
                <a:latin typeface="+mn-lt"/>
              </a:rPr>
              <a:t>param_spec</a:t>
            </a:r>
            <a:r>
              <a:rPr lang="en-US" sz="2000" dirty="0">
                <a:latin typeface="+mn-lt"/>
              </a:rPr>
              <a:t> is of the form:</a:t>
            </a:r>
          </a:p>
          <a:p>
            <a:pPr lvl="1">
              <a:buFont typeface="Arial" pitchFamily="34" charset="0"/>
              <a:buNone/>
            </a:pPr>
            <a:r>
              <a:rPr lang="en-US" sz="2000" dirty="0">
                <a:latin typeface="+mn-lt"/>
              </a:rPr>
              <a:t>		 [in | out | </a:t>
            </a:r>
            <a:r>
              <a:rPr lang="en-US" sz="2000" dirty="0" err="1">
                <a:latin typeface="+mn-lt"/>
              </a:rPr>
              <a:t>inout</a:t>
            </a:r>
            <a:r>
              <a:rPr lang="en-US" sz="2000" dirty="0">
                <a:latin typeface="+mn-lt"/>
              </a:rPr>
              <a:t>]  &lt;</a:t>
            </a:r>
            <a:r>
              <a:rPr lang="en-US" sz="2000" dirty="0" err="1">
                <a:latin typeface="+mn-lt"/>
              </a:rPr>
              <a:t>param_name</a:t>
            </a:r>
            <a:r>
              <a:rPr lang="en-US" sz="2000" dirty="0">
                <a:latin typeface="+mn-lt"/>
              </a:rPr>
              <a:t>&gt;  &lt;</a:t>
            </a:r>
            <a:r>
              <a:rPr lang="en-US" sz="2000" dirty="0" err="1">
                <a:latin typeface="+mn-lt"/>
              </a:rPr>
              <a:t>param_type</a:t>
            </a:r>
            <a:r>
              <a:rPr lang="en-US" sz="2000" dirty="0">
                <a:latin typeface="+mn-lt"/>
              </a:rPr>
              <a:t>&gt;</a:t>
            </a:r>
          </a:p>
          <a:p>
            <a:pPr lvl="1">
              <a:buFont typeface="Arial" pitchFamily="34" charset="0"/>
              <a:buNone/>
            </a:pPr>
            <a:endParaRPr lang="en-US" sz="2000" dirty="0">
              <a:latin typeface="+mn-lt"/>
            </a:endParaRPr>
          </a:p>
          <a:p>
            <a:pPr lvl="1"/>
            <a:r>
              <a:rPr lang="en-US" sz="2000" dirty="0">
                <a:latin typeface="+mn-lt"/>
              </a:rPr>
              <a:t>in mode: allows you to pass values into the procedure,</a:t>
            </a:r>
          </a:p>
          <a:p>
            <a:pPr lvl="1"/>
            <a:r>
              <a:rPr lang="en-US" sz="2000" dirty="0">
                <a:latin typeface="+mn-lt"/>
              </a:rPr>
              <a:t>out mode: allows you to pass value back to the calling program</a:t>
            </a:r>
          </a:p>
          <a:p>
            <a:pPr lvl="1"/>
            <a:r>
              <a:rPr lang="en-US" sz="2000" dirty="0" err="1">
                <a:latin typeface="+mn-lt"/>
              </a:rPr>
              <a:t>inout</a:t>
            </a:r>
            <a:r>
              <a:rPr lang="en-US" sz="2000" dirty="0">
                <a:latin typeface="+mn-lt"/>
              </a:rPr>
              <a:t> mode: allows you to pass values and get back updated values</a:t>
            </a:r>
          </a:p>
        </p:txBody>
      </p:sp>
    </p:spTree>
    <p:custDataLst>
      <p:tags r:id="rId1"/>
    </p:custDataLst>
    <p:extLst>
      <p:ext uri="{BB962C8B-B14F-4D97-AF65-F5344CB8AC3E}">
        <p14:creationId xmlns:p14="http://schemas.microsoft.com/office/powerpoint/2010/main" val="371925960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1" y="152401"/>
            <a:ext cx="7848601" cy="584775"/>
          </a:xfrm>
          <a:prstGeom prst="rect">
            <a:avLst/>
          </a:prstGeom>
          <a:noFill/>
        </p:spPr>
        <p:txBody>
          <a:bodyPr wrap="square" rtlCol="0">
            <a:spAutoFit/>
          </a:bodyPr>
          <a:lstStyle/>
          <a:p>
            <a:r>
              <a:rPr lang="en-US" sz="3200" b="1" dirty="0"/>
              <a:t>Stored Procedures in MySQL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5722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1" y="4191001"/>
            <a:ext cx="54768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55800" y="3733800"/>
            <a:ext cx="2255746" cy="400110"/>
          </a:xfrm>
          <a:prstGeom prst="rect">
            <a:avLst/>
          </a:prstGeom>
          <a:solidFill>
            <a:srgbClr val="FFC000"/>
          </a:solidFill>
        </p:spPr>
        <p:txBody>
          <a:bodyPr wrap="none" rtlCol="0">
            <a:spAutoFit/>
          </a:bodyPr>
          <a:lstStyle/>
          <a:p>
            <a:r>
              <a:rPr lang="en-US" sz="2000" dirty="0" err="1">
                <a:latin typeface="+mj-lt"/>
              </a:rPr>
              <a:t>mysql</a:t>
            </a:r>
            <a:r>
              <a:rPr lang="en-US" sz="2000" dirty="0">
                <a:latin typeface="+mj-lt"/>
              </a:rPr>
              <a:t>&gt; delimiter //</a:t>
            </a:r>
          </a:p>
        </p:txBody>
      </p:sp>
      <p:sp>
        <p:nvSpPr>
          <p:cNvPr id="9" name="TextBox 8"/>
          <p:cNvSpPr txBox="1"/>
          <p:nvPr/>
        </p:nvSpPr>
        <p:spPr>
          <a:xfrm>
            <a:off x="1955800" y="5486400"/>
            <a:ext cx="2255746" cy="400110"/>
          </a:xfrm>
          <a:prstGeom prst="rect">
            <a:avLst/>
          </a:prstGeom>
          <a:solidFill>
            <a:srgbClr val="FFC000"/>
          </a:solidFill>
        </p:spPr>
        <p:txBody>
          <a:bodyPr wrap="none" rtlCol="0">
            <a:spAutoFit/>
          </a:bodyPr>
          <a:lstStyle/>
          <a:p>
            <a:r>
              <a:rPr lang="en-US" sz="2000" dirty="0" err="1">
                <a:latin typeface="+mj-lt"/>
              </a:rPr>
              <a:t>mysql</a:t>
            </a:r>
            <a:r>
              <a:rPr lang="en-US" sz="2000" dirty="0">
                <a:latin typeface="+mj-lt"/>
              </a:rPr>
              <a:t>&gt; delimiter ;</a:t>
            </a:r>
          </a:p>
        </p:txBody>
      </p:sp>
    </p:spTree>
    <p:custDataLst>
      <p:tags r:id="rId1"/>
    </p:custDataLst>
    <p:extLst>
      <p:ext uri="{BB962C8B-B14F-4D97-AF65-F5344CB8AC3E}">
        <p14:creationId xmlns:p14="http://schemas.microsoft.com/office/powerpoint/2010/main" val="387352082"/>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0"/>
            <a:ext cx="7848601" cy="1077218"/>
          </a:xfrm>
          <a:prstGeom prst="rect">
            <a:avLst/>
          </a:prstGeom>
          <a:noFill/>
        </p:spPr>
        <p:txBody>
          <a:bodyPr wrap="square" rtlCol="0">
            <a:spAutoFit/>
          </a:bodyPr>
          <a:lstStyle/>
          <a:p>
            <a:r>
              <a:rPr lang="en-US" sz="3200" b="1" dirty="0"/>
              <a:t>How do you call / invoke a stored procedure?</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3810001"/>
            <a:ext cx="35337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6565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bwMode="auto">
          <a:xfrm rot="1394960" flipH="1">
            <a:off x="5647205" y="2167059"/>
            <a:ext cx="3568701" cy="101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Calling a Procedure  (IN parameter)</a:t>
            </a:r>
          </a:p>
        </p:txBody>
      </p:sp>
      <p:sp>
        <p:nvSpPr>
          <p:cNvPr id="3" name="Rectangle 2"/>
          <p:cNvSpPr/>
          <p:nvPr/>
        </p:nvSpPr>
        <p:spPr bwMode="auto">
          <a:xfrm>
            <a:off x="5257800" y="4419600"/>
            <a:ext cx="4724400" cy="213360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If the procedure is defined with any OUT parameter, then the it can be invoked with @ prefix indicating that the procedure need to store the output / return value in that </a:t>
            </a:r>
            <a:r>
              <a:rPr lang="en-US" sz="1800" dirty="0" err="1"/>
              <a:t>paramter</a:t>
            </a:r>
            <a:r>
              <a:rPr lang="en-US" sz="1800" dirty="0"/>
              <a:t>.</a:t>
            </a:r>
          </a:p>
          <a:p>
            <a:endParaRPr lang="en-US" sz="1800" dirty="0"/>
          </a:p>
          <a:p>
            <a:r>
              <a:rPr lang="en-US" sz="1800" dirty="0"/>
              <a:t>call </a:t>
            </a:r>
            <a:r>
              <a:rPr lang="en-US" sz="1800" dirty="0" err="1"/>
              <a:t>total_order</a:t>
            </a:r>
            <a:r>
              <a:rPr lang="en-US" sz="1800" dirty="0"/>
              <a:t> (@t);</a:t>
            </a:r>
          </a:p>
          <a:p>
            <a:r>
              <a:rPr lang="en-US" sz="1800" dirty="0"/>
              <a:t>select @t;</a:t>
            </a:r>
          </a:p>
          <a:p>
            <a:endParaRPr lang="en-US" sz="1800" dirty="0"/>
          </a:p>
        </p:txBody>
      </p:sp>
    </p:spTree>
    <p:custDataLst>
      <p:tags r:id="rId1"/>
    </p:custDataLst>
    <p:extLst>
      <p:ext uri="{BB962C8B-B14F-4D97-AF65-F5344CB8AC3E}">
        <p14:creationId xmlns:p14="http://schemas.microsoft.com/office/powerpoint/2010/main" val="91518406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Outline</a:t>
            </a:r>
          </a:p>
        </p:txBody>
      </p:sp>
      <p:sp>
        <p:nvSpPr>
          <p:cNvPr id="8" name="Rectangle 7"/>
          <p:cNvSpPr/>
          <p:nvPr/>
        </p:nvSpPr>
        <p:spPr>
          <a:xfrm>
            <a:off x="2169160" y="2133601"/>
            <a:ext cx="8458200" cy="2246769"/>
          </a:xfrm>
          <a:prstGeom prst="rect">
            <a:avLst/>
          </a:prstGeom>
        </p:spPr>
        <p:txBody>
          <a:bodyPr wrap="square">
            <a:spAutoFit/>
          </a:bodyPr>
          <a:lstStyle/>
          <a:p>
            <a:pPr marL="457200" indent="-457200">
              <a:buFont typeface="Arial" pitchFamily="34" charset="0"/>
              <a:buChar char="•"/>
            </a:pPr>
            <a:r>
              <a:rPr lang="en-US" sz="2800" dirty="0">
                <a:latin typeface="+mn-lt"/>
              </a:rPr>
              <a:t>The LOAD DATA INFILE statement</a:t>
            </a:r>
          </a:p>
          <a:p>
            <a:pPr marL="457200" indent="-457200">
              <a:buFont typeface="Arial" pitchFamily="34" charset="0"/>
              <a:buChar char="•"/>
            </a:pPr>
            <a:r>
              <a:rPr lang="en-US" sz="2800" dirty="0">
                <a:latin typeface="+mn-lt"/>
              </a:rPr>
              <a:t>Storage engines</a:t>
            </a:r>
          </a:p>
          <a:p>
            <a:pPr marL="457200" indent="-457200">
              <a:buFont typeface="Arial" pitchFamily="34" charset="0"/>
              <a:buChar char="•"/>
            </a:pPr>
            <a:r>
              <a:rPr lang="en-US" sz="2800" dirty="0">
                <a:latin typeface="+mn-lt"/>
              </a:rPr>
              <a:t>Transactions</a:t>
            </a:r>
          </a:p>
          <a:p>
            <a:pPr marL="457200" indent="-457200">
              <a:buFont typeface="Arial" pitchFamily="34" charset="0"/>
              <a:buChar char="•"/>
            </a:pPr>
            <a:r>
              <a:rPr lang="en-US" sz="2800" dirty="0">
                <a:latin typeface="+mn-lt"/>
              </a:rPr>
              <a:t>Stored Procedures</a:t>
            </a:r>
          </a:p>
          <a:p>
            <a:pPr marL="457200" indent="-457200">
              <a:buFont typeface="Arial" pitchFamily="34" charset="0"/>
              <a:buChar char="•"/>
            </a:pPr>
            <a:r>
              <a:rPr lang="en-US" sz="2800" dirty="0">
                <a:latin typeface="+mn-lt"/>
              </a:rPr>
              <a:t>Stored Functions</a:t>
            </a:r>
          </a:p>
        </p:txBody>
      </p:sp>
    </p:spTree>
    <p:custDataLst>
      <p:tags r:id="rId1"/>
    </p:custDataLst>
    <p:extLst>
      <p:ext uri="{BB962C8B-B14F-4D97-AF65-F5344CB8AC3E}">
        <p14:creationId xmlns:p14="http://schemas.microsoft.com/office/powerpoint/2010/main" val="5679847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1"/>
            <a:ext cx="7848601" cy="584775"/>
          </a:xfrm>
          <a:prstGeom prst="rect">
            <a:avLst/>
          </a:prstGeom>
          <a:noFill/>
        </p:spPr>
        <p:txBody>
          <a:bodyPr wrap="square" rtlCol="0">
            <a:spAutoFit/>
          </a:bodyPr>
          <a:lstStyle/>
          <a:p>
            <a:r>
              <a:rPr lang="en-US" sz="3200" b="1" dirty="0"/>
              <a:t>Defining a Stored Procedure - Steps</a:t>
            </a:r>
          </a:p>
        </p:txBody>
      </p:sp>
      <p:sp>
        <p:nvSpPr>
          <p:cNvPr id="6" name="Rectangle 5"/>
          <p:cNvSpPr/>
          <p:nvPr/>
        </p:nvSpPr>
        <p:spPr>
          <a:xfrm>
            <a:off x="1752600" y="1143001"/>
            <a:ext cx="8458200" cy="3785652"/>
          </a:xfrm>
          <a:prstGeom prst="rect">
            <a:avLst/>
          </a:prstGeom>
        </p:spPr>
        <p:txBody>
          <a:bodyPr wrap="square">
            <a:spAutoFit/>
          </a:bodyPr>
          <a:lstStyle/>
          <a:p>
            <a:r>
              <a:rPr lang="en-US" sz="2400" dirty="0"/>
              <a:t>Step 1:  delimiter // </a:t>
            </a:r>
          </a:p>
          <a:p>
            <a:r>
              <a:rPr lang="en-US" sz="2400" dirty="0"/>
              <a:t>Step 2:  create procedure </a:t>
            </a:r>
            <a:r>
              <a:rPr lang="en-US" sz="2400" dirty="0" err="1"/>
              <a:t>procedure_name</a:t>
            </a:r>
            <a:r>
              <a:rPr lang="en-US" sz="2400" dirty="0"/>
              <a:t> (param1..n spec)</a:t>
            </a:r>
          </a:p>
          <a:p>
            <a:r>
              <a:rPr lang="en-US" sz="2400" dirty="0"/>
              <a:t>              BEGIN</a:t>
            </a:r>
          </a:p>
          <a:p>
            <a:r>
              <a:rPr lang="en-US" sz="2400" dirty="0"/>
              <a:t>                      // all execution statements</a:t>
            </a:r>
          </a:p>
          <a:p>
            <a:r>
              <a:rPr lang="en-US" sz="2400" dirty="0"/>
              <a:t>              END</a:t>
            </a:r>
          </a:p>
          <a:p>
            <a:r>
              <a:rPr lang="en-US" sz="2400" dirty="0"/>
              <a:t>              //</a:t>
            </a:r>
          </a:p>
          <a:p>
            <a:endParaRPr lang="en-US" sz="2400" dirty="0"/>
          </a:p>
          <a:p>
            <a:r>
              <a:rPr lang="en-US" sz="2400" dirty="0"/>
              <a:t>Step 3:  delimiter ;</a:t>
            </a:r>
          </a:p>
          <a:p>
            <a:endParaRPr lang="en-US" sz="2400" dirty="0"/>
          </a:p>
          <a:p>
            <a:r>
              <a:rPr lang="en-US" sz="2400" dirty="0"/>
              <a:t>Step 4: Call the stored procedure</a:t>
            </a:r>
          </a:p>
        </p:txBody>
      </p:sp>
      <p:sp>
        <p:nvSpPr>
          <p:cNvPr id="3" name="Rectangle 2"/>
          <p:cNvSpPr/>
          <p:nvPr/>
        </p:nvSpPr>
        <p:spPr bwMode="auto">
          <a:xfrm>
            <a:off x="1752600" y="5410200"/>
            <a:ext cx="8305800" cy="91440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All the stored procedures are managed by MySQL in </a:t>
            </a:r>
            <a:r>
              <a:rPr lang="en-US" sz="2000" dirty="0" err="1"/>
              <a:t>Information_schema</a:t>
            </a:r>
            <a:r>
              <a:rPr lang="en-US" sz="2000" dirty="0"/>
              <a:t> database. That is internal detail and we do not have to worry about it.</a:t>
            </a:r>
          </a:p>
        </p:txBody>
      </p:sp>
    </p:spTree>
    <p:custDataLst>
      <p:tags r:id="rId1"/>
    </p:custDataLst>
    <p:extLst>
      <p:ext uri="{BB962C8B-B14F-4D97-AF65-F5344CB8AC3E}">
        <p14:creationId xmlns:p14="http://schemas.microsoft.com/office/powerpoint/2010/main" val="1068124021"/>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1"/>
            <a:ext cx="7848601" cy="584775"/>
          </a:xfrm>
          <a:prstGeom prst="rect">
            <a:avLst/>
          </a:prstGeom>
          <a:noFill/>
        </p:spPr>
        <p:txBody>
          <a:bodyPr wrap="square" rtlCol="0">
            <a:spAutoFit/>
          </a:bodyPr>
          <a:lstStyle/>
          <a:p>
            <a:r>
              <a:rPr lang="en-US" sz="3200" b="1" dirty="0"/>
              <a:t>Defining a Function</a:t>
            </a:r>
          </a:p>
        </p:txBody>
      </p:sp>
      <p:sp>
        <p:nvSpPr>
          <p:cNvPr id="6" name="Rectangle 5"/>
          <p:cNvSpPr/>
          <p:nvPr/>
        </p:nvSpPr>
        <p:spPr>
          <a:xfrm>
            <a:off x="1752600" y="1143002"/>
            <a:ext cx="8458200" cy="1200329"/>
          </a:xfrm>
          <a:prstGeom prst="rect">
            <a:avLst/>
          </a:prstGeom>
        </p:spPr>
        <p:txBody>
          <a:bodyPr wrap="square">
            <a:spAutoFit/>
          </a:bodyPr>
          <a:lstStyle/>
          <a:p>
            <a:r>
              <a:rPr lang="en-US" sz="2400" dirty="0"/>
              <a:t>Function is similar to Procedure with some differences.</a:t>
            </a:r>
          </a:p>
          <a:p>
            <a:endParaRPr lang="en-US" sz="2400" dirty="0"/>
          </a:p>
          <a:p>
            <a:r>
              <a:rPr lang="en-US" sz="2400" dirty="0"/>
              <a:t>[1] Function supports only INPUT parameters Similar to </a:t>
            </a:r>
          </a:p>
        </p:txBody>
      </p:sp>
      <p:graphicFrame>
        <p:nvGraphicFramePr>
          <p:cNvPr id="2" name="Table 1"/>
          <p:cNvGraphicFramePr>
            <a:graphicFrameLocks noGrp="1"/>
          </p:cNvGraphicFramePr>
          <p:nvPr/>
        </p:nvGraphicFramePr>
        <p:xfrm>
          <a:off x="2438399" y="2971800"/>
          <a:ext cx="6096000" cy="2941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Procedure</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create procedure</a:t>
                      </a:r>
                    </a:p>
                  </a:txBody>
                  <a:tcPr/>
                </a:tc>
                <a:tc>
                  <a:txBody>
                    <a:bodyPr/>
                    <a:lstStyle/>
                    <a:p>
                      <a:r>
                        <a:rPr lang="en-US" dirty="0"/>
                        <a:t>create function</a:t>
                      </a:r>
                    </a:p>
                  </a:txBody>
                  <a:tcPr/>
                </a:tc>
                <a:extLst>
                  <a:ext uri="{0D108BD9-81ED-4DB2-BD59-A6C34878D82A}">
                    <a16:rowId xmlns:a16="http://schemas.microsoft.com/office/drawing/2014/main" val="10001"/>
                  </a:ext>
                </a:extLst>
              </a:tr>
              <a:tr h="370840">
                <a:tc>
                  <a:txBody>
                    <a:bodyPr/>
                    <a:lstStyle/>
                    <a:p>
                      <a:r>
                        <a:rPr lang="en-US" dirty="0"/>
                        <a:t>Parameters need to be specified with IN or OUT or INOUT</a:t>
                      </a:r>
                    </a:p>
                  </a:txBody>
                  <a:tcPr/>
                </a:tc>
                <a:tc>
                  <a:txBody>
                    <a:bodyPr/>
                    <a:lstStyle/>
                    <a:p>
                      <a:r>
                        <a:rPr lang="en-US" dirty="0"/>
                        <a:t>No need to specify as all the parameters</a:t>
                      </a:r>
                      <a:r>
                        <a:rPr lang="en-US" baseline="0" dirty="0"/>
                        <a:t> are IN</a:t>
                      </a:r>
                      <a:endParaRPr lang="en-US" dirty="0"/>
                    </a:p>
                  </a:txBody>
                  <a:tcPr/>
                </a:tc>
                <a:extLst>
                  <a:ext uri="{0D108BD9-81ED-4DB2-BD59-A6C34878D82A}">
                    <a16:rowId xmlns:a16="http://schemas.microsoft.com/office/drawing/2014/main" val="10002"/>
                  </a:ext>
                </a:extLst>
              </a:tr>
              <a:tr h="370840">
                <a:tc>
                  <a:txBody>
                    <a:bodyPr/>
                    <a:lstStyle/>
                    <a:p>
                      <a:r>
                        <a:rPr lang="en-US" dirty="0"/>
                        <a:t>Return type is</a:t>
                      </a:r>
                      <a:r>
                        <a:rPr lang="en-US" baseline="0" dirty="0"/>
                        <a:t> specified by parameter specification</a:t>
                      </a:r>
                      <a:endParaRPr lang="en-US" dirty="0"/>
                    </a:p>
                  </a:txBody>
                  <a:tcPr/>
                </a:tc>
                <a:tc>
                  <a:txBody>
                    <a:bodyPr/>
                    <a:lstStyle/>
                    <a:p>
                      <a:r>
                        <a:rPr lang="en-US" dirty="0"/>
                        <a:t>Return type is</a:t>
                      </a:r>
                      <a:r>
                        <a:rPr lang="en-US" baseline="0" dirty="0"/>
                        <a:t> specified by “return </a:t>
                      </a:r>
                      <a:r>
                        <a:rPr lang="en-US" baseline="0" dirty="0" err="1"/>
                        <a:t>datatype</a:t>
                      </a:r>
                      <a:r>
                        <a:rPr lang="en-US" baseline="0" dirty="0"/>
                        <a:t>” specification</a:t>
                      </a:r>
                      <a:endParaRPr lang="en-US" dirty="0"/>
                    </a:p>
                  </a:txBody>
                  <a:tcPr/>
                </a:tc>
                <a:extLst>
                  <a:ext uri="{0D108BD9-81ED-4DB2-BD59-A6C34878D82A}">
                    <a16:rowId xmlns:a16="http://schemas.microsoft.com/office/drawing/2014/main" val="10003"/>
                  </a:ext>
                </a:extLst>
              </a:tr>
              <a:tr h="370840">
                <a:tc>
                  <a:txBody>
                    <a:bodyPr/>
                    <a:lstStyle/>
                    <a:p>
                      <a:r>
                        <a:rPr lang="en-US" dirty="0"/>
                        <a:t>call procedure(); </a:t>
                      </a:r>
                    </a:p>
                  </a:txBody>
                  <a:tcPr/>
                </a:tc>
                <a:tc>
                  <a:txBody>
                    <a:bodyPr/>
                    <a:lstStyle/>
                    <a:p>
                      <a:r>
                        <a:rPr lang="en-US" dirty="0"/>
                        <a:t>select function();</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404573025"/>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1"/>
            <a:ext cx="7848601" cy="584775"/>
          </a:xfrm>
          <a:prstGeom prst="rect">
            <a:avLst/>
          </a:prstGeom>
          <a:noFill/>
        </p:spPr>
        <p:txBody>
          <a:bodyPr wrap="square" rtlCol="0">
            <a:spAutoFit/>
          </a:bodyPr>
          <a:lstStyle/>
          <a:p>
            <a:r>
              <a:rPr lang="en-US" sz="3200" b="1" dirty="0"/>
              <a:t>Defining a Function - Steps</a:t>
            </a:r>
          </a:p>
        </p:txBody>
      </p:sp>
      <p:sp>
        <p:nvSpPr>
          <p:cNvPr id="6" name="Rectangle 5"/>
          <p:cNvSpPr/>
          <p:nvPr/>
        </p:nvSpPr>
        <p:spPr>
          <a:xfrm>
            <a:off x="1752600" y="1143002"/>
            <a:ext cx="8458200" cy="3170099"/>
          </a:xfrm>
          <a:prstGeom prst="rect">
            <a:avLst/>
          </a:prstGeom>
        </p:spPr>
        <p:txBody>
          <a:bodyPr wrap="square">
            <a:spAutoFit/>
          </a:bodyPr>
          <a:lstStyle/>
          <a:p>
            <a:r>
              <a:rPr lang="en-US" sz="2000" dirty="0"/>
              <a:t>Step 1:  delimiter // </a:t>
            </a:r>
          </a:p>
          <a:p>
            <a:r>
              <a:rPr lang="en-US" sz="2000" dirty="0"/>
              <a:t>Step 2:  create function </a:t>
            </a:r>
            <a:r>
              <a:rPr lang="en-US" sz="2000" dirty="0" err="1"/>
              <a:t>function_name</a:t>
            </a:r>
            <a:r>
              <a:rPr lang="en-US" sz="2000" dirty="0"/>
              <a:t> (param1, </a:t>
            </a:r>
            <a:r>
              <a:rPr lang="en-US" sz="2000" dirty="0" err="1"/>
              <a:t>param_n</a:t>
            </a:r>
            <a:r>
              <a:rPr lang="en-US" sz="2000" dirty="0"/>
              <a:t>) return </a:t>
            </a:r>
            <a:r>
              <a:rPr lang="en-US" sz="2000" dirty="0" err="1"/>
              <a:t>datatype</a:t>
            </a:r>
            <a:endParaRPr lang="en-US" sz="2000" dirty="0"/>
          </a:p>
          <a:p>
            <a:r>
              <a:rPr lang="en-US" sz="2000" dirty="0"/>
              <a:t>              BEGIN</a:t>
            </a:r>
          </a:p>
          <a:p>
            <a:r>
              <a:rPr lang="en-US" sz="2000" dirty="0"/>
              <a:t>                      // all execution statements</a:t>
            </a:r>
          </a:p>
          <a:p>
            <a:r>
              <a:rPr lang="en-US" sz="2000" dirty="0"/>
              <a:t>              END</a:t>
            </a:r>
          </a:p>
          <a:p>
            <a:r>
              <a:rPr lang="en-US" sz="2000" dirty="0"/>
              <a:t>              //</a:t>
            </a:r>
          </a:p>
          <a:p>
            <a:endParaRPr lang="en-US" sz="2000" dirty="0"/>
          </a:p>
          <a:p>
            <a:r>
              <a:rPr lang="en-US" sz="2000" dirty="0"/>
              <a:t>Step 3:  delimiter ;</a:t>
            </a:r>
          </a:p>
          <a:p>
            <a:endParaRPr lang="en-US" sz="2000" dirty="0"/>
          </a:p>
          <a:p>
            <a:r>
              <a:rPr lang="en-US" sz="2000" dirty="0"/>
              <a:t>Step 4: Call the stored function</a:t>
            </a:r>
          </a:p>
        </p:txBody>
      </p:sp>
    </p:spTree>
    <p:custDataLst>
      <p:tags r:id="rId1"/>
    </p:custDataLst>
    <p:extLst>
      <p:ext uri="{BB962C8B-B14F-4D97-AF65-F5344CB8AC3E}">
        <p14:creationId xmlns:p14="http://schemas.microsoft.com/office/powerpoint/2010/main" val="263013060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0"/>
            <a:ext cx="7848601" cy="1077218"/>
          </a:xfrm>
          <a:prstGeom prst="rect">
            <a:avLst/>
          </a:prstGeom>
          <a:noFill/>
        </p:spPr>
        <p:txBody>
          <a:bodyPr wrap="square" rtlCol="0">
            <a:spAutoFit/>
          </a:bodyPr>
          <a:lstStyle/>
          <a:p>
            <a:r>
              <a:rPr lang="en-US" sz="3200" b="1" dirty="0"/>
              <a:t>How do you know how many stored procedures are there in the </a:t>
            </a:r>
            <a:r>
              <a:rPr lang="en-US" sz="3200" b="1" dirty="0" err="1"/>
              <a:t>db</a:t>
            </a:r>
            <a:r>
              <a:rPr lang="en-US" sz="3200" b="1" dirty="0"/>
              <a:t>?</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9" y="2014539"/>
            <a:ext cx="61436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7207771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0"/>
            <a:ext cx="7848601" cy="1077218"/>
          </a:xfrm>
          <a:prstGeom prst="rect">
            <a:avLst/>
          </a:prstGeom>
          <a:noFill/>
        </p:spPr>
        <p:txBody>
          <a:bodyPr wrap="square" rtlCol="0">
            <a:spAutoFit/>
          </a:bodyPr>
          <a:lstStyle/>
          <a:p>
            <a:r>
              <a:rPr lang="en-US" sz="3200" b="1" dirty="0"/>
              <a:t>How do you know the definition of a stored procedure or function? </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971801"/>
            <a:ext cx="77533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219325" y="1447800"/>
            <a:ext cx="5400676"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latin typeface="Siemens Sans" pitchFamily="2" charset="0"/>
              </a:rPr>
              <a:t>Show create procedure </a:t>
            </a:r>
            <a:r>
              <a:rPr lang="en-US" sz="1800" dirty="0" err="1">
                <a:latin typeface="Siemens Sans" pitchFamily="2" charset="0"/>
              </a:rPr>
              <a:t>procedure_name</a:t>
            </a:r>
            <a:r>
              <a:rPr lang="en-US" sz="1800" dirty="0">
                <a:latin typeface="Siemens Sans" pitchFamily="2" charset="0"/>
              </a:rPr>
              <a:t>;</a:t>
            </a:r>
          </a:p>
          <a:p>
            <a:endParaRPr lang="en-US" sz="1800" dirty="0">
              <a:latin typeface="Siemens Sans" pitchFamily="2" charset="0"/>
            </a:endParaRPr>
          </a:p>
          <a:p>
            <a:r>
              <a:rPr lang="en-US" sz="1800" dirty="0">
                <a:latin typeface="Siemens Sans" pitchFamily="2" charset="0"/>
              </a:rPr>
              <a:t>Show create function </a:t>
            </a:r>
            <a:r>
              <a:rPr lang="en-US" sz="1800" dirty="0" err="1">
                <a:latin typeface="Siemens Sans" pitchFamily="2" charset="0"/>
              </a:rPr>
              <a:t>function_name</a:t>
            </a:r>
            <a:r>
              <a:rPr lang="en-US" sz="1800" dirty="0">
                <a:latin typeface="Siemens Sans" pitchFamily="2" charset="0"/>
              </a:rPr>
              <a:t>;</a:t>
            </a:r>
          </a:p>
        </p:txBody>
      </p:sp>
    </p:spTree>
    <p:custDataLst>
      <p:tags r:id="rId1"/>
    </p:custDataLst>
    <p:extLst>
      <p:ext uri="{BB962C8B-B14F-4D97-AF65-F5344CB8AC3E}">
        <p14:creationId xmlns:p14="http://schemas.microsoft.com/office/powerpoint/2010/main" val="583361805"/>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700" y="152401"/>
            <a:ext cx="7848601" cy="584775"/>
          </a:xfrm>
          <a:prstGeom prst="rect">
            <a:avLst/>
          </a:prstGeom>
          <a:noFill/>
        </p:spPr>
        <p:txBody>
          <a:bodyPr wrap="square" rtlCol="0">
            <a:spAutoFit/>
          </a:bodyPr>
          <a:lstStyle/>
          <a:p>
            <a:r>
              <a:rPr lang="en-US" sz="3200" b="1" dirty="0"/>
              <a:t>Stored Procedures and Functions</a:t>
            </a:r>
          </a:p>
        </p:txBody>
      </p:sp>
      <p:sp>
        <p:nvSpPr>
          <p:cNvPr id="5" name="Rectangle 4"/>
          <p:cNvSpPr/>
          <p:nvPr/>
        </p:nvSpPr>
        <p:spPr>
          <a:xfrm>
            <a:off x="1752600" y="1143002"/>
            <a:ext cx="8458200" cy="4524315"/>
          </a:xfrm>
          <a:prstGeom prst="rect">
            <a:avLst/>
          </a:prstGeom>
        </p:spPr>
        <p:txBody>
          <a:bodyPr wrap="square">
            <a:spAutoFit/>
          </a:bodyPr>
          <a:lstStyle/>
          <a:p>
            <a:r>
              <a:rPr lang="en-US" sz="2400" dirty="0">
                <a:latin typeface="+mj-lt"/>
              </a:rPr>
              <a:t>You can declare variables in stored procedures</a:t>
            </a:r>
          </a:p>
          <a:p>
            <a:pPr lvl="1"/>
            <a:endParaRPr lang="en-US" sz="2400" dirty="0">
              <a:latin typeface="+mj-lt"/>
            </a:endParaRPr>
          </a:p>
          <a:p>
            <a:r>
              <a:rPr lang="en-US" sz="2400" dirty="0">
                <a:latin typeface="+mj-lt"/>
              </a:rPr>
              <a:t>You can use flow control statements (conditional IF-THEN-ELSE or loops such as WHILE and REPEAT)</a:t>
            </a:r>
          </a:p>
          <a:p>
            <a:endParaRPr lang="en-US" sz="2400" dirty="0">
              <a:latin typeface="+mj-lt"/>
            </a:endParaRPr>
          </a:p>
          <a:p>
            <a:r>
              <a:rPr lang="en-US" sz="2400" dirty="0">
                <a:latin typeface="+mj-lt"/>
              </a:rPr>
              <a:t>MySQL also supports cursors in stored procedures.</a:t>
            </a:r>
          </a:p>
          <a:p>
            <a:pPr lvl="1"/>
            <a:r>
              <a:rPr lang="en-US" sz="2400" dirty="0">
                <a:latin typeface="+mj-lt"/>
              </a:rPr>
              <a:t>A cursor is used to iterate through a set of rows returned by a query so that we can process each individual row.</a:t>
            </a:r>
          </a:p>
          <a:p>
            <a:endParaRPr lang="en-US" sz="2400" dirty="0">
              <a:latin typeface="+mj-lt"/>
            </a:endParaRPr>
          </a:p>
          <a:p>
            <a:r>
              <a:rPr lang="en-US" sz="2400" dirty="0">
                <a:latin typeface="+mj-lt"/>
              </a:rPr>
              <a:t>Reference: </a:t>
            </a:r>
          </a:p>
          <a:p>
            <a:pPr lvl="1">
              <a:buFont typeface="Arial" pitchFamily="34" charset="0"/>
              <a:buNone/>
            </a:pPr>
            <a:r>
              <a:rPr lang="en-US" sz="2400" dirty="0">
                <a:latin typeface="+mj-lt"/>
              </a:rPr>
              <a:t>http://www.mysqltutorial.org/mysql-stored-procedure-tutorial.aspx</a:t>
            </a:r>
          </a:p>
        </p:txBody>
      </p:sp>
    </p:spTree>
    <p:custDataLst>
      <p:tags r:id="rId1"/>
    </p:custDataLst>
    <p:extLst>
      <p:ext uri="{BB962C8B-B14F-4D97-AF65-F5344CB8AC3E}">
        <p14:creationId xmlns:p14="http://schemas.microsoft.com/office/powerpoint/2010/main" val="128595132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700" y="152401"/>
            <a:ext cx="7848601" cy="584775"/>
          </a:xfrm>
          <a:prstGeom prst="rect">
            <a:avLst/>
          </a:prstGeom>
          <a:noFill/>
        </p:spPr>
        <p:txBody>
          <a:bodyPr wrap="square" rtlCol="0">
            <a:spAutoFit/>
          </a:bodyPr>
          <a:lstStyle/>
          <a:p>
            <a:r>
              <a:rPr lang="en-US" sz="3200" b="1" dirty="0"/>
              <a:t>Summary</a:t>
            </a:r>
          </a:p>
        </p:txBody>
      </p:sp>
      <p:sp>
        <p:nvSpPr>
          <p:cNvPr id="5" name="Rectangle 4"/>
          <p:cNvSpPr/>
          <p:nvPr/>
        </p:nvSpPr>
        <p:spPr>
          <a:xfrm>
            <a:off x="1752600" y="1143001"/>
            <a:ext cx="8458200" cy="3785652"/>
          </a:xfrm>
          <a:prstGeom prst="rect">
            <a:avLst/>
          </a:prstGeom>
        </p:spPr>
        <p:txBody>
          <a:bodyPr wrap="square">
            <a:spAutoFit/>
          </a:bodyPr>
          <a:lstStyle/>
          <a:p>
            <a:r>
              <a:rPr lang="en-US" sz="2400" dirty="0"/>
              <a:t>The basic query string syntax is good enough for majority of the applications.</a:t>
            </a:r>
          </a:p>
          <a:p>
            <a:endParaRPr lang="en-US" sz="2400" dirty="0"/>
          </a:p>
          <a:p>
            <a:r>
              <a:rPr lang="en-US" sz="2400" dirty="0"/>
              <a:t>Advanced MySQL programming through procedures and functions may be needed (a) to minimize the client-server trips and (b) to maximize the performance ( c) and to support reuse.</a:t>
            </a:r>
          </a:p>
          <a:p>
            <a:endParaRPr lang="en-US" sz="2400" dirty="0"/>
          </a:p>
          <a:p>
            <a:r>
              <a:rPr lang="en-US" sz="2400" dirty="0"/>
              <a:t>LOAD DATA INFILE is very handy to quickly upload the data into a database table. Use it for your assignments!</a:t>
            </a:r>
          </a:p>
          <a:p>
            <a:endParaRPr lang="en-US" sz="2400" dirty="0"/>
          </a:p>
        </p:txBody>
      </p:sp>
    </p:spTree>
    <p:custDataLst>
      <p:tags r:id="rId1"/>
    </p:custDataLst>
    <p:extLst>
      <p:ext uri="{BB962C8B-B14F-4D97-AF65-F5344CB8AC3E}">
        <p14:creationId xmlns:p14="http://schemas.microsoft.com/office/powerpoint/2010/main" val="23840537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References</a:t>
            </a:r>
          </a:p>
        </p:txBody>
      </p:sp>
      <p:sp>
        <p:nvSpPr>
          <p:cNvPr id="2" name="Rectangle 1"/>
          <p:cNvSpPr/>
          <p:nvPr/>
        </p:nvSpPr>
        <p:spPr>
          <a:xfrm>
            <a:off x="1752600" y="1143001"/>
            <a:ext cx="8458200" cy="2308324"/>
          </a:xfrm>
          <a:prstGeom prst="rect">
            <a:avLst/>
          </a:prstGeom>
        </p:spPr>
        <p:txBody>
          <a:bodyPr wrap="square">
            <a:spAutoFit/>
          </a:bodyPr>
          <a:lstStyle/>
          <a:p>
            <a:r>
              <a:rPr lang="en-US" sz="2400" dirty="0"/>
              <a:t>SQL Tutorial at W3 Schools</a:t>
            </a:r>
          </a:p>
          <a:p>
            <a:r>
              <a:rPr lang="en-US" sz="2400" dirty="0"/>
              <a:t>	http://www.w3schools.com/sql/</a:t>
            </a:r>
          </a:p>
          <a:p>
            <a:endParaRPr lang="en-US" sz="2400" dirty="0"/>
          </a:p>
          <a:p>
            <a:r>
              <a:rPr lang="en-US" sz="2400" dirty="0"/>
              <a:t>PHP Manual on </a:t>
            </a:r>
            <a:r>
              <a:rPr lang="en-US" sz="2400" dirty="0" err="1"/>
              <a:t>mysqli</a:t>
            </a:r>
            <a:endParaRPr lang="en-US" sz="2400" dirty="0"/>
          </a:p>
          <a:p>
            <a:r>
              <a:rPr lang="en-US" sz="2400" dirty="0"/>
              <a:t>	http://php.net/manual/en/book.mysqli.php</a:t>
            </a:r>
          </a:p>
          <a:p>
            <a:endParaRPr lang="en-US" sz="2400" dirty="0"/>
          </a:p>
        </p:txBody>
      </p:sp>
    </p:spTree>
    <p:custDataLst>
      <p:tags r:id="rId1"/>
    </p:custDataLst>
    <p:extLst>
      <p:ext uri="{BB962C8B-B14F-4D97-AF65-F5344CB8AC3E}">
        <p14:creationId xmlns:p14="http://schemas.microsoft.com/office/powerpoint/2010/main" val="77347718"/>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LOAD DATA INFILE</a:t>
            </a:r>
          </a:p>
        </p:txBody>
      </p:sp>
      <p:sp>
        <p:nvSpPr>
          <p:cNvPr id="7" name="Rectangle 6"/>
          <p:cNvSpPr/>
          <p:nvPr/>
        </p:nvSpPr>
        <p:spPr>
          <a:xfrm>
            <a:off x="1752600" y="1143002"/>
            <a:ext cx="8458200" cy="1200329"/>
          </a:xfrm>
          <a:prstGeom prst="rect">
            <a:avLst/>
          </a:prstGeom>
        </p:spPr>
        <p:txBody>
          <a:bodyPr wrap="square">
            <a:spAutoFit/>
          </a:bodyPr>
          <a:lstStyle/>
          <a:p>
            <a:r>
              <a:rPr lang="en-US" sz="2400" dirty="0"/>
              <a:t>You can easily load data from a plain text file into database tables.</a:t>
            </a:r>
          </a:p>
          <a:p>
            <a:endParaRPr lang="en-US" sz="2400" dirty="0"/>
          </a:p>
          <a:p>
            <a:endParaRPr lang="en-US" sz="2400" dirty="0"/>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1" y="1743166"/>
            <a:ext cx="8490697"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752600" y="2685871"/>
            <a:ext cx="8458200" cy="3046988"/>
          </a:xfrm>
          <a:prstGeom prst="rect">
            <a:avLst/>
          </a:prstGeom>
        </p:spPr>
        <p:txBody>
          <a:bodyPr wrap="square">
            <a:spAutoFit/>
          </a:bodyPr>
          <a:lstStyle/>
          <a:p>
            <a:r>
              <a:rPr lang="en-US" sz="2400" dirty="0"/>
              <a:t>By default,</a:t>
            </a:r>
          </a:p>
          <a:p>
            <a:pPr marL="342900" indent="-342900">
              <a:buFont typeface="Arial" charset="0"/>
              <a:buChar char="•"/>
            </a:pPr>
            <a:r>
              <a:rPr lang="en-US" sz="2400" dirty="0"/>
              <a:t>Data fields in the file must be separated by tabs</a:t>
            </a:r>
          </a:p>
          <a:p>
            <a:pPr marL="342900" indent="-342900">
              <a:buFont typeface="Arial" charset="0"/>
              <a:buChar char="•"/>
            </a:pPr>
            <a:r>
              <a:rPr lang="en-US" sz="2400" dirty="0"/>
              <a:t>The fields must be enclosed in single quotation marks</a:t>
            </a:r>
          </a:p>
          <a:p>
            <a:pPr marL="342900" indent="-342900">
              <a:buFont typeface="Arial" charset="0"/>
              <a:buChar char="•"/>
            </a:pPr>
            <a:r>
              <a:rPr lang="en-US" sz="2400" dirty="0"/>
              <a:t>Each row must be separated by a newline (\n)</a:t>
            </a:r>
          </a:p>
          <a:p>
            <a:pPr marL="342900" indent="-342900">
              <a:buFont typeface="Arial" charset="0"/>
              <a:buChar char="•"/>
            </a:pPr>
            <a:r>
              <a:rPr lang="en-US" sz="2400" dirty="0"/>
              <a:t>Any special characters must be escaped with a slash (\).</a:t>
            </a:r>
          </a:p>
          <a:p>
            <a:pPr marL="342900" indent="-342900">
              <a:buFont typeface="Arial" charset="0"/>
              <a:buChar char="•"/>
            </a:pPr>
            <a:endParaRPr lang="en-US" sz="2400" dirty="0"/>
          </a:p>
          <a:p>
            <a:r>
              <a:rPr lang="en-US" sz="2400" dirty="0"/>
              <a:t>All the above characteristics are configurable with the various options of the LOAD statement.</a:t>
            </a:r>
          </a:p>
        </p:txBody>
      </p:sp>
    </p:spTree>
    <p:custDataLst>
      <p:tags r:id="rId1"/>
    </p:custDataLst>
    <p:extLst>
      <p:ext uri="{BB962C8B-B14F-4D97-AF65-F5344CB8AC3E}">
        <p14:creationId xmlns:p14="http://schemas.microsoft.com/office/powerpoint/2010/main" val="19804765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4</a:t>
            </a:fld>
            <a:endParaRPr lang="en-GB">
              <a:solidFill>
                <a:srgbClr val="FFFFFF"/>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1"/>
            <a:ext cx="9144000" cy="635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hlinkClick r:id="rId4"/>
          </p:cNvPr>
          <p:cNvSpPr/>
          <p:nvPr/>
        </p:nvSpPr>
        <p:spPr bwMode="auto">
          <a:xfrm>
            <a:off x="7924800" y="2133600"/>
            <a:ext cx="2133600"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sz="1600" dirty="0"/>
          </a:p>
          <a:p>
            <a:pPr algn="ctr"/>
            <a:endParaRPr lang="en-US" sz="1600" dirty="0"/>
          </a:p>
          <a:p>
            <a:pPr algn="ctr"/>
            <a:r>
              <a:rPr lang="en-US" sz="1600" dirty="0"/>
              <a:t>ONLINE MANUAL</a:t>
            </a:r>
          </a:p>
        </p:txBody>
      </p:sp>
    </p:spTree>
    <p:custDataLst>
      <p:tags r:id="rId1"/>
    </p:custDataLst>
    <p:extLst>
      <p:ext uri="{BB962C8B-B14F-4D97-AF65-F5344CB8AC3E}">
        <p14:creationId xmlns:p14="http://schemas.microsoft.com/office/powerpoint/2010/main" val="6788363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LOAD DATA INFILE (contd.)</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066800"/>
            <a:ext cx="57816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052762"/>
            <a:ext cx="9246067"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4191001"/>
            <a:ext cx="53625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4674202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OUTFILE is a compliment of INFILE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4076700"/>
            <a:ext cx="897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099" y="1243014"/>
            <a:ext cx="8977746"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7307261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Storage Engines in MySQL</a:t>
            </a:r>
          </a:p>
        </p:txBody>
      </p:sp>
      <p:sp>
        <p:nvSpPr>
          <p:cNvPr id="2" name="TextBox 1"/>
          <p:cNvSpPr txBox="1"/>
          <p:nvPr/>
        </p:nvSpPr>
        <p:spPr>
          <a:xfrm>
            <a:off x="1556658" y="1182468"/>
            <a:ext cx="9096103" cy="5016758"/>
          </a:xfrm>
          <a:prstGeom prst="rect">
            <a:avLst/>
          </a:prstGeom>
          <a:noFill/>
        </p:spPr>
        <p:txBody>
          <a:bodyPr wrap="square" rtlCol="0">
            <a:spAutoFit/>
          </a:bodyPr>
          <a:lstStyle/>
          <a:p>
            <a:r>
              <a:rPr lang="en-US" sz="1600" b="1" dirty="0">
                <a:latin typeface="+mn-lt"/>
              </a:rPr>
              <a:t>Consider  </a:t>
            </a:r>
            <a:r>
              <a:rPr lang="en-US" sz="1600" b="1" dirty="0" err="1">
                <a:latin typeface="+mn-lt"/>
              </a:rPr>
              <a:t>TechId</a:t>
            </a:r>
            <a:r>
              <a:rPr lang="en-US" sz="1600" b="1" dirty="0">
                <a:latin typeface="+mn-lt"/>
              </a:rPr>
              <a:t>, Name and Email as three columns. </a:t>
            </a:r>
          </a:p>
          <a:p>
            <a:r>
              <a:rPr lang="en-US" sz="1600" b="1" dirty="0">
                <a:latin typeface="+mn-lt"/>
              </a:rPr>
              <a:t>And consider that there are many rows of such data.</a:t>
            </a:r>
          </a:p>
          <a:p>
            <a:endParaRPr lang="en-US" sz="1600" b="1" dirty="0">
              <a:latin typeface="+mn-lt"/>
            </a:endParaRPr>
          </a:p>
          <a:p>
            <a:r>
              <a:rPr lang="en-US" sz="1600" b="1" dirty="0">
                <a:latin typeface="+mn-lt"/>
              </a:rPr>
              <a:t>This data can be stored in multiple formats.</a:t>
            </a:r>
          </a:p>
          <a:p>
            <a:endParaRPr lang="en-US" sz="1600" b="1" dirty="0">
              <a:latin typeface="+mn-lt"/>
            </a:endParaRPr>
          </a:p>
          <a:p>
            <a:pPr marL="171450" indent="-171450">
              <a:buFont typeface="Arial" pitchFamily="34" charset="0"/>
              <a:buChar char="•"/>
            </a:pPr>
            <a:r>
              <a:rPr lang="en-US" sz="1600" b="1" dirty="0">
                <a:latin typeface="+mn-lt"/>
              </a:rPr>
              <a:t>Excel		CSV		Word		Power point</a:t>
            </a:r>
          </a:p>
          <a:p>
            <a:pPr marL="171450" indent="-171450">
              <a:buFont typeface="Arial" pitchFamily="34" charset="0"/>
              <a:buChar char="•"/>
            </a:pPr>
            <a:r>
              <a:rPr lang="en-US" sz="1600" b="1" dirty="0">
                <a:latin typeface="+mn-lt"/>
              </a:rPr>
              <a:t>Database	XML		HTML</a:t>
            </a:r>
          </a:p>
          <a:p>
            <a:pPr marL="171450" indent="-171450">
              <a:buFont typeface="Arial" pitchFamily="34" charset="0"/>
              <a:buChar char="•"/>
            </a:pPr>
            <a:endParaRPr lang="en-US" sz="1600" b="1" dirty="0">
              <a:latin typeface="+mn-lt"/>
            </a:endParaRPr>
          </a:p>
          <a:p>
            <a:r>
              <a:rPr lang="en-US" sz="1600" b="1" dirty="0">
                <a:latin typeface="+mn-lt"/>
              </a:rPr>
              <a:t>Even if you push this data to a database, the database can also store the data in several ways.</a:t>
            </a:r>
          </a:p>
          <a:p>
            <a:endParaRPr lang="en-US" sz="1600" b="1" dirty="0">
              <a:latin typeface="+mn-lt"/>
            </a:endParaRPr>
          </a:p>
          <a:p>
            <a:r>
              <a:rPr lang="en-US" sz="1600" b="1" dirty="0">
                <a:latin typeface="+mn-lt"/>
              </a:rPr>
              <a:t>For example, do you want the data stored in </a:t>
            </a:r>
            <a:r>
              <a:rPr lang="en-US" sz="1600" b="1" dirty="0" err="1">
                <a:latin typeface="+mn-lt"/>
              </a:rPr>
              <a:t>db</a:t>
            </a:r>
            <a:r>
              <a:rPr lang="en-US" sz="1600" b="1" dirty="0">
                <a:latin typeface="+mn-lt"/>
              </a:rPr>
              <a:t> tables visible only through </a:t>
            </a:r>
            <a:r>
              <a:rPr lang="en-US" sz="1600" b="1" dirty="0" err="1">
                <a:latin typeface="+mn-lt"/>
              </a:rPr>
              <a:t>db</a:t>
            </a:r>
            <a:r>
              <a:rPr lang="en-US" sz="1600" b="1" dirty="0">
                <a:latin typeface="+mn-lt"/>
              </a:rPr>
              <a:t> server. </a:t>
            </a:r>
          </a:p>
          <a:p>
            <a:r>
              <a:rPr lang="en-US" sz="1600" b="1" dirty="0">
                <a:latin typeface="+mn-lt"/>
              </a:rPr>
              <a:t>Or is it possible to open the data file in notepad and inspect the data?</a:t>
            </a:r>
          </a:p>
          <a:p>
            <a:endParaRPr lang="en-US" sz="1600" b="1" dirty="0">
              <a:latin typeface="+mn-lt"/>
            </a:endParaRPr>
          </a:p>
          <a:p>
            <a:pPr marL="285750" indent="-285750">
              <a:buFont typeface="Arial" pitchFamily="34" charset="0"/>
              <a:buChar char="•"/>
            </a:pPr>
            <a:r>
              <a:rPr lang="en-US" sz="1600" b="1" dirty="0">
                <a:latin typeface="+mn-lt"/>
              </a:rPr>
              <a:t>Do you need transactional support? </a:t>
            </a:r>
          </a:p>
          <a:p>
            <a:pPr marL="285750" indent="-285750">
              <a:buFont typeface="Arial" pitchFamily="34" charset="0"/>
              <a:buChar char="•"/>
            </a:pPr>
            <a:r>
              <a:rPr lang="en-US" sz="1600" b="1" dirty="0">
                <a:latin typeface="+mn-lt"/>
              </a:rPr>
              <a:t>Or it is not worth the performance cost?</a:t>
            </a:r>
          </a:p>
          <a:p>
            <a:pPr marL="285750" indent="-285750">
              <a:buFont typeface="Arial" pitchFamily="34" charset="0"/>
              <a:buChar char="•"/>
            </a:pPr>
            <a:r>
              <a:rPr lang="en-US" sz="1600" b="1" dirty="0">
                <a:latin typeface="+mn-lt"/>
              </a:rPr>
              <a:t>Do you have need to ARCHIVE the data frequently</a:t>
            </a:r>
          </a:p>
          <a:p>
            <a:endParaRPr lang="en-US" sz="1600" b="1" dirty="0">
              <a:latin typeface="+mn-lt"/>
            </a:endParaRPr>
          </a:p>
          <a:p>
            <a:r>
              <a:rPr lang="en-US" sz="1600" b="1" dirty="0">
                <a:latin typeface="+mn-lt"/>
              </a:rPr>
              <a:t>Depending on your need, different storage mechanisms can be specified when creating the tables in MySQL</a:t>
            </a:r>
          </a:p>
        </p:txBody>
      </p:sp>
    </p:spTree>
    <p:custDataLst>
      <p:tags r:id="rId1"/>
    </p:custDataLst>
    <p:extLst>
      <p:ext uri="{BB962C8B-B14F-4D97-AF65-F5344CB8AC3E}">
        <p14:creationId xmlns:p14="http://schemas.microsoft.com/office/powerpoint/2010/main" val="131676850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How many Storage Engines MySQL supports?</a:t>
            </a:r>
          </a:p>
        </p:txBody>
      </p:sp>
      <p:sp>
        <p:nvSpPr>
          <p:cNvPr id="2" name="TextBox 1"/>
          <p:cNvSpPr txBox="1"/>
          <p:nvPr/>
        </p:nvSpPr>
        <p:spPr>
          <a:xfrm>
            <a:off x="1524000" y="1066800"/>
            <a:ext cx="8976360" cy="1631216"/>
          </a:xfrm>
          <a:prstGeom prst="rect">
            <a:avLst/>
          </a:prstGeom>
          <a:solidFill>
            <a:schemeClr val="bg1">
              <a:lumMod val="20000"/>
              <a:lumOff val="80000"/>
            </a:schemeClr>
          </a:solidFill>
        </p:spPr>
        <p:txBody>
          <a:bodyPr wrap="square" rtlCol="0">
            <a:spAutoFit/>
          </a:bodyPr>
          <a:lstStyle/>
          <a:p>
            <a:r>
              <a:rPr lang="en-US" sz="2000" b="1" dirty="0">
                <a:latin typeface="Siemens Slab" pitchFamily="2" charset="0"/>
              </a:rPr>
              <a:t>//default ; gives unformatted output</a:t>
            </a:r>
          </a:p>
          <a:p>
            <a:r>
              <a:rPr lang="en-US" sz="2000" b="1" dirty="0" err="1">
                <a:latin typeface="Siemens Slab" pitchFamily="2" charset="0"/>
              </a:rPr>
              <a:t>mysql</a:t>
            </a:r>
            <a:r>
              <a:rPr lang="en-US" sz="2000" b="1" dirty="0">
                <a:latin typeface="Siemens Slab" pitchFamily="2" charset="0"/>
              </a:rPr>
              <a:t>&gt; SHOW engines;  </a:t>
            </a:r>
          </a:p>
          <a:p>
            <a:endParaRPr lang="en-US" sz="2000" b="1" dirty="0">
              <a:latin typeface="Siemens Slab" pitchFamily="2" charset="0"/>
            </a:endParaRPr>
          </a:p>
          <a:p>
            <a:r>
              <a:rPr lang="en-US" sz="2000" b="1" dirty="0">
                <a:latin typeface="Siemens Slab" pitchFamily="2" charset="0"/>
              </a:rPr>
              <a:t>// \G option gives formatted output</a:t>
            </a:r>
          </a:p>
          <a:p>
            <a:r>
              <a:rPr lang="en-US" sz="2000" b="1" dirty="0" err="1">
                <a:latin typeface="Siemens Slab" pitchFamily="2" charset="0"/>
              </a:rPr>
              <a:t>mysql</a:t>
            </a:r>
            <a:r>
              <a:rPr lang="en-US" sz="2000" b="1" dirty="0">
                <a:latin typeface="Siemens Slab" pitchFamily="2" charset="0"/>
              </a:rPr>
              <a:t>&gt; SHOW engines \G     </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480" y="2698016"/>
            <a:ext cx="7391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191000"/>
            <a:ext cx="63817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1475" y="5486400"/>
            <a:ext cx="63182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46906353"/>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How many Storage Engines MySQL supports?</a:t>
            </a:r>
          </a:p>
        </p:txBody>
      </p:sp>
      <p:sp>
        <p:nvSpPr>
          <p:cNvPr id="2" name="TextBox 1"/>
          <p:cNvSpPr txBox="1"/>
          <p:nvPr/>
        </p:nvSpPr>
        <p:spPr>
          <a:xfrm>
            <a:off x="1676400" y="2552701"/>
            <a:ext cx="8839200" cy="3477875"/>
          </a:xfrm>
          <a:prstGeom prst="rect">
            <a:avLst/>
          </a:prstGeom>
          <a:noFill/>
        </p:spPr>
        <p:txBody>
          <a:bodyPr wrap="square" rtlCol="0">
            <a:spAutoFit/>
          </a:bodyPr>
          <a:lstStyle/>
          <a:p>
            <a:r>
              <a:rPr lang="en-US" sz="2000" dirty="0">
                <a:latin typeface="Siemens Slab" pitchFamily="2" charset="0"/>
              </a:rPr>
              <a:t>Engine: Name of the engine</a:t>
            </a:r>
          </a:p>
          <a:p>
            <a:r>
              <a:rPr lang="en-US" sz="2000" dirty="0">
                <a:latin typeface="Siemens Slab" pitchFamily="2" charset="0"/>
              </a:rPr>
              <a:t>Support: YES, NO, DEFAULT</a:t>
            </a:r>
          </a:p>
          <a:p>
            <a:r>
              <a:rPr lang="en-US" sz="2000" dirty="0">
                <a:latin typeface="Siemens Slab" pitchFamily="2" charset="0"/>
              </a:rPr>
              <a:t>Comment: Brief description about the engine</a:t>
            </a:r>
          </a:p>
          <a:p>
            <a:r>
              <a:rPr lang="en-US" sz="2000" dirty="0">
                <a:latin typeface="Siemens Slab" pitchFamily="2" charset="0"/>
              </a:rPr>
              <a:t>Transactions: are these supported? (YES/NO)</a:t>
            </a:r>
          </a:p>
          <a:p>
            <a:r>
              <a:rPr lang="en-US" sz="2000" dirty="0">
                <a:latin typeface="Siemens Slab" pitchFamily="2" charset="0"/>
              </a:rPr>
              <a:t>XA:  is XA supported? (YES/NO)</a:t>
            </a:r>
          </a:p>
          <a:p>
            <a:r>
              <a:rPr lang="en-US" sz="2000" dirty="0" err="1">
                <a:latin typeface="Siemens Slab" pitchFamily="2" charset="0"/>
              </a:rPr>
              <a:t>Savepoints</a:t>
            </a:r>
            <a:r>
              <a:rPr lang="en-US" sz="2000" dirty="0">
                <a:latin typeface="Siemens Slab" pitchFamily="2" charset="0"/>
              </a:rPr>
              <a:t>: Are </a:t>
            </a:r>
            <a:r>
              <a:rPr lang="en-US" sz="2000" dirty="0" err="1">
                <a:latin typeface="Siemens Slab" pitchFamily="2" charset="0"/>
              </a:rPr>
              <a:t>savepoints</a:t>
            </a:r>
            <a:r>
              <a:rPr lang="en-US" sz="2000" dirty="0">
                <a:latin typeface="Siemens Slab" pitchFamily="2" charset="0"/>
              </a:rPr>
              <a:t> supported? (YES/NO)</a:t>
            </a:r>
          </a:p>
          <a:p>
            <a:endParaRPr lang="en-US" sz="2000" dirty="0">
              <a:latin typeface="Siemens Slab" pitchFamily="2" charset="0"/>
            </a:endParaRPr>
          </a:p>
          <a:p>
            <a:r>
              <a:rPr lang="en-US" sz="2000" dirty="0">
                <a:latin typeface="Siemens Slab" pitchFamily="2" charset="0"/>
              </a:rPr>
              <a:t>NOTE1. ISAM stands for Indexed Sequential Access Method, a method for indexing data for fast retrieval.  </a:t>
            </a:r>
            <a:r>
              <a:rPr lang="en-US" sz="2000" dirty="0" err="1">
                <a:latin typeface="Siemens Slab" pitchFamily="2" charset="0"/>
              </a:rPr>
              <a:t>MyISAM</a:t>
            </a:r>
            <a:r>
              <a:rPr lang="en-US" sz="2000" dirty="0">
                <a:latin typeface="Siemens Slab" pitchFamily="2" charset="0"/>
              </a:rPr>
              <a:t> refers to ISAM for MySQL.</a:t>
            </a:r>
          </a:p>
          <a:p>
            <a:endParaRPr lang="en-US" sz="2000" dirty="0">
              <a:latin typeface="Siemens Slab" pitchFamily="2" charset="0"/>
            </a:endParaRPr>
          </a:p>
          <a:p>
            <a:r>
              <a:rPr lang="en-US" sz="2000" dirty="0">
                <a:latin typeface="Siemens Slab" pitchFamily="2" charset="0"/>
              </a:rPr>
              <a:t>NOTE1: XA refers to an open standard for distributed transaction processing</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580" y="1219200"/>
            <a:ext cx="7391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50919372"/>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mpty">
  <a:themeElements>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Emp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Empty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Empty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Empty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Empty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Empty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mpty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C:\win32app\MSOffice\Templates\eds\Empty.pot</Template>
  <TotalTime>1354</TotalTime>
  <Words>2129</Words>
  <Application>Microsoft Office PowerPoint</Application>
  <PresentationFormat>Widescreen</PresentationFormat>
  <Paragraphs>215</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Siemens Sans</vt:lpstr>
      <vt:lpstr>Siemens Slab</vt:lpstr>
      <vt:lpstr>Times New Roman</vt:lpstr>
      <vt:lpstr>Empty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Metaphase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Itasca Lessons Learned</dc:title>
  <dc:creator>lsheets</dc:creator>
  <cp:lastModifiedBy>Jasthi, Jasthi (DI SW PLM LCS DEVOPS)</cp:lastModifiedBy>
  <cp:revision>195</cp:revision>
  <cp:lastPrinted>2001-10-31T19:38:05Z</cp:lastPrinted>
  <dcterms:created xsi:type="dcterms:W3CDTF">2001-10-29T21:13:45Z</dcterms:created>
  <dcterms:modified xsi:type="dcterms:W3CDTF">2024-05-19T05:32:00Z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EA063003-CB52-4A02-8FAE-7357FA2351D1</vt:lpwstr>
  </property>
  <property fmtid="{D5CDD505-2E9C-101B-9397-08002B2CF9AE}" pid="3" name="ArticulatePath">
    <vt:lpwstr>Introduction_I18N and L10N_Unicode</vt:lpwstr>
  </property>
  <property fmtid="{D5CDD505-2E9C-101B-9397-08002B2CF9AE}" pid="4" name="MSIP_Label_6f75f480-7803-4ee9-bb54-84d0635fdbe7_Enabled">
    <vt:lpwstr>true</vt:lpwstr>
  </property>
  <property fmtid="{D5CDD505-2E9C-101B-9397-08002B2CF9AE}" pid="5" name="MSIP_Label_6f75f480-7803-4ee9-bb54-84d0635fdbe7_SetDate">
    <vt:lpwstr>2023-05-31T23:08:35Z</vt:lpwstr>
  </property>
  <property fmtid="{D5CDD505-2E9C-101B-9397-08002B2CF9AE}" pid="6" name="MSIP_Label_6f75f480-7803-4ee9-bb54-84d0635fdbe7_Method">
    <vt:lpwstr>Privileged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d8fdb75c-780b-41d8-8e58-7ee38253b03a</vt:lpwstr>
  </property>
  <property fmtid="{D5CDD505-2E9C-101B-9397-08002B2CF9AE}" pid="10" name="MSIP_Label_6f75f480-7803-4ee9-bb54-84d0635fdbe7_ContentBits">
    <vt:lpwstr>0</vt:lpwstr>
  </property>
</Properties>
</file>