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2"/>
  </p:notesMasterIdLst>
  <p:handoutMasterIdLst>
    <p:handoutMasterId r:id="rId13"/>
  </p:handoutMasterIdLst>
  <p:sldIdLst>
    <p:sldId id="286" r:id="rId2"/>
    <p:sldId id="403" r:id="rId3"/>
    <p:sldId id="402" r:id="rId4"/>
    <p:sldId id="401" r:id="rId5"/>
    <p:sldId id="381" r:id="rId6"/>
    <p:sldId id="392" r:id="rId7"/>
    <p:sldId id="393" r:id="rId8"/>
    <p:sldId id="394" r:id="rId9"/>
    <p:sldId id="405" r:id="rId10"/>
    <p:sldId id="404" r:id="rId11"/>
  </p:sldIdLst>
  <p:sldSz cx="12192000" cy="6858000"/>
  <p:notesSz cx="6992938" cy="9278938"/>
  <p:custDataLst>
    <p:tags r:id="rId14"/>
  </p:custDataLst>
  <p:defaultTextStyle>
    <a:defPPr>
      <a:defRPr lang="en-GB"/>
    </a:defPPr>
    <a:lvl1pPr algn="l" rtl="0" eaLnBrk="0" fontAlgn="base" hangingPunct="0">
      <a:spcBef>
        <a:spcPct val="0"/>
      </a:spcBef>
      <a:spcAft>
        <a:spcPct val="0"/>
      </a:spcAft>
      <a:defRPr sz="1200" kern="1200">
        <a:solidFill>
          <a:schemeClr val="bg2"/>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bg2"/>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bg2"/>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bg2"/>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bg2"/>
        </a:solidFill>
        <a:latin typeface="Times New Roman" pitchFamily="18" charset="0"/>
        <a:ea typeface="+mn-ea"/>
        <a:cs typeface="+mn-cs"/>
      </a:defRPr>
    </a:lvl5pPr>
    <a:lvl6pPr marL="2286000" algn="l" defTabSz="914400" rtl="0" eaLnBrk="1" latinLnBrk="0" hangingPunct="1">
      <a:defRPr sz="1200" kern="1200">
        <a:solidFill>
          <a:schemeClr val="bg2"/>
        </a:solidFill>
        <a:latin typeface="Times New Roman" pitchFamily="18" charset="0"/>
        <a:ea typeface="+mn-ea"/>
        <a:cs typeface="+mn-cs"/>
      </a:defRPr>
    </a:lvl6pPr>
    <a:lvl7pPr marL="2743200" algn="l" defTabSz="914400" rtl="0" eaLnBrk="1" latinLnBrk="0" hangingPunct="1">
      <a:defRPr sz="1200" kern="1200">
        <a:solidFill>
          <a:schemeClr val="bg2"/>
        </a:solidFill>
        <a:latin typeface="Times New Roman" pitchFamily="18" charset="0"/>
        <a:ea typeface="+mn-ea"/>
        <a:cs typeface="+mn-cs"/>
      </a:defRPr>
    </a:lvl7pPr>
    <a:lvl8pPr marL="3200400" algn="l" defTabSz="914400" rtl="0" eaLnBrk="1" latinLnBrk="0" hangingPunct="1">
      <a:defRPr sz="1200" kern="1200">
        <a:solidFill>
          <a:schemeClr val="bg2"/>
        </a:solidFill>
        <a:latin typeface="Times New Roman" pitchFamily="18" charset="0"/>
        <a:ea typeface="+mn-ea"/>
        <a:cs typeface="+mn-cs"/>
      </a:defRPr>
    </a:lvl8pPr>
    <a:lvl9pPr marL="3657600" algn="l" defTabSz="914400" rtl="0" eaLnBrk="1" latinLnBrk="0" hangingPunct="1">
      <a:defRPr sz="1200" kern="1200">
        <a:solidFill>
          <a:schemeClr val="bg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FF"/>
    <a:srgbClr val="336699"/>
    <a:srgbClr val="0099CC"/>
    <a:srgbClr val="CCECFF"/>
    <a:srgbClr val="969696"/>
    <a:srgbClr val="D7F5E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1" name="Rectangle 3"/>
          <p:cNvSpPr>
            <a:spLocks noGrp="1" noChangeArrowheads="1"/>
          </p:cNvSpPr>
          <p:nvPr>
            <p:ph type="dt" sz="quarter"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defRPr>
            </a:lvl1pPr>
          </a:lstStyle>
          <a:p>
            <a:pPr>
              <a:defRPr/>
            </a:pPr>
            <a:endParaRPr lang="en-GB"/>
          </a:p>
        </p:txBody>
      </p:sp>
      <p:sp>
        <p:nvSpPr>
          <p:cNvPr id="27652" name="Rectangle 4"/>
          <p:cNvSpPr>
            <a:spLocks noGrp="1" noChangeArrowheads="1"/>
          </p:cNvSpPr>
          <p:nvPr>
            <p:ph type="ftr" sz="quarter" idx="2"/>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3" name="Rectangle 5"/>
          <p:cNvSpPr>
            <a:spLocks noGrp="1" noChangeArrowheads="1"/>
          </p:cNvSpPr>
          <p:nvPr>
            <p:ph type="sldNum" sz="quarter" idx="3"/>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defRPr>
            </a:lvl1pPr>
          </a:lstStyle>
          <a:p>
            <a:pPr>
              <a:defRPr/>
            </a:pPr>
            <a:fld id="{A1C2FBDA-E634-4068-A132-14714024DA9D}" type="slidenum">
              <a:rPr lang="en-GB"/>
              <a:pPr>
                <a:defRPr/>
              </a:pPr>
              <a:t>‹#›</a:t>
            </a:fld>
            <a:endParaRPr lang="en-GB"/>
          </a:p>
        </p:txBody>
      </p:sp>
    </p:spTree>
    <p:extLst>
      <p:ext uri="{BB962C8B-B14F-4D97-AF65-F5344CB8AC3E}">
        <p14:creationId xmlns:p14="http://schemas.microsoft.com/office/powerpoint/2010/main" val="4293645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5" name="Rectangle 3"/>
          <p:cNvSpPr>
            <a:spLocks noGrp="1" noChangeArrowheads="1"/>
          </p:cNvSpPr>
          <p:nvPr>
            <p:ph type="dt"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latin typeface="Arial" charset="0"/>
              </a:defRPr>
            </a:lvl1pPr>
          </a:lstStyle>
          <a:p>
            <a:pPr>
              <a:defRPr/>
            </a:pPr>
            <a:endParaRPr lang="en-GB"/>
          </a:p>
        </p:txBody>
      </p:sp>
      <p:sp>
        <p:nvSpPr>
          <p:cNvPr id="49156" name="Rectangle 4"/>
          <p:cNvSpPr>
            <a:spLocks noGrp="1" noRot="1" noChangeAspect="1" noChangeArrowheads="1" noTextEdit="1"/>
          </p:cNvSpPr>
          <p:nvPr>
            <p:ph type="sldImg" idx="2"/>
          </p:nvPr>
        </p:nvSpPr>
        <p:spPr bwMode="auto">
          <a:xfrm>
            <a:off x="355600" y="687388"/>
            <a:ext cx="6232525" cy="3506787"/>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5988" y="4422775"/>
            <a:ext cx="5110162" cy="4194175"/>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9" name="Rectangle 7"/>
          <p:cNvSpPr>
            <a:spLocks noGrp="1" noChangeArrowheads="1"/>
          </p:cNvSpPr>
          <p:nvPr>
            <p:ph type="sldNum" sz="quarter" idx="5"/>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latin typeface="Arial" charset="0"/>
              </a:defRPr>
            </a:lvl1pPr>
          </a:lstStyle>
          <a:p>
            <a:pPr>
              <a:defRPr/>
            </a:pPr>
            <a:fld id="{882D5666-EA26-43DB-A423-D6C16F047424}" type="slidenum">
              <a:rPr lang="en-GB"/>
              <a:pPr>
                <a:defRPr/>
              </a:pPr>
              <a:t>‹#›</a:t>
            </a:fld>
            <a:endParaRPr lang="en-GB"/>
          </a:p>
        </p:txBody>
      </p:sp>
    </p:spTree>
    <p:extLst>
      <p:ext uri="{BB962C8B-B14F-4D97-AF65-F5344CB8AC3E}">
        <p14:creationId xmlns:p14="http://schemas.microsoft.com/office/powerpoint/2010/main" val="1460461158"/>
      </p:ext>
    </p:extLst>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175109" name="Rectangle 5"/>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175110" name="Rectangle 6"/>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304800" y="6477000"/>
            <a:ext cx="10261600" cy="228600"/>
          </a:xfrm>
        </p:spPr>
        <p:txBody>
          <a:bodyPr/>
          <a:lstStyle>
            <a:lvl1pPr>
              <a:defRPr sz="1400" b="0" smtClean="0"/>
            </a:lvl1pPr>
          </a:lstStyle>
          <a:p>
            <a:pPr>
              <a:defRPr/>
            </a:pPr>
            <a:r>
              <a:rPr lang="en-GB" dirty="0"/>
              <a:t>Siva R Jasthi                                                                          ICS325 – Internet Application Development</a:t>
            </a:r>
            <a:endParaRPr lang="en-GB" dirty="0">
              <a:solidFill>
                <a:srgbClr val="FFFFFF"/>
              </a:solidFill>
            </a:endParaRPr>
          </a:p>
        </p:txBody>
      </p:sp>
      <p:sp>
        <p:nvSpPr>
          <p:cNvPr id="7" name="Rectangle 4"/>
          <p:cNvSpPr>
            <a:spLocks noGrp="1" noChangeArrowheads="1"/>
          </p:cNvSpPr>
          <p:nvPr>
            <p:ph type="sldNum" sz="quarter" idx="11"/>
          </p:nvPr>
        </p:nvSpPr>
        <p:spPr>
          <a:xfrm>
            <a:off x="10769600" y="6477000"/>
            <a:ext cx="508000" cy="228600"/>
          </a:xfrm>
        </p:spPr>
        <p:txBody>
          <a:bodyPr/>
          <a:lstStyle>
            <a:lvl1pPr>
              <a:defRPr smtClean="0">
                <a:solidFill>
                  <a:srgbClr val="FFFFFF"/>
                </a:solidFill>
              </a:defRPr>
            </a:lvl1pPr>
          </a:lstStyle>
          <a:p>
            <a:pPr>
              <a:defRPr/>
            </a:pPr>
            <a:fld id="{9A469BB5-E0B9-488C-AA60-33494638DC02}" type="slidenum">
              <a:rPr lang="en-GB"/>
              <a:pPr>
                <a:defRPr/>
              </a:pPr>
              <a:t>‹#›</a:t>
            </a:fld>
            <a:endParaRPr lang="en-GB"/>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1E9D930E-90CA-4250-A551-B44A7BA993FE}"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3" name="Slide Number Placeholder 2"/>
          <p:cNvSpPr>
            <a:spLocks noGrp="1"/>
          </p:cNvSpPr>
          <p:nvPr>
            <p:ph type="sldNum" sz="quarter" idx="11"/>
          </p:nvPr>
        </p:nvSpPr>
        <p:spPr/>
        <p:txBody>
          <a:bodyPr/>
          <a:lstStyle>
            <a:lvl1pPr>
              <a:defRPr smtClean="0"/>
            </a:lvl1pPr>
          </a:lstStyle>
          <a:p>
            <a:pPr>
              <a:defRPr/>
            </a:pPr>
            <a:fld id="{5201DAA7-D7B7-4AEC-9760-CE018CC47466}" type="slidenum">
              <a:rPr lang="en-GB"/>
              <a:pPr>
                <a:defRPr/>
              </a:pPr>
              <a:t>‹#›</a:t>
            </a:fld>
            <a:endParaRPr lang="en-GB">
              <a:solidFill>
                <a:srgbClr val="FFFFFF"/>
              </a:solidFil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92" name="Rectangle 44"/>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2061" name="Rectangle 13"/>
          <p:cNvSpPr>
            <a:spLocks noGrp="1" noChangeArrowheads="1"/>
          </p:cNvSpPr>
          <p:nvPr>
            <p:ph type="ftr" sz="quarter" idx="3"/>
          </p:nvPr>
        </p:nvSpPr>
        <p:spPr bwMode="auto">
          <a:xfrm>
            <a:off x="203200" y="6629400"/>
            <a:ext cx="10972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1" smtClean="0">
                <a:solidFill>
                  <a:schemeClr val="accent2"/>
                </a:solidFill>
                <a:latin typeface="+mn-lt"/>
              </a:defRPr>
            </a:lvl1pPr>
          </a:lstStyle>
          <a:p>
            <a:pPr>
              <a:defRPr/>
            </a:pPr>
            <a:r>
              <a:rPr lang="en-GB" dirty="0"/>
              <a:t>Siva R Jasthi                                                                          ICS325 – Internet Application Development</a:t>
            </a:r>
            <a:endParaRPr lang="en-GB" sz="1400" dirty="0">
              <a:solidFill>
                <a:srgbClr val="FFFFFF"/>
              </a:solidFill>
            </a:endParaRPr>
          </a:p>
        </p:txBody>
      </p:sp>
      <p:sp>
        <p:nvSpPr>
          <p:cNvPr id="2062" name="Rectangle 14"/>
          <p:cNvSpPr>
            <a:spLocks noGrp="1" noChangeArrowheads="1"/>
          </p:cNvSpPr>
          <p:nvPr>
            <p:ph type="sldNum" sz="quarter" idx="4"/>
          </p:nvPr>
        </p:nvSpPr>
        <p:spPr bwMode="auto">
          <a:xfrm>
            <a:off x="11277600" y="6629400"/>
            <a:ext cx="711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4EE87C96-FD3F-4BD3-9C5B-BE9A4E1C5F8C}" type="slidenum">
              <a:rPr lang="en-GB"/>
              <a:pPr>
                <a:defRPr/>
              </a:pPr>
              <a:t>‹#›</a:t>
            </a:fld>
            <a:endParaRPr lang="en-GB">
              <a:solidFill>
                <a:srgbClr val="FFFFFF"/>
              </a:solidFill>
            </a:endParaRPr>
          </a:p>
        </p:txBody>
      </p:sp>
      <p:sp>
        <p:nvSpPr>
          <p:cNvPr id="1029" name="Rectangle 11"/>
          <p:cNvSpPr>
            <a:spLocks noGrp="1" noChangeArrowheads="1"/>
          </p:cNvSpPr>
          <p:nvPr>
            <p:ph type="body" idx="1"/>
          </p:nvPr>
        </p:nvSpPr>
        <p:spPr bwMode="auto">
          <a:xfrm>
            <a:off x="203200" y="1143000"/>
            <a:ext cx="11988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		</a:t>
            </a:r>
          </a:p>
          <a:p>
            <a:pPr lvl="3"/>
            <a:r>
              <a:rPr lang="en-GB"/>
              <a:t>Fourth level</a:t>
            </a:r>
          </a:p>
        </p:txBody>
      </p:sp>
      <p:sp>
        <p:nvSpPr>
          <p:cNvPr id="2058" name="Rectangle 10"/>
          <p:cNvSpPr>
            <a:spLocks noGrp="1" noChangeArrowheads="1"/>
          </p:cNvSpPr>
          <p:nvPr>
            <p:ph type="title"/>
          </p:nvPr>
        </p:nvSpPr>
        <p:spPr bwMode="auto">
          <a:xfrm>
            <a:off x="1219200" y="0"/>
            <a:ext cx="109728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2" name="Picture 2054" descr="jasthi">
            <a:extLst>
              <a:ext uri="{FF2B5EF4-FFF2-40B4-BE49-F238E27FC236}">
                <a16:creationId xmlns:a16="http://schemas.microsoft.com/office/drawing/2014/main" id="{70110E3C-674B-A838-460A-BD63617131C4}"/>
              </a:ext>
            </a:extLst>
          </p:cNvPr>
          <p:cNvPicPr>
            <a:picLocks noChangeAspect="1" noChangeArrowheads="1"/>
          </p:cNvPicPr>
          <p:nvPr userDrawn="1"/>
        </p:nvPicPr>
        <p:blipFill>
          <a:blip r:embed="rId5" cstate="print"/>
          <a:srcRect/>
          <a:stretch>
            <a:fillRect/>
          </a:stretch>
        </p:blipFill>
        <p:spPr bwMode="auto">
          <a:xfrm>
            <a:off x="4618" y="0"/>
            <a:ext cx="1062182" cy="1062182"/>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72" r:id="rId1"/>
    <p:sldLayoutId id="2147483673" r:id="rId2"/>
    <p:sldLayoutId id="2147483678" r:id="rId3"/>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hyperlink" Target="http://localhost/chapter17/secret.ph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chapter17/secret.php" TargetMode="Externa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3"/>
          <p:cNvSpPr>
            <a:spLocks noChangeArrowheads="1"/>
          </p:cNvSpPr>
          <p:nvPr/>
        </p:nvSpPr>
        <p:spPr bwMode="auto">
          <a:xfrm>
            <a:off x="1524000" y="1828800"/>
            <a:ext cx="9144000" cy="2133600"/>
          </a:xfrm>
          <a:prstGeom prst="rect">
            <a:avLst/>
          </a:prstGeom>
          <a:solidFill>
            <a:srgbClr val="89A5C7"/>
          </a:solidFill>
          <a:ln w="25400">
            <a:solidFill>
              <a:schemeClr val="bg1"/>
            </a:solidFill>
            <a:miter lim="800000"/>
            <a:headEnd/>
            <a:tailEnd/>
          </a:ln>
        </p:spPr>
        <p:txBody>
          <a:bodyPr wrap="none" anchor="ctr"/>
          <a:lstStyle/>
          <a:p>
            <a:pPr algn="ctr"/>
            <a:r>
              <a:rPr lang="en-US" sz="2800" b="1" dirty="0"/>
              <a:t>Ch.16. Implementing Authentication </a:t>
            </a:r>
          </a:p>
          <a:p>
            <a:pPr algn="ctr"/>
            <a:r>
              <a:rPr lang="en-US" sz="2800" b="1" dirty="0"/>
              <a:t>with PHP and MySQL</a:t>
            </a:r>
          </a:p>
        </p:txBody>
      </p:sp>
      <p:pic>
        <p:nvPicPr>
          <p:cNvPr id="13315" name="Picture 2054" descr="jasthi"/>
          <p:cNvPicPr>
            <a:picLocks noChangeAspect="1" noChangeArrowheads="1"/>
          </p:cNvPicPr>
          <p:nvPr/>
        </p:nvPicPr>
        <p:blipFill>
          <a:blip r:embed="rId4" cstate="print"/>
          <a:srcRect/>
          <a:stretch>
            <a:fillRect/>
          </a:stretch>
        </p:blipFill>
        <p:spPr bwMode="auto">
          <a:xfrm>
            <a:off x="1524000" y="2133600"/>
            <a:ext cx="1295400" cy="1295400"/>
          </a:xfrm>
          <a:prstGeom prst="rect">
            <a:avLst/>
          </a:prstGeom>
          <a:noFill/>
          <a:ln w="9525">
            <a:noFill/>
            <a:miter lim="800000"/>
            <a:headEnd/>
            <a:tailEnd/>
          </a:ln>
        </p:spPr>
      </p:pic>
      <p:sp>
        <p:nvSpPr>
          <p:cNvPr id="13316" name="Rectangle 2056"/>
          <p:cNvSpPr>
            <a:spLocks noChangeArrowheads="1"/>
          </p:cNvSpPr>
          <p:nvPr/>
        </p:nvSpPr>
        <p:spPr bwMode="auto">
          <a:xfrm>
            <a:off x="4419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a:spcBef>
                <a:spcPct val="45000"/>
              </a:spcBef>
            </a:pPr>
            <a:r>
              <a:rPr kumimoji="1" lang="en-US" sz="2000" b="1" dirty="0">
                <a:latin typeface="Arial" charset="0"/>
              </a:rPr>
              <a:t>Siva R Jasthi</a:t>
            </a:r>
            <a:endParaRPr kumimoji="1" lang="en-US" sz="1600" dirty="0">
              <a:latin typeface="Arial" charset="0"/>
            </a:endParaRPr>
          </a:p>
          <a:p>
            <a:pPr>
              <a:spcBef>
                <a:spcPct val="45000"/>
              </a:spcBef>
            </a:pPr>
            <a:r>
              <a:rPr kumimoji="1" lang="en-US" sz="1600" dirty="0">
                <a:latin typeface="Arial" charset="0"/>
              </a:rPr>
              <a:t>ICS325 – Internet Application Development</a:t>
            </a:r>
          </a:p>
          <a:p>
            <a:pPr>
              <a:spcBef>
                <a:spcPct val="45000"/>
              </a:spcBef>
            </a:pPr>
            <a:r>
              <a:rPr kumimoji="1" lang="en-US" sz="1600" dirty="0">
                <a:latin typeface="Arial" charset="0"/>
              </a:rPr>
              <a:t>Information and Computer Sciences</a:t>
            </a:r>
          </a:p>
          <a:p>
            <a:pPr>
              <a:spcBef>
                <a:spcPct val="45000"/>
              </a:spcBef>
            </a:pPr>
            <a:r>
              <a:rPr kumimoji="1" lang="en-US" sz="1600" dirty="0">
                <a:latin typeface="Arial" charset="0"/>
              </a:rPr>
              <a:t>Metropolitan State University</a:t>
            </a:r>
          </a:p>
        </p:txBody>
      </p:sp>
    </p:spTree>
    <p:custDataLst>
      <p:tags r:id="rId1"/>
    </p:custDataLst>
    <p:extLst>
      <p:ext uri="{BB962C8B-B14F-4D97-AF65-F5344CB8AC3E}">
        <p14:creationId xmlns:p14="http://schemas.microsoft.com/office/powerpoint/2010/main" val="112489052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10</a:t>
            </a:fld>
            <a:endParaRPr lang="en-GB">
              <a:solidFill>
                <a:srgbClr val="FFFFFF"/>
              </a:solidFill>
            </a:endParaRPr>
          </a:p>
        </p:txBody>
      </p:sp>
      <p:sp>
        <p:nvSpPr>
          <p:cNvPr id="4" name="Title 1"/>
          <p:cNvSpPr txBox="1">
            <a:spLocks/>
          </p:cNvSpPr>
          <p:nvPr/>
        </p:nvSpPr>
        <p:spPr>
          <a:xfrm>
            <a:off x="2435860" y="152400"/>
            <a:ext cx="82321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Summary of Authentication Mechanisms</a:t>
            </a:r>
          </a:p>
        </p:txBody>
      </p:sp>
      <p:sp>
        <p:nvSpPr>
          <p:cNvPr id="5" name="Rectangle 4"/>
          <p:cNvSpPr/>
          <p:nvPr/>
        </p:nvSpPr>
        <p:spPr>
          <a:xfrm>
            <a:off x="1752600" y="1143001"/>
            <a:ext cx="8458200" cy="3416320"/>
          </a:xfrm>
          <a:prstGeom prst="rect">
            <a:avLst/>
          </a:prstGeom>
        </p:spPr>
        <p:txBody>
          <a:bodyPr wrap="square">
            <a:spAutoFit/>
          </a:bodyPr>
          <a:lstStyle/>
          <a:p>
            <a:pPr marL="342900" indent="-342900">
              <a:buFont typeface="Arial" pitchFamily="34" charset="0"/>
              <a:buChar char="•"/>
            </a:pPr>
            <a:r>
              <a:rPr lang="en-US" sz="2400" b="1" dirty="0"/>
              <a:t>HTTP Basic Authentication through PHP Scripts:</a:t>
            </a:r>
          </a:p>
          <a:p>
            <a:pPr marL="342900" indent="-342900">
              <a:buFont typeface="Arial" pitchFamily="34" charset="0"/>
              <a:buChar char="•"/>
            </a:pPr>
            <a:endParaRPr lang="en-US" sz="2400" dirty="0"/>
          </a:p>
          <a:p>
            <a:r>
              <a:rPr lang="en-US" sz="2400" dirty="0"/>
              <a:t>Requesting a Web Browser for some help in authenticating the users</a:t>
            </a:r>
          </a:p>
          <a:p>
            <a:endParaRPr lang="en-US" sz="2400" dirty="0"/>
          </a:p>
          <a:p>
            <a:pPr marL="342900" indent="-342900">
              <a:buFont typeface="Arial" pitchFamily="34" charset="0"/>
              <a:buChar char="•"/>
            </a:pPr>
            <a:r>
              <a:rPr lang="en-US" sz="2400" b="1" dirty="0"/>
              <a:t>Session Control (over to chapter 23)</a:t>
            </a:r>
          </a:p>
          <a:p>
            <a:endParaRPr lang="en-US" sz="2400" dirty="0"/>
          </a:p>
          <a:p>
            <a:r>
              <a:rPr lang="en-US" sz="2400" dirty="0"/>
              <a:t>Relying on PHP and MySQL to authenticate users and using the sessions to control their interactions</a:t>
            </a:r>
          </a:p>
        </p:txBody>
      </p:sp>
    </p:spTree>
    <p:custDataLst>
      <p:tags r:id="rId1"/>
    </p:custDataLst>
    <p:extLst>
      <p:ext uri="{BB962C8B-B14F-4D97-AF65-F5344CB8AC3E}">
        <p14:creationId xmlns:p14="http://schemas.microsoft.com/office/powerpoint/2010/main" val="114812544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2</a:t>
            </a:fld>
            <a:endParaRPr lang="en-GB">
              <a:solidFill>
                <a:srgbClr val="FFFFFF"/>
              </a:solidFill>
            </a:endParaRPr>
          </a:p>
        </p:txBody>
      </p:sp>
      <p:sp>
        <p:nvSpPr>
          <p:cNvPr id="4" name="Title 1"/>
          <p:cNvSpPr txBox="1">
            <a:spLocks/>
          </p:cNvSpPr>
          <p:nvPr/>
        </p:nvSpPr>
        <p:spPr>
          <a:xfrm>
            <a:off x="2435860" y="152400"/>
            <a:ext cx="68605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Outline</a:t>
            </a:r>
          </a:p>
        </p:txBody>
      </p:sp>
      <p:sp>
        <p:nvSpPr>
          <p:cNvPr id="5" name="Rectangle 4"/>
          <p:cNvSpPr/>
          <p:nvPr/>
        </p:nvSpPr>
        <p:spPr>
          <a:xfrm>
            <a:off x="1752600" y="1143001"/>
            <a:ext cx="8458200" cy="3046988"/>
          </a:xfrm>
          <a:prstGeom prst="rect">
            <a:avLst/>
          </a:prstGeom>
        </p:spPr>
        <p:txBody>
          <a:bodyPr wrap="square">
            <a:spAutoFit/>
          </a:bodyPr>
          <a:lstStyle/>
          <a:p>
            <a:pPr marL="342900" indent="-342900">
              <a:buFont typeface="Arial" pitchFamily="34" charset="0"/>
              <a:buChar char="•"/>
            </a:pPr>
            <a:r>
              <a:rPr lang="en-US" sz="2400" dirty="0"/>
              <a:t>Authentication vs Authorization</a:t>
            </a:r>
          </a:p>
          <a:p>
            <a:pPr marL="342900" indent="-342900">
              <a:buFont typeface="Arial" pitchFamily="34" charset="0"/>
              <a:buChar char="•"/>
            </a:pPr>
            <a:endParaRPr lang="en-US" sz="2400" dirty="0"/>
          </a:p>
          <a:p>
            <a:pPr marL="342900" indent="-342900">
              <a:buFont typeface="Arial" pitchFamily="34" charset="0"/>
              <a:buChar char="•"/>
            </a:pPr>
            <a:r>
              <a:rPr lang="en-US" sz="2400" dirty="0"/>
              <a:t>Securing pages, directories, entire application.</a:t>
            </a:r>
          </a:p>
          <a:p>
            <a:pPr marL="342900" indent="-342900">
              <a:buFont typeface="Arial" pitchFamily="34" charset="0"/>
              <a:buChar char="•"/>
            </a:pPr>
            <a:endParaRPr lang="en-US" sz="2400" dirty="0"/>
          </a:p>
          <a:p>
            <a:pPr marL="342900" indent="-342900">
              <a:buFont typeface="Arial" pitchFamily="34" charset="0"/>
              <a:buChar char="•"/>
            </a:pPr>
            <a:r>
              <a:rPr lang="en-US" sz="2400" dirty="0"/>
              <a:t>HTTP Basic Authentication through PHP</a:t>
            </a:r>
          </a:p>
          <a:p>
            <a:pPr marL="342900" indent="-342900">
              <a:buFont typeface="Arial" pitchFamily="34" charset="0"/>
              <a:buChar char="•"/>
            </a:pPr>
            <a:r>
              <a:rPr lang="en-US" sz="2400"/>
              <a:t>Cookie </a:t>
            </a:r>
            <a:r>
              <a:rPr lang="en-US" sz="2400" dirty="0"/>
              <a:t>and Session Control through PHP.</a:t>
            </a:r>
          </a:p>
          <a:p>
            <a:pPr marL="342900" indent="-342900">
              <a:buFont typeface="Arial" pitchFamily="34" charset="0"/>
              <a:buChar char="•"/>
            </a:pPr>
            <a:endParaRPr lang="en-US" sz="2400" dirty="0"/>
          </a:p>
          <a:p>
            <a:pPr marL="342900" indent="-342900">
              <a:buFont typeface="Arial" pitchFamily="34" charset="0"/>
              <a:buChar char="•"/>
            </a:pPr>
            <a:r>
              <a:rPr lang="en-US" sz="2400" dirty="0"/>
              <a:t>Encrypting user names and passwords in MySQL database</a:t>
            </a:r>
          </a:p>
        </p:txBody>
      </p:sp>
    </p:spTree>
    <p:custDataLst>
      <p:tags r:id="rId1"/>
    </p:custDataLst>
    <p:extLst>
      <p:ext uri="{BB962C8B-B14F-4D97-AF65-F5344CB8AC3E}">
        <p14:creationId xmlns:p14="http://schemas.microsoft.com/office/powerpoint/2010/main" val="375880568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3</a:t>
            </a:fld>
            <a:endParaRPr lang="en-GB">
              <a:solidFill>
                <a:srgbClr val="FFFFFF"/>
              </a:solidFill>
            </a:endParaRPr>
          </a:p>
        </p:txBody>
      </p:sp>
      <p:sp>
        <p:nvSpPr>
          <p:cNvPr id="4" name="Title 1"/>
          <p:cNvSpPr txBox="1">
            <a:spLocks/>
          </p:cNvSpPr>
          <p:nvPr/>
        </p:nvSpPr>
        <p:spPr>
          <a:xfrm>
            <a:off x="2435860" y="152400"/>
            <a:ext cx="68605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Authentication vs Authorization</a:t>
            </a:r>
          </a:p>
        </p:txBody>
      </p:sp>
      <p:sp>
        <p:nvSpPr>
          <p:cNvPr id="5" name="Rectangle 4"/>
          <p:cNvSpPr/>
          <p:nvPr/>
        </p:nvSpPr>
        <p:spPr>
          <a:xfrm>
            <a:off x="1752600" y="1143002"/>
            <a:ext cx="8458200" cy="5262979"/>
          </a:xfrm>
          <a:prstGeom prst="rect">
            <a:avLst/>
          </a:prstGeom>
        </p:spPr>
        <p:txBody>
          <a:bodyPr wrap="square">
            <a:spAutoFit/>
          </a:bodyPr>
          <a:lstStyle/>
          <a:p>
            <a:pPr marL="342900" indent="-342900">
              <a:buFont typeface="Arial" pitchFamily="34" charset="0"/>
              <a:buChar char="•"/>
            </a:pPr>
            <a:r>
              <a:rPr lang="en-US" sz="2400" dirty="0"/>
              <a:t>These sound similar, but are very distinct</a:t>
            </a:r>
          </a:p>
          <a:p>
            <a:pPr marL="342900" indent="-342900">
              <a:buFont typeface="Arial" pitchFamily="34" charset="0"/>
              <a:buChar char="•"/>
            </a:pPr>
            <a:endParaRPr lang="en-US" sz="2400" dirty="0"/>
          </a:p>
          <a:p>
            <a:pPr marL="342900" indent="-342900">
              <a:buFont typeface="Arial" pitchFamily="34" charset="0"/>
              <a:buChar char="•"/>
            </a:pPr>
            <a:r>
              <a:rPr lang="en-US" sz="2400" b="1" dirty="0"/>
              <a:t>Authentication</a:t>
            </a:r>
            <a:r>
              <a:rPr lang="en-US" sz="2400" dirty="0"/>
              <a:t>: Most applications need to know the identity of a user. Knowing a user’s identity allows an app to provide a customized experience and grant them permissions to access their data. The process of proving a user’s identity is called authentication.</a:t>
            </a:r>
          </a:p>
          <a:p>
            <a:pPr marL="800100" lvl="1" indent="-342900">
              <a:buFont typeface="Arial" pitchFamily="34" charset="0"/>
              <a:buChar char="•"/>
            </a:pPr>
            <a:endParaRPr lang="en-US" sz="2400" dirty="0"/>
          </a:p>
          <a:p>
            <a:pPr marL="800100" lvl="1" indent="-342900">
              <a:buFont typeface="Arial" pitchFamily="34" charset="0"/>
              <a:buChar char="•"/>
            </a:pPr>
            <a:endParaRPr lang="en-US" sz="2400" dirty="0"/>
          </a:p>
          <a:p>
            <a:pPr marL="342900" indent="-342900">
              <a:buFont typeface="Arial" pitchFamily="34" charset="0"/>
              <a:buChar char="•"/>
            </a:pPr>
            <a:r>
              <a:rPr lang="en-US" sz="2400" b="1" dirty="0"/>
              <a:t>Authorization</a:t>
            </a:r>
            <a:r>
              <a:rPr lang="en-US" sz="2400" dirty="0"/>
              <a:t>:  The process of authorization is distinct from that of authentication. Whereas authentication is the process of verifying that "you are who you say you are", authorization is the process of verifying that "you are permitted to do what you are trying to do". Authorization thus presupposes authentication.</a:t>
            </a:r>
          </a:p>
        </p:txBody>
      </p:sp>
    </p:spTree>
    <p:custDataLst>
      <p:tags r:id="rId1"/>
    </p:custDataLst>
    <p:extLst>
      <p:ext uri="{BB962C8B-B14F-4D97-AF65-F5344CB8AC3E}">
        <p14:creationId xmlns:p14="http://schemas.microsoft.com/office/powerpoint/2010/main" val="100615838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4</a:t>
            </a:fld>
            <a:endParaRPr lang="en-GB">
              <a:solidFill>
                <a:srgbClr val="FFFFFF"/>
              </a:solidFill>
            </a:endParaRPr>
          </a:p>
        </p:txBody>
      </p:sp>
      <p:sp>
        <p:nvSpPr>
          <p:cNvPr id="4" name="Title 1"/>
          <p:cNvSpPr txBox="1">
            <a:spLocks/>
          </p:cNvSpPr>
          <p:nvPr/>
        </p:nvSpPr>
        <p:spPr>
          <a:xfrm>
            <a:off x="2435860" y="152400"/>
            <a:ext cx="82321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a:t>Authentication </a:t>
            </a:r>
            <a:r>
              <a:rPr lang="en-US" dirty="0"/>
              <a:t>Mechanisms</a:t>
            </a:r>
          </a:p>
        </p:txBody>
      </p:sp>
      <p:sp>
        <p:nvSpPr>
          <p:cNvPr id="5" name="Rectangle 4"/>
          <p:cNvSpPr/>
          <p:nvPr/>
        </p:nvSpPr>
        <p:spPr>
          <a:xfrm>
            <a:off x="1752600" y="1143001"/>
            <a:ext cx="8458200" cy="3416320"/>
          </a:xfrm>
          <a:prstGeom prst="rect">
            <a:avLst/>
          </a:prstGeom>
        </p:spPr>
        <p:txBody>
          <a:bodyPr wrap="square">
            <a:spAutoFit/>
          </a:bodyPr>
          <a:lstStyle/>
          <a:p>
            <a:pPr marL="342900" indent="-342900">
              <a:buFont typeface="Arial" pitchFamily="34" charset="0"/>
              <a:buChar char="•"/>
            </a:pPr>
            <a:r>
              <a:rPr lang="en-US" sz="2400" b="1" dirty="0"/>
              <a:t>HTTP Basic Authentication through PHP Scripts:</a:t>
            </a:r>
          </a:p>
          <a:p>
            <a:pPr marL="342900" indent="-342900">
              <a:buFont typeface="Arial" pitchFamily="34" charset="0"/>
              <a:buChar char="•"/>
            </a:pPr>
            <a:endParaRPr lang="en-US" sz="2400" dirty="0"/>
          </a:p>
          <a:p>
            <a:r>
              <a:rPr lang="en-US" sz="2400" dirty="0"/>
              <a:t>Requesting a Web Browser for some help in authenticating the users</a:t>
            </a:r>
          </a:p>
          <a:p>
            <a:endParaRPr lang="en-US" sz="2400" dirty="0"/>
          </a:p>
          <a:p>
            <a:pPr marL="342900" indent="-342900">
              <a:buFont typeface="Arial" pitchFamily="34" charset="0"/>
              <a:buChar char="•"/>
            </a:pPr>
            <a:r>
              <a:rPr lang="en-US" sz="2400" b="1" dirty="0"/>
              <a:t>Session Control</a:t>
            </a:r>
          </a:p>
          <a:p>
            <a:endParaRPr lang="en-US" sz="2400" dirty="0"/>
          </a:p>
          <a:p>
            <a:r>
              <a:rPr lang="en-US" sz="2400" dirty="0"/>
              <a:t>Relying on PHP and MySQL to authenticate users and using the sessions to control their interactions</a:t>
            </a:r>
          </a:p>
        </p:txBody>
      </p:sp>
    </p:spTree>
    <p:custDataLst>
      <p:tags r:id="rId1"/>
    </p:custDataLst>
    <p:extLst>
      <p:ext uri="{BB962C8B-B14F-4D97-AF65-F5344CB8AC3E}">
        <p14:creationId xmlns:p14="http://schemas.microsoft.com/office/powerpoint/2010/main" val="276554896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26822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Let us review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002891"/>
            <a:ext cx="7629525" cy="5783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ounded Rectangle 1">
            <a:hlinkClick r:id="rId4"/>
          </p:cNvPr>
          <p:cNvSpPr/>
          <p:nvPr/>
        </p:nvSpPr>
        <p:spPr bwMode="auto">
          <a:xfrm>
            <a:off x="6324600" y="292100"/>
            <a:ext cx="3962400" cy="45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dirty="0"/>
              <a:t>chapter17/</a:t>
            </a:r>
            <a:r>
              <a:rPr lang="en-US" sz="2400" dirty="0" err="1"/>
              <a:t>secret.php</a:t>
            </a:r>
            <a:endParaRPr lang="en-US" sz="2400" dirty="0"/>
          </a:p>
        </p:txBody>
      </p:sp>
    </p:spTree>
    <p:custDataLst>
      <p:tags r:id="rId1"/>
    </p:custDataLst>
    <p:extLst>
      <p:ext uri="{BB962C8B-B14F-4D97-AF65-F5344CB8AC3E}">
        <p14:creationId xmlns:p14="http://schemas.microsoft.com/office/powerpoint/2010/main" val="828045694"/>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26822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Let us review </a:t>
            </a:r>
          </a:p>
        </p:txBody>
      </p:sp>
      <p:sp>
        <p:nvSpPr>
          <p:cNvPr id="2" name="Rounded Rectangle 1">
            <a:hlinkClick r:id="rId3"/>
          </p:cNvPr>
          <p:cNvSpPr/>
          <p:nvPr/>
        </p:nvSpPr>
        <p:spPr bwMode="auto">
          <a:xfrm>
            <a:off x="6324600" y="292100"/>
            <a:ext cx="3962400" cy="45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dirty="0"/>
              <a:t>chapter17/</a:t>
            </a:r>
            <a:r>
              <a:rPr lang="en-US" sz="2400" dirty="0" err="1"/>
              <a:t>scretdb.php</a:t>
            </a:r>
            <a:endParaRPr lang="en-US" sz="24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371600"/>
            <a:ext cx="5270500"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64400" y="1905000"/>
            <a:ext cx="3048000" cy="4154984"/>
          </a:xfrm>
          <a:prstGeom prst="rect">
            <a:avLst/>
          </a:prstGeom>
          <a:noFill/>
        </p:spPr>
        <p:txBody>
          <a:bodyPr wrap="square" rtlCol="0">
            <a:spAutoFit/>
          </a:bodyPr>
          <a:lstStyle/>
          <a:p>
            <a:pPr marL="342900" indent="-342900">
              <a:buFont typeface="Arial" pitchFamily="34" charset="0"/>
              <a:buChar char="•"/>
            </a:pPr>
            <a:r>
              <a:rPr lang="en-US" sz="2400" dirty="0"/>
              <a:t>It is a bad idea to store the user names and passwords in PHP files or in flat files, </a:t>
            </a:r>
          </a:p>
          <a:p>
            <a:endParaRPr lang="en-US" sz="2400" dirty="0"/>
          </a:p>
          <a:p>
            <a:pPr marL="342900" indent="-342900">
              <a:buFont typeface="Arial" pitchFamily="34" charset="0"/>
              <a:buChar char="•"/>
            </a:pPr>
            <a:r>
              <a:rPr lang="en-US" sz="2400" dirty="0" err="1"/>
              <a:t>secretdb.php</a:t>
            </a:r>
            <a:r>
              <a:rPr lang="en-US" sz="2400" dirty="0"/>
              <a:t> listing provides the code snippet using the database to authenticate an user</a:t>
            </a:r>
          </a:p>
        </p:txBody>
      </p:sp>
    </p:spTree>
    <p:custDataLst>
      <p:tags r:id="rId1"/>
    </p:custDataLst>
    <p:extLst>
      <p:ext uri="{BB962C8B-B14F-4D97-AF65-F5344CB8AC3E}">
        <p14:creationId xmlns:p14="http://schemas.microsoft.com/office/powerpoint/2010/main" val="65413361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7</a:t>
            </a:fld>
            <a:endParaRPr lang="en-GB">
              <a:solidFill>
                <a:srgbClr val="FFFFFF"/>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143000"/>
            <a:ext cx="814497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2435860" y="203200"/>
            <a:ext cx="68605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A sample script to create a couple of users in the database</a:t>
            </a:r>
          </a:p>
        </p:txBody>
      </p:sp>
    </p:spTree>
    <p:custDataLst>
      <p:tags r:id="rId1"/>
    </p:custDataLst>
    <p:extLst>
      <p:ext uri="{BB962C8B-B14F-4D97-AF65-F5344CB8AC3E}">
        <p14:creationId xmlns:p14="http://schemas.microsoft.com/office/powerpoint/2010/main" val="55579219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8</a:t>
            </a:fld>
            <a:endParaRPr lang="en-GB">
              <a:solidFill>
                <a:srgbClr val="FFFFFF"/>
              </a:solidFill>
            </a:endParaRPr>
          </a:p>
        </p:txBody>
      </p:sp>
      <p:sp>
        <p:nvSpPr>
          <p:cNvPr id="4" name="Title 1"/>
          <p:cNvSpPr txBox="1">
            <a:spLocks/>
          </p:cNvSpPr>
          <p:nvPr/>
        </p:nvSpPr>
        <p:spPr>
          <a:xfrm>
            <a:off x="2435860" y="152400"/>
            <a:ext cx="68605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Encrypting the passwords</a:t>
            </a:r>
          </a:p>
        </p:txBody>
      </p:sp>
      <p:sp>
        <p:nvSpPr>
          <p:cNvPr id="5" name="Rectangle 4"/>
          <p:cNvSpPr/>
          <p:nvPr/>
        </p:nvSpPr>
        <p:spPr>
          <a:xfrm>
            <a:off x="1752600" y="1143001"/>
            <a:ext cx="8458200" cy="4154984"/>
          </a:xfrm>
          <a:prstGeom prst="rect">
            <a:avLst/>
          </a:prstGeom>
        </p:spPr>
        <p:txBody>
          <a:bodyPr wrap="square">
            <a:spAutoFit/>
          </a:bodyPr>
          <a:lstStyle/>
          <a:p>
            <a:pPr marL="342900" indent="-342900">
              <a:buFont typeface="Arial" pitchFamily="34" charset="0"/>
              <a:buChar char="•"/>
            </a:pPr>
            <a:r>
              <a:rPr lang="en-US" sz="2400" dirty="0"/>
              <a:t>Instead of storing the passwords in plain-text format in the database, it makes sense to encrypt the passwords using one-way hashing algorithms.</a:t>
            </a:r>
          </a:p>
          <a:p>
            <a:pPr marL="342900" indent="-342900">
              <a:buFont typeface="Arial" pitchFamily="34" charset="0"/>
              <a:buChar char="•"/>
            </a:pPr>
            <a:endParaRPr lang="en-US" sz="2400" dirty="0"/>
          </a:p>
          <a:p>
            <a:pPr marL="342900" indent="-342900">
              <a:buFont typeface="Arial" pitchFamily="34" charset="0"/>
              <a:buChar char="•"/>
            </a:pPr>
            <a:r>
              <a:rPr lang="en-US" sz="2400" dirty="0"/>
              <a:t>Both PHP and MySQL provides several algorithms to do such hashing.</a:t>
            </a:r>
          </a:p>
          <a:p>
            <a:pPr marL="342900" indent="-342900">
              <a:buFont typeface="Arial" pitchFamily="34" charset="0"/>
              <a:buChar char="•"/>
            </a:pPr>
            <a:endParaRPr lang="en-US" sz="2400" dirty="0"/>
          </a:p>
          <a:p>
            <a:pPr marL="342900" indent="-342900">
              <a:buFont typeface="Arial" pitchFamily="34" charset="0"/>
              <a:buChar char="•"/>
            </a:pPr>
            <a:r>
              <a:rPr lang="en-US" sz="2400" dirty="0"/>
              <a:t>SHA -1 (Secure Hashing Algorithm) is one such encryption method that is used both by PHP and MySQL.</a:t>
            </a:r>
          </a:p>
          <a:p>
            <a:pPr marL="342900" indent="-342900">
              <a:buFont typeface="Arial" pitchFamily="34" charset="0"/>
              <a:buChar char="•"/>
            </a:pPr>
            <a:endParaRPr lang="en-US" sz="2400" dirty="0"/>
          </a:p>
          <a:p>
            <a:pPr marL="342900" indent="-342900">
              <a:buFont typeface="Arial" pitchFamily="34" charset="0"/>
              <a:buChar char="•"/>
            </a:pPr>
            <a:r>
              <a:rPr lang="en-US" sz="2400" dirty="0"/>
              <a:t>You only need to do only once – either in MySQL or in PHP</a:t>
            </a:r>
          </a:p>
        </p:txBody>
      </p:sp>
    </p:spTree>
    <p:custDataLst>
      <p:tags r:id="rId1"/>
    </p:custDataLst>
    <p:extLst>
      <p:ext uri="{BB962C8B-B14F-4D97-AF65-F5344CB8AC3E}">
        <p14:creationId xmlns:p14="http://schemas.microsoft.com/office/powerpoint/2010/main" val="1096175766"/>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9</a:t>
            </a:fld>
            <a:endParaRPr lang="en-GB">
              <a:solidFill>
                <a:srgbClr val="FFFFFF"/>
              </a:solidFill>
            </a:endParaRPr>
          </a:p>
        </p:txBody>
      </p:sp>
      <p:sp>
        <p:nvSpPr>
          <p:cNvPr id="4" name="Title 1"/>
          <p:cNvSpPr txBox="1">
            <a:spLocks/>
          </p:cNvSpPr>
          <p:nvPr/>
        </p:nvSpPr>
        <p:spPr>
          <a:xfrm>
            <a:off x="2435860" y="152400"/>
            <a:ext cx="686054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Encrypting the passwords  (Contd.)</a:t>
            </a:r>
          </a:p>
        </p:txBody>
      </p:sp>
      <p:sp>
        <p:nvSpPr>
          <p:cNvPr id="5" name="Rectangle 4"/>
          <p:cNvSpPr/>
          <p:nvPr/>
        </p:nvSpPr>
        <p:spPr>
          <a:xfrm>
            <a:off x="1752600" y="1143002"/>
            <a:ext cx="8458200" cy="461665"/>
          </a:xfrm>
          <a:prstGeom prst="rect">
            <a:avLst/>
          </a:prstGeom>
        </p:spPr>
        <p:txBody>
          <a:bodyPr wrap="square">
            <a:spAutoFit/>
          </a:bodyPr>
          <a:lstStyle/>
          <a:p>
            <a:pPr marL="342900" indent="-342900">
              <a:buFont typeface="Arial" pitchFamily="34" charset="0"/>
              <a:buChar char="•"/>
            </a:pPr>
            <a:r>
              <a:rPr lang="en-US" sz="2400" dirty="0"/>
              <a:t>PHP Way</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7203541"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8005" y="4957466"/>
            <a:ext cx="6716396" cy="116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637030" y="4495801"/>
            <a:ext cx="8458200" cy="461665"/>
          </a:xfrm>
          <a:prstGeom prst="rect">
            <a:avLst/>
          </a:prstGeom>
        </p:spPr>
        <p:txBody>
          <a:bodyPr wrap="square">
            <a:spAutoFit/>
          </a:bodyPr>
          <a:lstStyle/>
          <a:p>
            <a:pPr marL="342900" indent="-342900">
              <a:buFont typeface="Arial" pitchFamily="34" charset="0"/>
              <a:buChar char="•"/>
            </a:pPr>
            <a:r>
              <a:rPr lang="en-US" sz="2400" dirty="0"/>
              <a:t>MySQL way</a:t>
            </a:r>
          </a:p>
        </p:txBody>
      </p:sp>
    </p:spTree>
    <p:custDataLst>
      <p:tags r:id="rId1"/>
    </p:custDataLst>
    <p:extLst>
      <p:ext uri="{BB962C8B-B14F-4D97-AF65-F5344CB8AC3E}">
        <p14:creationId xmlns:p14="http://schemas.microsoft.com/office/powerpoint/2010/main" val="3411641648"/>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mpty">
  <a:themeElements>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fontScheme name="Emp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Empty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Empty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Empty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Empty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Empty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Empty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f75f480-7803-4ee9-bb54-84d0635fdbe7}" enabled="1" method="Privilege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C:\win32app\MSOffice\Templates\eds\Empty.pot</Template>
  <TotalTime>1364</TotalTime>
  <Words>407</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Empty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Metaphase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Itasca Lessons Learned</dc:title>
  <dc:creator>lsheets</dc:creator>
  <cp:lastModifiedBy>Jasthi, Jasthi (DI SW PLM LCS DEVOPS)</cp:lastModifiedBy>
  <cp:revision>197</cp:revision>
  <cp:lastPrinted>2001-10-31T19:38:05Z</cp:lastPrinted>
  <dcterms:created xsi:type="dcterms:W3CDTF">2001-10-29T21:13:45Z</dcterms:created>
  <dcterms:modified xsi:type="dcterms:W3CDTF">2024-07-09T23:18:27Z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EA063003-CB52-4A02-8FAE-7357FA2351D1</vt:lpwstr>
  </property>
  <property fmtid="{D5CDD505-2E9C-101B-9397-08002B2CF9AE}" pid="3" name="ArticulatePath">
    <vt:lpwstr>Introduction_I18N and L10N_Unicode</vt:lpwstr>
  </property>
  <property fmtid="{D5CDD505-2E9C-101B-9397-08002B2CF9AE}" pid="4" name="MSIP_Label_6f75f480-7803-4ee9-bb54-84d0635fdbe7_Enabled">
    <vt:lpwstr>true</vt:lpwstr>
  </property>
  <property fmtid="{D5CDD505-2E9C-101B-9397-08002B2CF9AE}" pid="5" name="MSIP_Label_6f75f480-7803-4ee9-bb54-84d0635fdbe7_SetDate">
    <vt:lpwstr>2023-05-31T23:08:35Z</vt:lpwstr>
  </property>
  <property fmtid="{D5CDD505-2E9C-101B-9397-08002B2CF9AE}" pid="6" name="MSIP_Label_6f75f480-7803-4ee9-bb54-84d0635fdbe7_Method">
    <vt:lpwstr>Privileged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d8fdb75c-780b-41d8-8e58-7ee38253b03a</vt:lpwstr>
  </property>
  <property fmtid="{D5CDD505-2E9C-101B-9397-08002B2CF9AE}" pid="10" name="MSIP_Label_6f75f480-7803-4ee9-bb54-84d0635fdbe7_ContentBits">
    <vt:lpwstr>0</vt:lpwstr>
  </property>
</Properties>
</file>