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37"/>
  </p:notesMasterIdLst>
  <p:handoutMasterIdLst>
    <p:handoutMasterId r:id="rId38"/>
  </p:handoutMasterIdLst>
  <p:sldIdLst>
    <p:sldId id="286" r:id="rId2"/>
    <p:sldId id="418" r:id="rId3"/>
    <p:sldId id="394" r:id="rId4"/>
    <p:sldId id="397" r:id="rId5"/>
    <p:sldId id="385" r:id="rId6"/>
    <p:sldId id="388" r:id="rId7"/>
    <p:sldId id="380" r:id="rId8"/>
    <p:sldId id="382" r:id="rId9"/>
    <p:sldId id="395" r:id="rId10"/>
    <p:sldId id="396" r:id="rId11"/>
    <p:sldId id="389" r:id="rId12"/>
    <p:sldId id="390" r:id="rId13"/>
    <p:sldId id="391" r:id="rId14"/>
    <p:sldId id="376" r:id="rId15"/>
    <p:sldId id="392" r:id="rId16"/>
    <p:sldId id="393" r:id="rId17"/>
    <p:sldId id="400" r:id="rId18"/>
    <p:sldId id="398" r:id="rId19"/>
    <p:sldId id="401" r:id="rId20"/>
    <p:sldId id="405" r:id="rId21"/>
    <p:sldId id="402" r:id="rId22"/>
    <p:sldId id="406" r:id="rId23"/>
    <p:sldId id="407" r:id="rId24"/>
    <p:sldId id="403" r:id="rId25"/>
    <p:sldId id="408" r:id="rId26"/>
    <p:sldId id="409" r:id="rId27"/>
    <p:sldId id="410" r:id="rId28"/>
    <p:sldId id="411" r:id="rId29"/>
    <p:sldId id="412" r:id="rId30"/>
    <p:sldId id="413" r:id="rId31"/>
    <p:sldId id="414" r:id="rId32"/>
    <p:sldId id="415" r:id="rId33"/>
    <p:sldId id="416" r:id="rId34"/>
    <p:sldId id="420" r:id="rId35"/>
    <p:sldId id="379" r:id="rId36"/>
  </p:sldIdLst>
  <p:sldSz cx="12192000" cy="6858000"/>
  <p:notesSz cx="6992938" cy="9278938"/>
  <p:custDataLst>
    <p:tags r:id="rId39"/>
  </p:custDataLst>
  <p:defaultTextStyle>
    <a:defPPr>
      <a:defRPr lang="en-GB"/>
    </a:defPPr>
    <a:lvl1pPr algn="l" rtl="0" eaLnBrk="0" fontAlgn="base" hangingPunct="0">
      <a:spcBef>
        <a:spcPct val="0"/>
      </a:spcBef>
      <a:spcAft>
        <a:spcPct val="0"/>
      </a:spcAft>
      <a:defRPr sz="1200" kern="1200">
        <a:solidFill>
          <a:schemeClr val="bg2"/>
        </a:solidFill>
        <a:latin typeface="Times New Roman" pitchFamily="18" charset="0"/>
        <a:ea typeface="+mn-ea"/>
        <a:cs typeface="+mn-cs"/>
      </a:defRPr>
    </a:lvl1pPr>
    <a:lvl2pPr marL="457200" algn="l" rtl="0" eaLnBrk="0" fontAlgn="base" hangingPunct="0">
      <a:spcBef>
        <a:spcPct val="0"/>
      </a:spcBef>
      <a:spcAft>
        <a:spcPct val="0"/>
      </a:spcAft>
      <a:defRPr sz="1200" kern="1200">
        <a:solidFill>
          <a:schemeClr val="bg2"/>
        </a:solidFill>
        <a:latin typeface="Times New Roman" pitchFamily="18" charset="0"/>
        <a:ea typeface="+mn-ea"/>
        <a:cs typeface="+mn-cs"/>
      </a:defRPr>
    </a:lvl2pPr>
    <a:lvl3pPr marL="914400" algn="l" rtl="0" eaLnBrk="0" fontAlgn="base" hangingPunct="0">
      <a:spcBef>
        <a:spcPct val="0"/>
      </a:spcBef>
      <a:spcAft>
        <a:spcPct val="0"/>
      </a:spcAft>
      <a:defRPr sz="1200" kern="1200">
        <a:solidFill>
          <a:schemeClr val="bg2"/>
        </a:solidFill>
        <a:latin typeface="Times New Roman" pitchFamily="18" charset="0"/>
        <a:ea typeface="+mn-ea"/>
        <a:cs typeface="+mn-cs"/>
      </a:defRPr>
    </a:lvl3pPr>
    <a:lvl4pPr marL="1371600" algn="l" rtl="0" eaLnBrk="0" fontAlgn="base" hangingPunct="0">
      <a:spcBef>
        <a:spcPct val="0"/>
      </a:spcBef>
      <a:spcAft>
        <a:spcPct val="0"/>
      </a:spcAft>
      <a:defRPr sz="1200" kern="1200">
        <a:solidFill>
          <a:schemeClr val="bg2"/>
        </a:solidFill>
        <a:latin typeface="Times New Roman" pitchFamily="18" charset="0"/>
        <a:ea typeface="+mn-ea"/>
        <a:cs typeface="+mn-cs"/>
      </a:defRPr>
    </a:lvl4pPr>
    <a:lvl5pPr marL="1828800" algn="l" rtl="0" eaLnBrk="0" fontAlgn="base" hangingPunct="0">
      <a:spcBef>
        <a:spcPct val="0"/>
      </a:spcBef>
      <a:spcAft>
        <a:spcPct val="0"/>
      </a:spcAft>
      <a:defRPr sz="1200" kern="1200">
        <a:solidFill>
          <a:schemeClr val="bg2"/>
        </a:solidFill>
        <a:latin typeface="Times New Roman" pitchFamily="18" charset="0"/>
        <a:ea typeface="+mn-ea"/>
        <a:cs typeface="+mn-cs"/>
      </a:defRPr>
    </a:lvl5pPr>
    <a:lvl6pPr marL="2286000" algn="l" defTabSz="914400" rtl="0" eaLnBrk="1" latinLnBrk="0" hangingPunct="1">
      <a:defRPr sz="1200" kern="1200">
        <a:solidFill>
          <a:schemeClr val="bg2"/>
        </a:solidFill>
        <a:latin typeface="Times New Roman" pitchFamily="18" charset="0"/>
        <a:ea typeface="+mn-ea"/>
        <a:cs typeface="+mn-cs"/>
      </a:defRPr>
    </a:lvl6pPr>
    <a:lvl7pPr marL="2743200" algn="l" defTabSz="914400" rtl="0" eaLnBrk="1" latinLnBrk="0" hangingPunct="1">
      <a:defRPr sz="1200" kern="1200">
        <a:solidFill>
          <a:schemeClr val="bg2"/>
        </a:solidFill>
        <a:latin typeface="Times New Roman" pitchFamily="18" charset="0"/>
        <a:ea typeface="+mn-ea"/>
        <a:cs typeface="+mn-cs"/>
      </a:defRPr>
    </a:lvl7pPr>
    <a:lvl8pPr marL="3200400" algn="l" defTabSz="914400" rtl="0" eaLnBrk="1" latinLnBrk="0" hangingPunct="1">
      <a:defRPr sz="1200" kern="1200">
        <a:solidFill>
          <a:schemeClr val="bg2"/>
        </a:solidFill>
        <a:latin typeface="Times New Roman" pitchFamily="18" charset="0"/>
        <a:ea typeface="+mn-ea"/>
        <a:cs typeface="+mn-cs"/>
      </a:defRPr>
    </a:lvl8pPr>
    <a:lvl9pPr marL="3657600" algn="l" defTabSz="914400" rtl="0" eaLnBrk="1" latinLnBrk="0" hangingPunct="1">
      <a:defRPr sz="1200" kern="1200">
        <a:solidFill>
          <a:schemeClr val="bg2"/>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CCFFFF"/>
    <a:srgbClr val="336699"/>
    <a:srgbClr val="0099CC"/>
    <a:srgbClr val="CCECFF"/>
    <a:srgbClr val="969696"/>
    <a:srgbClr val="D7F5ED"/>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43"/>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gs" Target="tags/tag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defTabSz="915988">
              <a:defRPr smtClean="0">
                <a:solidFill>
                  <a:schemeClr val="tx1"/>
                </a:solidFill>
              </a:defRPr>
            </a:lvl1pPr>
          </a:lstStyle>
          <a:p>
            <a:pPr>
              <a:defRPr/>
            </a:pPr>
            <a:endParaRPr lang="en-GB"/>
          </a:p>
        </p:txBody>
      </p:sp>
      <p:sp>
        <p:nvSpPr>
          <p:cNvPr id="27651" name="Rectangle 3"/>
          <p:cNvSpPr>
            <a:spLocks noGrp="1" noChangeArrowheads="1"/>
          </p:cNvSpPr>
          <p:nvPr>
            <p:ph type="dt" sz="quarter" idx="1"/>
          </p:nvPr>
        </p:nvSpPr>
        <p:spPr bwMode="auto">
          <a:xfrm>
            <a:off x="3967163"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algn="r" defTabSz="915988">
              <a:defRPr smtClean="0">
                <a:solidFill>
                  <a:schemeClr val="tx1"/>
                </a:solidFill>
              </a:defRPr>
            </a:lvl1pPr>
          </a:lstStyle>
          <a:p>
            <a:pPr>
              <a:defRPr/>
            </a:pPr>
            <a:endParaRPr lang="en-GB"/>
          </a:p>
        </p:txBody>
      </p:sp>
      <p:sp>
        <p:nvSpPr>
          <p:cNvPr id="27652" name="Rectangle 4"/>
          <p:cNvSpPr>
            <a:spLocks noGrp="1" noChangeArrowheads="1"/>
          </p:cNvSpPr>
          <p:nvPr>
            <p:ph type="ftr" sz="quarter" idx="2"/>
          </p:nvPr>
        </p:nvSpPr>
        <p:spPr bwMode="auto">
          <a:xfrm>
            <a:off x="0"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defTabSz="915988">
              <a:defRPr smtClean="0">
                <a:solidFill>
                  <a:schemeClr val="tx1"/>
                </a:solidFill>
              </a:defRPr>
            </a:lvl1pPr>
          </a:lstStyle>
          <a:p>
            <a:pPr>
              <a:defRPr/>
            </a:pPr>
            <a:endParaRPr lang="en-GB"/>
          </a:p>
        </p:txBody>
      </p:sp>
      <p:sp>
        <p:nvSpPr>
          <p:cNvPr id="27653" name="Rectangle 5"/>
          <p:cNvSpPr>
            <a:spLocks noGrp="1" noChangeArrowheads="1"/>
          </p:cNvSpPr>
          <p:nvPr>
            <p:ph type="sldNum" sz="quarter" idx="3"/>
          </p:nvPr>
        </p:nvSpPr>
        <p:spPr bwMode="auto">
          <a:xfrm>
            <a:off x="3967163"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algn="r" defTabSz="915988">
              <a:defRPr smtClean="0">
                <a:solidFill>
                  <a:schemeClr val="tx1"/>
                </a:solidFill>
              </a:defRPr>
            </a:lvl1pPr>
          </a:lstStyle>
          <a:p>
            <a:pPr>
              <a:defRPr/>
            </a:pPr>
            <a:fld id="{A1C2FBDA-E634-4068-A132-14714024DA9D}" type="slidenum">
              <a:rPr lang="en-GB"/>
              <a:pPr>
                <a:defRPr/>
              </a:pPr>
              <a:t>‹#›</a:t>
            </a:fld>
            <a:endParaRPr lang="en-GB"/>
          </a:p>
        </p:txBody>
      </p:sp>
    </p:spTree>
    <p:extLst>
      <p:ext uri="{BB962C8B-B14F-4D97-AF65-F5344CB8AC3E}">
        <p14:creationId xmlns:p14="http://schemas.microsoft.com/office/powerpoint/2010/main" val="4293645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defTabSz="915988">
              <a:defRPr smtClean="0">
                <a:solidFill>
                  <a:schemeClr val="tx1"/>
                </a:solidFill>
                <a:latin typeface="Arial" charset="0"/>
              </a:defRPr>
            </a:lvl1pPr>
          </a:lstStyle>
          <a:p>
            <a:pPr>
              <a:defRPr/>
            </a:pPr>
            <a:endParaRPr lang="en-GB"/>
          </a:p>
        </p:txBody>
      </p:sp>
      <p:sp>
        <p:nvSpPr>
          <p:cNvPr id="33795" name="Rectangle 3"/>
          <p:cNvSpPr>
            <a:spLocks noGrp="1" noChangeArrowheads="1"/>
          </p:cNvSpPr>
          <p:nvPr>
            <p:ph type="dt" idx="1"/>
          </p:nvPr>
        </p:nvSpPr>
        <p:spPr bwMode="auto">
          <a:xfrm>
            <a:off x="3967163" y="0"/>
            <a:ext cx="3051175" cy="457200"/>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lvl1pPr algn="r" defTabSz="915988">
              <a:defRPr smtClean="0">
                <a:solidFill>
                  <a:schemeClr val="tx1"/>
                </a:solidFill>
                <a:latin typeface="Arial" charset="0"/>
              </a:defRPr>
            </a:lvl1pPr>
          </a:lstStyle>
          <a:p>
            <a:pPr>
              <a:defRPr/>
            </a:pPr>
            <a:endParaRPr lang="en-GB"/>
          </a:p>
        </p:txBody>
      </p:sp>
      <p:sp>
        <p:nvSpPr>
          <p:cNvPr id="49156" name="Rectangle 4"/>
          <p:cNvSpPr>
            <a:spLocks noGrp="1" noRot="1" noChangeAspect="1" noChangeArrowheads="1" noTextEdit="1"/>
          </p:cNvSpPr>
          <p:nvPr>
            <p:ph type="sldImg" idx="2"/>
          </p:nvPr>
        </p:nvSpPr>
        <p:spPr bwMode="auto">
          <a:xfrm>
            <a:off x="355600" y="687388"/>
            <a:ext cx="6232525" cy="3506787"/>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915988" y="4422775"/>
            <a:ext cx="5110162" cy="4194175"/>
          </a:xfrm>
          <a:prstGeom prst="rect">
            <a:avLst/>
          </a:prstGeom>
          <a:noFill/>
          <a:ln w="9525">
            <a:noFill/>
            <a:miter lim="800000"/>
            <a:headEnd/>
            <a:tailEnd/>
          </a:ln>
          <a:effectLst/>
        </p:spPr>
        <p:txBody>
          <a:bodyPr vert="horz" wrap="square" lIns="91521" tIns="45761" rIns="91521" bIns="45761"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3798" name="Rectangle 6"/>
          <p:cNvSpPr>
            <a:spLocks noGrp="1" noChangeArrowheads="1"/>
          </p:cNvSpPr>
          <p:nvPr>
            <p:ph type="ftr" sz="quarter" idx="4"/>
          </p:nvPr>
        </p:nvSpPr>
        <p:spPr bwMode="auto">
          <a:xfrm>
            <a:off x="0"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defTabSz="915988">
              <a:defRPr smtClean="0">
                <a:solidFill>
                  <a:schemeClr val="tx1"/>
                </a:solidFill>
                <a:latin typeface="Arial" charset="0"/>
              </a:defRPr>
            </a:lvl1pPr>
          </a:lstStyle>
          <a:p>
            <a:pPr>
              <a:defRPr/>
            </a:pPr>
            <a:endParaRPr lang="en-GB"/>
          </a:p>
        </p:txBody>
      </p:sp>
      <p:sp>
        <p:nvSpPr>
          <p:cNvPr id="33799" name="Rectangle 7"/>
          <p:cNvSpPr>
            <a:spLocks noGrp="1" noChangeArrowheads="1"/>
          </p:cNvSpPr>
          <p:nvPr>
            <p:ph type="sldNum" sz="quarter" idx="5"/>
          </p:nvPr>
        </p:nvSpPr>
        <p:spPr bwMode="auto">
          <a:xfrm>
            <a:off x="3967163" y="8847138"/>
            <a:ext cx="3051175" cy="457200"/>
          </a:xfrm>
          <a:prstGeom prst="rect">
            <a:avLst/>
          </a:prstGeom>
          <a:noFill/>
          <a:ln w="9525">
            <a:noFill/>
            <a:miter lim="800000"/>
            <a:headEnd/>
            <a:tailEnd/>
          </a:ln>
          <a:effectLst/>
        </p:spPr>
        <p:txBody>
          <a:bodyPr vert="horz" wrap="square" lIns="91521" tIns="45761" rIns="91521" bIns="45761" numCol="1" anchor="b" anchorCtr="0" compatLnSpc="1">
            <a:prstTxWarp prst="textNoShape">
              <a:avLst/>
            </a:prstTxWarp>
          </a:bodyPr>
          <a:lstStyle>
            <a:lvl1pPr algn="r" defTabSz="915988">
              <a:defRPr smtClean="0">
                <a:solidFill>
                  <a:schemeClr val="tx1"/>
                </a:solidFill>
                <a:latin typeface="Arial" charset="0"/>
              </a:defRPr>
            </a:lvl1pPr>
          </a:lstStyle>
          <a:p>
            <a:pPr>
              <a:defRPr/>
            </a:pPr>
            <a:fld id="{882D5666-EA26-43DB-A423-D6C16F047424}" type="slidenum">
              <a:rPr lang="en-GB"/>
              <a:pPr>
                <a:defRPr/>
              </a:pPr>
              <a:t>‹#›</a:t>
            </a:fld>
            <a:endParaRPr lang="en-GB"/>
          </a:p>
        </p:txBody>
      </p:sp>
    </p:spTree>
    <p:extLst>
      <p:ext uri="{BB962C8B-B14F-4D97-AF65-F5344CB8AC3E}">
        <p14:creationId xmlns:p14="http://schemas.microsoft.com/office/powerpoint/2010/main" val="1460461158"/>
      </p:ext>
    </p:extLst>
  </p:cSld>
  <p:clrMap bg1="lt1" tx1="dk1" bg2="lt2" tx2="dk2" accent1="accent1" accent2="accent2" accent3="accent3" accent4="accent4" accent5="accent5" accent6="accent6" hlink="hlink" folHlink="folHlink"/>
  <p:notesStyle>
    <a:lvl1pPr marL="123825" indent="-123825" algn="l" rtl="0" eaLnBrk="0" fontAlgn="base" hangingPunct="0">
      <a:spcBef>
        <a:spcPct val="30000"/>
      </a:spcBef>
      <a:spcAft>
        <a:spcPct val="0"/>
      </a:spcAft>
      <a:buChar char="•"/>
      <a:defRPr kumimoji="1" sz="1200" kern="1200">
        <a:solidFill>
          <a:schemeClr val="tx1"/>
        </a:solidFill>
        <a:latin typeface="Arial" charset="0"/>
        <a:ea typeface="+mn-ea"/>
        <a:cs typeface="+mn-cs"/>
      </a:defRPr>
    </a:lvl1pPr>
    <a:lvl2pPr marL="579438" indent="-122238" algn="l" rtl="0" eaLnBrk="0" fontAlgn="base" hangingPunct="0">
      <a:spcBef>
        <a:spcPct val="30000"/>
      </a:spcBef>
      <a:spcAft>
        <a:spcPct val="0"/>
      </a:spcAft>
      <a:buChar char="•"/>
      <a:defRPr kumimoji="1" sz="1200" kern="1200">
        <a:solidFill>
          <a:schemeClr val="tx1"/>
        </a:solidFill>
        <a:latin typeface="Arial" charset="0"/>
        <a:ea typeface="+mn-ea"/>
        <a:cs typeface="+mn-cs"/>
      </a:defRPr>
    </a:lvl2pPr>
    <a:lvl3pPr marL="1035050" indent="-120650" algn="l" rtl="0" eaLnBrk="0" fontAlgn="base" hangingPunct="0">
      <a:spcBef>
        <a:spcPct val="30000"/>
      </a:spcBef>
      <a:spcAft>
        <a:spcPct val="0"/>
      </a:spcAft>
      <a:buChar char="•"/>
      <a:defRPr kumimoji="1" sz="1200" kern="1200">
        <a:solidFill>
          <a:schemeClr val="tx1"/>
        </a:solidFill>
        <a:latin typeface="Arial" charset="0"/>
        <a:ea typeface="+mn-ea"/>
        <a:cs typeface="+mn-cs"/>
      </a:defRPr>
    </a:lvl3pPr>
    <a:lvl4pPr marL="1490663" indent="-119063" algn="l" rtl="0" eaLnBrk="0" fontAlgn="base" hangingPunct="0">
      <a:spcBef>
        <a:spcPct val="30000"/>
      </a:spcBef>
      <a:spcAft>
        <a:spcPct val="0"/>
      </a:spcAft>
      <a:buChar char="•"/>
      <a:defRPr kumimoji="1" sz="1200" kern="1200">
        <a:solidFill>
          <a:schemeClr val="tx1"/>
        </a:solidFill>
        <a:latin typeface="Arial" charset="0"/>
        <a:ea typeface="+mn-ea"/>
        <a:cs typeface="+mn-cs"/>
      </a:defRPr>
    </a:lvl4pPr>
    <a:lvl5pPr marL="1946275" indent="-117475" algn="l" rtl="0" eaLnBrk="0" fontAlgn="base" hangingPunct="0">
      <a:spcBef>
        <a:spcPct val="30000"/>
      </a:spcBef>
      <a:spcAft>
        <a:spcPct val="0"/>
      </a:spcAft>
      <a:buChar char="•"/>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p:spPr>
        <p:txBody>
          <a:bodyPr/>
          <a:lstStyle/>
          <a:p>
            <a:endParaRPr lang="en-US"/>
          </a:p>
        </p:txBody>
      </p:sp>
    </p:spTree>
    <p:extLst>
      <p:ext uri="{BB962C8B-B14F-4D97-AF65-F5344CB8AC3E}">
        <p14:creationId xmlns:p14="http://schemas.microsoft.com/office/powerpoint/2010/main" val="3173712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2"/>
          <p:cNvSpPr>
            <a:spLocks noChangeArrowheads="1"/>
          </p:cNvSpPr>
          <p:nvPr/>
        </p:nvSpPr>
        <p:spPr bwMode="auto">
          <a:xfrm>
            <a:off x="0" y="0"/>
            <a:ext cx="12192000" cy="1066800"/>
          </a:xfrm>
          <a:prstGeom prst="rect">
            <a:avLst/>
          </a:prstGeom>
          <a:solidFill>
            <a:srgbClr val="89A5C7"/>
          </a:solidFill>
          <a:ln w="9525">
            <a:noFill/>
            <a:miter lim="800000"/>
            <a:headEnd/>
            <a:tailEnd/>
          </a:ln>
          <a:effectLst/>
        </p:spPr>
        <p:txBody>
          <a:bodyPr wrap="none" anchor="ctr"/>
          <a:lstStyle/>
          <a:p>
            <a:pPr>
              <a:defRPr/>
            </a:pPr>
            <a:endParaRPr lang="en-US" sz="1200"/>
          </a:p>
        </p:txBody>
      </p:sp>
      <p:sp>
        <p:nvSpPr>
          <p:cNvPr id="175109" name="Rectangle 5"/>
          <p:cNvSpPr>
            <a:spLocks noGrp="1" noChangeArrowheads="1"/>
          </p:cNvSpPr>
          <p:nvPr>
            <p:ph type="subTitle" idx="1"/>
          </p:nvPr>
        </p:nvSpPr>
        <p:spPr>
          <a:xfrm>
            <a:off x="1828800" y="3886200"/>
            <a:ext cx="8534400" cy="1752600"/>
          </a:xfrm>
        </p:spPr>
        <p:txBody>
          <a:bodyPr/>
          <a:lstStyle>
            <a:lvl1pPr marL="0" indent="0" algn="ctr">
              <a:buFontTx/>
              <a:buNone/>
              <a:defRPr/>
            </a:lvl1pPr>
          </a:lstStyle>
          <a:p>
            <a:r>
              <a:rPr lang="en-US"/>
              <a:t>Click to edit Master subtitle style</a:t>
            </a:r>
          </a:p>
        </p:txBody>
      </p:sp>
      <p:sp>
        <p:nvSpPr>
          <p:cNvPr id="175110" name="Rectangle 6"/>
          <p:cNvSpPr>
            <a:spLocks noGrp="1" noChangeArrowheads="1"/>
          </p:cNvSpPr>
          <p:nvPr>
            <p:ph type="ctrTitle"/>
          </p:nvPr>
        </p:nvSpPr>
        <p:spPr>
          <a:xfrm>
            <a:off x="914400" y="2286000"/>
            <a:ext cx="10363200" cy="1143000"/>
          </a:xfrm>
        </p:spPr>
        <p:txBody>
          <a:bodyPr/>
          <a:lstStyle>
            <a:lvl1pPr>
              <a:defRPr/>
            </a:lvl1pPr>
          </a:lstStyle>
          <a:p>
            <a:r>
              <a:rPr lang="en-US"/>
              <a:t>Click to edit Master title style</a:t>
            </a:r>
          </a:p>
        </p:txBody>
      </p:sp>
      <p:sp>
        <p:nvSpPr>
          <p:cNvPr id="6" name="Rectangle 3"/>
          <p:cNvSpPr>
            <a:spLocks noGrp="1" noChangeArrowheads="1"/>
          </p:cNvSpPr>
          <p:nvPr>
            <p:ph type="ftr" sz="quarter" idx="10"/>
          </p:nvPr>
        </p:nvSpPr>
        <p:spPr>
          <a:xfrm>
            <a:off x="304800" y="6477000"/>
            <a:ext cx="10261600" cy="228600"/>
          </a:xfrm>
        </p:spPr>
        <p:txBody>
          <a:bodyPr/>
          <a:lstStyle>
            <a:lvl1pPr>
              <a:defRPr sz="1400" b="0" smtClean="0"/>
            </a:lvl1pPr>
          </a:lstStyle>
          <a:p>
            <a:pPr>
              <a:defRPr/>
            </a:pPr>
            <a:r>
              <a:rPr lang="en-GB" dirty="0"/>
              <a:t>Siva R Jasthi                                                                          ICS325 – Internet Application Development</a:t>
            </a:r>
            <a:endParaRPr lang="en-GB" dirty="0">
              <a:solidFill>
                <a:srgbClr val="FFFFFF"/>
              </a:solidFill>
            </a:endParaRPr>
          </a:p>
        </p:txBody>
      </p:sp>
      <p:sp>
        <p:nvSpPr>
          <p:cNvPr id="7" name="Rectangle 4"/>
          <p:cNvSpPr>
            <a:spLocks noGrp="1" noChangeArrowheads="1"/>
          </p:cNvSpPr>
          <p:nvPr>
            <p:ph type="sldNum" sz="quarter" idx="11"/>
          </p:nvPr>
        </p:nvSpPr>
        <p:spPr>
          <a:xfrm>
            <a:off x="10769600" y="6477000"/>
            <a:ext cx="508000" cy="228600"/>
          </a:xfrm>
        </p:spPr>
        <p:txBody>
          <a:bodyPr/>
          <a:lstStyle>
            <a:lvl1pPr>
              <a:defRPr smtClean="0">
                <a:solidFill>
                  <a:srgbClr val="FFFFFF"/>
                </a:solidFill>
              </a:defRPr>
            </a:lvl1pPr>
          </a:lstStyle>
          <a:p>
            <a:pPr>
              <a:defRPr/>
            </a:pPr>
            <a:fld id="{9A469BB5-E0B9-488C-AA60-33494638DC02}" type="slidenum">
              <a:rPr lang="en-GB"/>
              <a:pPr>
                <a:defRPr/>
              </a:pPr>
              <a:t>‹#›</a:t>
            </a:fld>
            <a:endParaRPr lang="en-GB"/>
          </a:p>
        </p:txBody>
      </p:sp>
    </p:spTree>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p:cNvSpPr>
            <a:spLocks noGrp="1"/>
          </p:cNvSpPr>
          <p:nvPr>
            <p:ph type="ftr" sz="quarter" idx="10"/>
          </p:nvPr>
        </p:nvSpPr>
        <p:spPr/>
        <p:txBody>
          <a:bodyPr/>
          <a:lstStyle>
            <a:lvl1pPr>
              <a:defRPr smtClean="0"/>
            </a:lvl1pPr>
          </a:lstStyle>
          <a:p>
            <a:pPr>
              <a:defRPr/>
            </a:pPr>
            <a:r>
              <a:rPr lang="en-GB" dirty="0"/>
              <a:t>Siva R Jasthi                                                                          ICS325 – Internet Application Development</a:t>
            </a:r>
            <a:endParaRPr lang="en-GB" sz="1400" b="0" dirty="0">
              <a:solidFill>
                <a:srgbClr val="FFFFFF"/>
              </a:solidFill>
            </a:endParaRPr>
          </a:p>
        </p:txBody>
      </p:sp>
      <p:sp>
        <p:nvSpPr>
          <p:cNvPr id="5" name="Slide Number Placeholder 4"/>
          <p:cNvSpPr>
            <a:spLocks noGrp="1"/>
          </p:cNvSpPr>
          <p:nvPr>
            <p:ph type="sldNum" sz="quarter" idx="11"/>
          </p:nvPr>
        </p:nvSpPr>
        <p:spPr/>
        <p:txBody>
          <a:bodyPr/>
          <a:lstStyle>
            <a:lvl1pPr>
              <a:defRPr smtClean="0"/>
            </a:lvl1pPr>
          </a:lstStyle>
          <a:p>
            <a:pPr>
              <a:defRPr/>
            </a:pPr>
            <a:fld id="{1E9D930E-90CA-4250-A551-B44A7BA993FE}" type="slidenum">
              <a:rPr lang="en-GB"/>
              <a:pPr>
                <a:defRPr/>
              </a:pPr>
              <a:t>‹#›</a:t>
            </a:fld>
            <a:endParaRPr lang="en-GB">
              <a:solidFill>
                <a:srgbClr val="FFFFFF"/>
              </a:solidFill>
            </a:endParaRPr>
          </a:p>
        </p:txBody>
      </p:sp>
    </p:spTree>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lvl1pPr>
              <a:defRPr smtClean="0"/>
            </a:lvl1pPr>
          </a:lstStyle>
          <a:p>
            <a:pPr>
              <a:defRPr/>
            </a:pPr>
            <a:r>
              <a:rPr lang="en-GB" dirty="0"/>
              <a:t>Siva R Jasthi                                                                          ICS325 – Internet Application Development</a:t>
            </a:r>
            <a:endParaRPr lang="en-GB" sz="1400" b="0" dirty="0">
              <a:solidFill>
                <a:srgbClr val="FFFFFF"/>
              </a:solidFill>
            </a:endParaRPr>
          </a:p>
        </p:txBody>
      </p:sp>
      <p:sp>
        <p:nvSpPr>
          <p:cNvPr id="3" name="Slide Number Placeholder 2"/>
          <p:cNvSpPr>
            <a:spLocks noGrp="1"/>
          </p:cNvSpPr>
          <p:nvPr>
            <p:ph type="sldNum" sz="quarter" idx="11"/>
          </p:nvPr>
        </p:nvSpPr>
        <p:spPr/>
        <p:txBody>
          <a:bodyPr/>
          <a:lstStyle>
            <a:lvl1pPr>
              <a:defRPr smtClean="0"/>
            </a:lvl1pPr>
          </a:lstStyle>
          <a:p>
            <a:pPr>
              <a:defRPr/>
            </a:pPr>
            <a:fld id="{5201DAA7-D7B7-4AEC-9760-CE018CC47466}" type="slidenum">
              <a:rPr lang="en-GB"/>
              <a:pPr>
                <a:defRPr/>
              </a:pPr>
              <a:t>‹#›</a:t>
            </a:fld>
            <a:endParaRPr lang="en-GB">
              <a:solidFill>
                <a:srgbClr val="FFFFFF"/>
              </a:solidFill>
            </a:endParaRPr>
          </a:p>
        </p:txBody>
      </p:sp>
    </p:spTree>
  </p:cSld>
  <p:clrMapOvr>
    <a:masterClrMapping/>
  </p:clrMapOvr>
  <p:transition>
    <p:wipe dir="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e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a:outerShdw dist="107763" dir="2700000" algn="ctr" rotWithShape="0">
            <a:srgbClr val="000000"/>
          </a:outerShdw>
        </a:effectLst>
      </p:bgPr>
    </p:bg>
    <p:spTree>
      <p:nvGrpSpPr>
        <p:cNvPr id="1" name=""/>
        <p:cNvGrpSpPr/>
        <p:nvPr/>
      </p:nvGrpSpPr>
      <p:grpSpPr>
        <a:xfrm>
          <a:off x="0" y="0"/>
          <a:ext cx="0" cy="0"/>
          <a:chOff x="0" y="0"/>
          <a:chExt cx="0" cy="0"/>
        </a:xfrm>
      </p:grpSpPr>
      <p:sp>
        <p:nvSpPr>
          <p:cNvPr id="2092" name="Rectangle 44"/>
          <p:cNvSpPr>
            <a:spLocks noChangeArrowheads="1"/>
          </p:cNvSpPr>
          <p:nvPr/>
        </p:nvSpPr>
        <p:spPr bwMode="auto">
          <a:xfrm>
            <a:off x="0" y="0"/>
            <a:ext cx="12192000" cy="1066800"/>
          </a:xfrm>
          <a:prstGeom prst="rect">
            <a:avLst/>
          </a:prstGeom>
          <a:solidFill>
            <a:srgbClr val="89A5C7"/>
          </a:solidFill>
          <a:ln w="9525">
            <a:noFill/>
            <a:miter lim="800000"/>
            <a:headEnd/>
            <a:tailEnd/>
          </a:ln>
          <a:effectLst/>
        </p:spPr>
        <p:txBody>
          <a:bodyPr wrap="none" anchor="ctr"/>
          <a:lstStyle/>
          <a:p>
            <a:pPr>
              <a:defRPr/>
            </a:pPr>
            <a:endParaRPr lang="en-US" sz="1200"/>
          </a:p>
        </p:txBody>
      </p:sp>
      <p:sp>
        <p:nvSpPr>
          <p:cNvPr id="2061" name="Rectangle 13"/>
          <p:cNvSpPr>
            <a:spLocks noGrp="1" noChangeArrowheads="1"/>
          </p:cNvSpPr>
          <p:nvPr>
            <p:ph type="ftr" sz="quarter" idx="3"/>
          </p:nvPr>
        </p:nvSpPr>
        <p:spPr bwMode="auto">
          <a:xfrm>
            <a:off x="203200" y="6629400"/>
            <a:ext cx="109728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a:spcBef>
                <a:spcPct val="50000"/>
              </a:spcBef>
              <a:defRPr b="1" smtClean="0">
                <a:solidFill>
                  <a:schemeClr val="accent2"/>
                </a:solidFill>
                <a:latin typeface="+mn-lt"/>
              </a:defRPr>
            </a:lvl1pPr>
          </a:lstStyle>
          <a:p>
            <a:pPr>
              <a:defRPr/>
            </a:pPr>
            <a:r>
              <a:rPr lang="en-GB" dirty="0"/>
              <a:t>Siva R Jasthi                                                                          ICS325 – Internet Application Development</a:t>
            </a:r>
            <a:endParaRPr lang="en-GB" sz="1400" dirty="0">
              <a:solidFill>
                <a:srgbClr val="FFFFFF"/>
              </a:solidFill>
            </a:endParaRPr>
          </a:p>
        </p:txBody>
      </p:sp>
      <p:sp>
        <p:nvSpPr>
          <p:cNvPr id="2062" name="Rectangle 14"/>
          <p:cNvSpPr>
            <a:spLocks noGrp="1" noChangeArrowheads="1"/>
          </p:cNvSpPr>
          <p:nvPr>
            <p:ph type="sldNum" sz="quarter" idx="4"/>
          </p:nvPr>
        </p:nvSpPr>
        <p:spPr bwMode="auto">
          <a:xfrm>
            <a:off x="11277600" y="6629400"/>
            <a:ext cx="711200" cy="228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a:spcBef>
                <a:spcPct val="50000"/>
              </a:spcBef>
              <a:defRPr sz="1400" smtClean="0">
                <a:latin typeface="+mn-lt"/>
              </a:defRPr>
            </a:lvl1pPr>
          </a:lstStyle>
          <a:p>
            <a:pPr>
              <a:defRPr/>
            </a:pPr>
            <a:fld id="{4EE87C96-FD3F-4BD3-9C5B-BE9A4E1C5F8C}" type="slidenum">
              <a:rPr lang="en-GB"/>
              <a:pPr>
                <a:defRPr/>
              </a:pPr>
              <a:t>‹#›</a:t>
            </a:fld>
            <a:endParaRPr lang="en-GB">
              <a:solidFill>
                <a:srgbClr val="FFFFFF"/>
              </a:solidFill>
            </a:endParaRPr>
          </a:p>
        </p:txBody>
      </p:sp>
      <p:sp>
        <p:nvSpPr>
          <p:cNvPr id="1029" name="Rectangle 11"/>
          <p:cNvSpPr>
            <a:spLocks noGrp="1" noChangeArrowheads="1"/>
          </p:cNvSpPr>
          <p:nvPr>
            <p:ph type="body" idx="1"/>
          </p:nvPr>
        </p:nvSpPr>
        <p:spPr bwMode="auto">
          <a:xfrm>
            <a:off x="203200" y="1143000"/>
            <a:ext cx="11988800" cy="5410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a:t>Click to edit Master text styles</a:t>
            </a:r>
          </a:p>
          <a:p>
            <a:pPr lvl="1"/>
            <a:r>
              <a:rPr lang="en-GB"/>
              <a:t>Second level</a:t>
            </a:r>
          </a:p>
          <a:p>
            <a:pPr lvl="2"/>
            <a:r>
              <a:rPr lang="en-GB"/>
              <a:t>Third level		</a:t>
            </a:r>
          </a:p>
          <a:p>
            <a:pPr lvl="3"/>
            <a:r>
              <a:rPr lang="en-GB"/>
              <a:t>Fourth level</a:t>
            </a:r>
          </a:p>
        </p:txBody>
      </p:sp>
      <p:sp>
        <p:nvSpPr>
          <p:cNvPr id="2058" name="Rectangle 10"/>
          <p:cNvSpPr>
            <a:spLocks noGrp="1" noChangeArrowheads="1"/>
          </p:cNvSpPr>
          <p:nvPr>
            <p:ph type="title"/>
          </p:nvPr>
        </p:nvSpPr>
        <p:spPr bwMode="auto">
          <a:xfrm>
            <a:off x="1219200" y="0"/>
            <a:ext cx="10972800" cy="1066800"/>
          </a:xfrm>
          <a:prstGeom prst="rect">
            <a:avLst/>
          </a:prstGeom>
          <a:noFill/>
          <a:ln w="9525">
            <a:noFill/>
            <a:miter lim="800000"/>
            <a:headEnd/>
            <a:tailEnd/>
          </a:ln>
          <a:effectLst>
            <a:outerShdw dist="17961" dir="2700000" algn="ctr" rotWithShape="0">
              <a:schemeClr val="bg2"/>
            </a:outerShdw>
          </a:effectLst>
        </p:spPr>
        <p:txBody>
          <a:bodyPr vert="horz" wrap="square" lIns="91440" tIns="45720" rIns="91440" bIns="45720" numCol="1" anchor="ctr" anchorCtr="0" compatLnSpc="1">
            <a:prstTxWarp prst="textNoShape">
              <a:avLst/>
            </a:prstTxWarp>
          </a:bodyPr>
          <a:lstStyle/>
          <a:p>
            <a:pPr lvl="0"/>
            <a:r>
              <a:rPr lang="en-GB"/>
              <a:t>Click to edit Master title style</a:t>
            </a:r>
          </a:p>
        </p:txBody>
      </p:sp>
      <p:pic>
        <p:nvPicPr>
          <p:cNvPr id="2" name="Picture 2054" descr="jasthi">
            <a:extLst>
              <a:ext uri="{FF2B5EF4-FFF2-40B4-BE49-F238E27FC236}">
                <a16:creationId xmlns:a16="http://schemas.microsoft.com/office/drawing/2014/main" id="{70110E3C-674B-A838-460A-BD63617131C4}"/>
              </a:ext>
            </a:extLst>
          </p:cNvPr>
          <p:cNvPicPr>
            <a:picLocks noChangeAspect="1" noChangeArrowheads="1"/>
          </p:cNvPicPr>
          <p:nvPr userDrawn="1"/>
        </p:nvPicPr>
        <p:blipFill>
          <a:blip r:embed="rId5" cstate="print"/>
          <a:srcRect/>
          <a:stretch>
            <a:fillRect/>
          </a:stretch>
        </p:blipFill>
        <p:spPr bwMode="auto">
          <a:xfrm>
            <a:off x="4618" y="0"/>
            <a:ext cx="1062182" cy="1062182"/>
          </a:xfrm>
          <a:prstGeom prst="rect">
            <a:avLst/>
          </a:prstGeom>
          <a:noFill/>
          <a:ln w="9525">
            <a:noFill/>
            <a:miter lim="800000"/>
            <a:headEnd/>
            <a:tailEnd/>
          </a:ln>
        </p:spPr>
      </p:pic>
    </p:spTree>
  </p:cSld>
  <p:clrMap bg1="dk2" tx1="lt1" bg2="dk1" tx2="lt2" accent1="accent1" accent2="accent2" accent3="accent3" accent4="accent4" accent5="accent5" accent6="accent6" hlink="hlink" folHlink="folHlink"/>
  <p:sldLayoutIdLst>
    <p:sldLayoutId id="2147483672" r:id="rId1"/>
    <p:sldLayoutId id="2147483673" r:id="rId2"/>
    <p:sldLayoutId id="2147483678" r:id="rId3"/>
  </p:sldLayoutIdLst>
  <p:transition>
    <p:wipe dir="r"/>
  </p:transition>
  <p:hf hdr="0" ftr="0" dt="0"/>
  <p:txStyles>
    <p:title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p:titleStyle>
    <p:bodyStyle>
      <a:lvl1pPr marL="342900" indent="-342900" algn="l" rtl="0" eaLnBrk="0" fontAlgn="base" hangingPunct="0">
        <a:spcBef>
          <a:spcPct val="45000"/>
        </a:spcBef>
        <a:spcAft>
          <a:spcPct val="0"/>
        </a:spcAft>
        <a:buClr>
          <a:srgbClr val="B00000"/>
        </a:buClr>
        <a:buSzPct val="200000"/>
        <a:buChar char="•"/>
        <a:defRPr kumimoji="1" sz="2800">
          <a:solidFill>
            <a:schemeClr val="bg2"/>
          </a:solidFill>
          <a:latin typeface="+mn-lt"/>
          <a:ea typeface="+mn-ea"/>
          <a:cs typeface="+mn-cs"/>
        </a:defRPr>
      </a:lvl1pPr>
      <a:lvl2pPr marL="742950" indent="-285750" algn="l" rtl="0" eaLnBrk="0" fontAlgn="base" hangingPunct="0">
        <a:spcBef>
          <a:spcPct val="45000"/>
        </a:spcBef>
        <a:spcAft>
          <a:spcPct val="0"/>
        </a:spcAft>
        <a:buClr>
          <a:srgbClr val="B00000"/>
        </a:buClr>
        <a:buChar char="•"/>
        <a:defRPr kumimoji="1" sz="2400">
          <a:solidFill>
            <a:schemeClr val="bg2"/>
          </a:solidFill>
          <a:latin typeface="+mn-lt"/>
        </a:defRPr>
      </a:lvl2pPr>
      <a:lvl3pPr marL="1143000" indent="-228600" algn="l" rtl="0" eaLnBrk="0" fontAlgn="base" hangingPunct="0">
        <a:spcBef>
          <a:spcPct val="45000"/>
        </a:spcBef>
        <a:spcAft>
          <a:spcPct val="0"/>
        </a:spcAft>
        <a:buClr>
          <a:srgbClr val="B00000"/>
        </a:buClr>
        <a:buChar char="–"/>
        <a:defRPr kumimoji="1" sz="2000">
          <a:solidFill>
            <a:schemeClr val="bg2"/>
          </a:solidFill>
          <a:latin typeface="+mn-lt"/>
        </a:defRPr>
      </a:lvl3pPr>
      <a:lvl4pPr marL="1600200" indent="-228600" algn="l" rtl="0" eaLnBrk="0" fontAlgn="base" hangingPunct="0">
        <a:spcBef>
          <a:spcPct val="45000"/>
        </a:spcBef>
        <a:spcAft>
          <a:spcPct val="0"/>
        </a:spcAft>
        <a:buClr>
          <a:srgbClr val="99CCCC"/>
        </a:buClr>
        <a:buChar char="–"/>
        <a:defRPr kumimoji="1">
          <a:solidFill>
            <a:schemeClr val="bg2"/>
          </a:solidFill>
          <a:latin typeface="+mn-lt"/>
        </a:defRPr>
      </a:lvl4pPr>
      <a:lvl5pPr marL="2057400" indent="-228600" algn="l" rtl="0" eaLnBrk="0" fontAlgn="base" hangingPunct="0">
        <a:spcBef>
          <a:spcPct val="20000"/>
        </a:spcBef>
        <a:spcAft>
          <a:spcPct val="0"/>
        </a:spcAft>
        <a:buClr>
          <a:srgbClr val="C2B515"/>
        </a:buClr>
        <a:buChar char="»"/>
        <a:defRPr kumimoji="1" sz="2000">
          <a:solidFill>
            <a:srgbClr val="FFFFFF"/>
          </a:solidFill>
          <a:latin typeface="+mn-lt"/>
        </a:defRPr>
      </a:lvl5pPr>
      <a:lvl6pPr marL="2514600" indent="-228600" algn="l" rtl="0" eaLnBrk="0" fontAlgn="base" hangingPunct="0">
        <a:spcBef>
          <a:spcPct val="20000"/>
        </a:spcBef>
        <a:spcAft>
          <a:spcPct val="0"/>
        </a:spcAft>
        <a:buClr>
          <a:srgbClr val="C2B515"/>
        </a:buClr>
        <a:buChar char="»"/>
        <a:defRPr kumimoji="1" sz="2000">
          <a:solidFill>
            <a:srgbClr val="FFFFFF"/>
          </a:solidFill>
          <a:latin typeface="+mn-lt"/>
        </a:defRPr>
      </a:lvl6pPr>
      <a:lvl7pPr marL="2971800" indent="-228600" algn="l" rtl="0" eaLnBrk="0" fontAlgn="base" hangingPunct="0">
        <a:spcBef>
          <a:spcPct val="20000"/>
        </a:spcBef>
        <a:spcAft>
          <a:spcPct val="0"/>
        </a:spcAft>
        <a:buClr>
          <a:srgbClr val="C2B515"/>
        </a:buClr>
        <a:buChar char="»"/>
        <a:defRPr kumimoji="1" sz="2000">
          <a:solidFill>
            <a:srgbClr val="FFFFFF"/>
          </a:solidFill>
          <a:latin typeface="+mn-lt"/>
        </a:defRPr>
      </a:lvl7pPr>
      <a:lvl8pPr marL="3429000" indent="-228600" algn="l" rtl="0" eaLnBrk="0" fontAlgn="base" hangingPunct="0">
        <a:spcBef>
          <a:spcPct val="20000"/>
        </a:spcBef>
        <a:spcAft>
          <a:spcPct val="0"/>
        </a:spcAft>
        <a:buClr>
          <a:srgbClr val="C2B515"/>
        </a:buClr>
        <a:buChar char="»"/>
        <a:defRPr kumimoji="1" sz="2000">
          <a:solidFill>
            <a:srgbClr val="FFFFFF"/>
          </a:solidFill>
          <a:latin typeface="+mn-lt"/>
        </a:defRPr>
      </a:lvl8pPr>
      <a:lvl9pPr marL="3886200" indent="-228600" algn="l" rtl="0" eaLnBrk="0" fontAlgn="base" hangingPunct="0">
        <a:spcBef>
          <a:spcPct val="20000"/>
        </a:spcBef>
        <a:spcAft>
          <a:spcPct val="0"/>
        </a:spcAft>
        <a:buClr>
          <a:srgbClr val="C2B515"/>
        </a:buClr>
        <a:buChar char="»"/>
        <a:defRPr kumimoji="1"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slideLayout" Target="../slideLayouts/slideLayout3.xml"/><Relationship Id="rId1" Type="http://schemas.openxmlformats.org/officeDocument/2006/relationships/tags" Target="../tags/tag11.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3.xml"/><Relationship Id="rId1" Type="http://schemas.openxmlformats.org/officeDocument/2006/relationships/tags" Target="../tags/tag19.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3.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hyperlink" Target="http://php.net/manual/en/session.configuration.php" TargetMode="External"/><Relationship Id="rId2" Type="http://schemas.openxmlformats.org/officeDocument/2006/relationships/slideLayout" Target="../slideLayouts/slideLayout3.xml"/><Relationship Id="rId1" Type="http://schemas.openxmlformats.org/officeDocument/2006/relationships/tags" Target="../tags/tag23.xml"/><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3.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image" Target="../media/image19.gif"/><Relationship Id="rId2" Type="http://schemas.openxmlformats.org/officeDocument/2006/relationships/slideLayout" Target="../slideLayouts/slideLayout3.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6.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7.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8.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slideLayout" Target="../slideLayouts/slideLayout3.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3.xml"/><Relationship Id="rId1" Type="http://schemas.openxmlformats.org/officeDocument/2006/relationships/tags" Target="../tags/tag32.xml"/><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3.xml"/><Relationship Id="rId1" Type="http://schemas.openxmlformats.org/officeDocument/2006/relationships/tags" Target="../tags/tag33.xml"/><Relationship Id="rId4" Type="http://schemas.openxmlformats.org/officeDocument/2006/relationships/image" Target="../media/image25.png"/></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3.xml"/><Relationship Id="rId1" Type="http://schemas.openxmlformats.org/officeDocument/2006/relationships/tags" Target="../tags/tag34.xml"/><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8" Type="http://schemas.openxmlformats.org/officeDocument/2006/relationships/hyperlink" Target="https://www.youtube.com/watch?v=7Yx4RfxlqEk" TargetMode="External"/><Relationship Id="rId3" Type="http://schemas.openxmlformats.org/officeDocument/2006/relationships/hyperlink" Target="http://www.hackingwithphp.com/10/0/0/cookies-and-sessions" TargetMode="External"/><Relationship Id="rId7" Type="http://schemas.openxmlformats.org/officeDocument/2006/relationships/hyperlink" Target="https://www.youtube.com/watch?v=tOuym4a7XjY" TargetMode="External"/><Relationship Id="rId2" Type="http://schemas.openxmlformats.org/officeDocument/2006/relationships/slideLayout" Target="../slideLayouts/slideLayout3.xml"/><Relationship Id="rId1" Type="http://schemas.openxmlformats.org/officeDocument/2006/relationships/tags" Target="../tags/tag36.xml"/><Relationship Id="rId6" Type="http://schemas.openxmlformats.org/officeDocument/2006/relationships/hyperlink" Target="http://superuser.com/questions/356265/what-do-browsers-do-with-expired-cookies" TargetMode="External"/><Relationship Id="rId5" Type="http://schemas.openxmlformats.org/officeDocument/2006/relationships/hyperlink" Target="http://www.ietf.org/rfc/rfc2109.txt" TargetMode="External"/><Relationship Id="rId4" Type="http://schemas.openxmlformats.org/officeDocument/2006/relationships/hyperlink" Target="http://code.tutsplus.com/tutorials/an-introduction-to-cookies--net-12482" TargetMode="External"/><Relationship Id="rId9" Type="http://schemas.openxmlformats.org/officeDocument/2006/relationships/hyperlink" Target="http://etutorials.org/Programming/PHP+MySQL.+Building+web+database+applications/Appendix+F.+Managing+Sessions+in+theDatabase+Tier/F.2+PHP+Session+Management/"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3.xml"/><Relationship Id="rId1" Type="http://schemas.openxmlformats.org/officeDocument/2006/relationships/tags" Target="../tags/tag8.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slideLayout" Target="../slideLayouts/slideLayout3.xml"/><Relationship Id="rId1" Type="http://schemas.openxmlformats.org/officeDocument/2006/relationships/tags" Target="../tags/tag9.xml"/><Relationship Id="rId6" Type="http://schemas.openxmlformats.org/officeDocument/2006/relationships/hyperlink" Target="http://localhost/ch23/view.php" TargetMode="External"/><Relationship Id="rId5" Type="http://schemas.openxmlformats.org/officeDocument/2006/relationships/image" Target="../media/image10.png"/><Relationship Id="rId4" Type="http://schemas.openxmlformats.org/officeDocument/2006/relationships/hyperlink" Target="http://localhost/ch23/set.php" TargetMode="Externa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053"/>
          <p:cNvSpPr>
            <a:spLocks noChangeArrowheads="1"/>
          </p:cNvSpPr>
          <p:nvPr/>
        </p:nvSpPr>
        <p:spPr bwMode="auto">
          <a:xfrm>
            <a:off x="1524000" y="1828800"/>
            <a:ext cx="9144000" cy="2133600"/>
          </a:xfrm>
          <a:prstGeom prst="rect">
            <a:avLst/>
          </a:prstGeom>
          <a:solidFill>
            <a:srgbClr val="89A5C7"/>
          </a:solidFill>
          <a:ln w="25400">
            <a:solidFill>
              <a:schemeClr val="bg1"/>
            </a:solidFill>
            <a:miter lim="800000"/>
            <a:headEnd/>
            <a:tailEnd/>
          </a:ln>
        </p:spPr>
        <p:txBody>
          <a:bodyPr wrap="none" anchor="ctr"/>
          <a:lstStyle/>
          <a:p>
            <a:pPr algn="ctr"/>
            <a:r>
              <a:rPr lang="en-US" sz="2800" b="1"/>
              <a:t>Ch.22.  </a:t>
            </a:r>
            <a:r>
              <a:rPr lang="en-US" sz="2800" b="1" dirty="0"/>
              <a:t>Using Session Control in PHP</a:t>
            </a:r>
          </a:p>
        </p:txBody>
      </p:sp>
      <p:pic>
        <p:nvPicPr>
          <p:cNvPr id="13315" name="Picture 2054" descr="jasthi"/>
          <p:cNvPicPr>
            <a:picLocks noChangeAspect="1" noChangeArrowheads="1"/>
          </p:cNvPicPr>
          <p:nvPr/>
        </p:nvPicPr>
        <p:blipFill>
          <a:blip r:embed="rId4" cstate="print"/>
          <a:srcRect/>
          <a:stretch>
            <a:fillRect/>
          </a:stretch>
        </p:blipFill>
        <p:spPr bwMode="auto">
          <a:xfrm>
            <a:off x="1524000" y="2133600"/>
            <a:ext cx="1295400" cy="1295400"/>
          </a:xfrm>
          <a:prstGeom prst="rect">
            <a:avLst/>
          </a:prstGeom>
          <a:noFill/>
          <a:ln w="9525">
            <a:noFill/>
            <a:miter lim="800000"/>
            <a:headEnd/>
            <a:tailEnd/>
          </a:ln>
        </p:spPr>
      </p:pic>
      <p:sp>
        <p:nvSpPr>
          <p:cNvPr id="13316" name="Rectangle 2056"/>
          <p:cNvSpPr>
            <a:spLocks noChangeArrowheads="1"/>
          </p:cNvSpPr>
          <p:nvPr/>
        </p:nvSpPr>
        <p:spPr bwMode="auto">
          <a:xfrm>
            <a:off x="4419600" y="4114800"/>
            <a:ext cx="6019800" cy="2514600"/>
          </a:xfrm>
          <a:prstGeom prst="rect">
            <a:avLst/>
          </a:prstGeom>
          <a:solidFill>
            <a:srgbClr val="00FFFF">
              <a:alpha val="50195"/>
            </a:srgbClr>
          </a:solidFill>
          <a:ln w="28575">
            <a:solidFill>
              <a:schemeClr val="bg1"/>
            </a:solidFill>
            <a:miter lim="800000"/>
            <a:headEnd/>
            <a:tailEnd/>
          </a:ln>
        </p:spPr>
        <p:txBody>
          <a:bodyPr wrap="none" anchor="ctr"/>
          <a:lstStyle/>
          <a:p>
            <a:pPr>
              <a:spcBef>
                <a:spcPct val="45000"/>
              </a:spcBef>
            </a:pPr>
            <a:r>
              <a:rPr kumimoji="1" lang="en-US" sz="2000" b="1" dirty="0">
                <a:latin typeface="Arial" charset="0"/>
              </a:rPr>
              <a:t>Siva R Jasthi</a:t>
            </a:r>
            <a:endParaRPr kumimoji="1" lang="en-US" sz="1600" dirty="0">
              <a:latin typeface="Arial" charset="0"/>
            </a:endParaRPr>
          </a:p>
          <a:p>
            <a:pPr>
              <a:spcBef>
                <a:spcPct val="45000"/>
              </a:spcBef>
            </a:pPr>
            <a:r>
              <a:rPr kumimoji="1" lang="en-US" sz="1600" dirty="0">
                <a:latin typeface="Arial" charset="0"/>
              </a:rPr>
              <a:t>ICS325 – Internet Application Development</a:t>
            </a:r>
          </a:p>
          <a:p>
            <a:pPr>
              <a:spcBef>
                <a:spcPct val="45000"/>
              </a:spcBef>
            </a:pPr>
            <a:endParaRPr kumimoji="1" lang="en-US" sz="1600" dirty="0">
              <a:latin typeface="Arial" charset="0"/>
            </a:endParaRPr>
          </a:p>
          <a:p>
            <a:pPr>
              <a:spcBef>
                <a:spcPct val="45000"/>
              </a:spcBef>
            </a:pPr>
            <a:r>
              <a:rPr kumimoji="1" lang="en-US" sz="1600" dirty="0">
                <a:latin typeface="Arial" charset="0"/>
              </a:rPr>
              <a:t>Information and Computer Sciences</a:t>
            </a:r>
          </a:p>
          <a:p>
            <a:pPr>
              <a:spcBef>
                <a:spcPct val="45000"/>
              </a:spcBef>
            </a:pPr>
            <a:r>
              <a:rPr kumimoji="1" lang="en-US" sz="1600" dirty="0">
                <a:latin typeface="Arial" charset="0"/>
              </a:rPr>
              <a:t>Metropolitan State University</a:t>
            </a:r>
          </a:p>
        </p:txBody>
      </p:sp>
    </p:spTree>
    <p:custDataLst>
      <p:tags r:id="rId1"/>
    </p:custDataLst>
    <p:extLst>
      <p:ext uri="{BB962C8B-B14F-4D97-AF65-F5344CB8AC3E}">
        <p14:creationId xmlns:p14="http://schemas.microsoft.com/office/powerpoint/2010/main" val="1124890526"/>
      </p:ext>
    </p:extLst>
  </p:cSld>
  <p:clrMapOvr>
    <a:masterClrMapping/>
  </p:clrMapOvr>
  <p:transition>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Types of Cookies</a:t>
            </a:r>
          </a:p>
        </p:txBody>
      </p:sp>
      <p:sp>
        <p:nvSpPr>
          <p:cNvPr id="4" name="Rectangle 3"/>
          <p:cNvSpPr/>
          <p:nvPr/>
        </p:nvSpPr>
        <p:spPr>
          <a:xfrm>
            <a:off x="2435860" y="575102"/>
            <a:ext cx="5641340" cy="369332"/>
          </a:xfrm>
          <a:prstGeom prst="rect">
            <a:avLst/>
          </a:prstGeom>
        </p:spPr>
        <p:txBody>
          <a:bodyPr wrap="square">
            <a:spAutoFit/>
          </a:bodyPr>
          <a:lstStyle/>
          <a:p>
            <a:r>
              <a:rPr lang="en-US" sz="1800" dirty="0"/>
              <a:t>https://en.wikipedia.org/wiki/HTTP_cookie#Terminology</a:t>
            </a:r>
          </a:p>
        </p:txBody>
      </p:sp>
      <p:sp>
        <p:nvSpPr>
          <p:cNvPr id="2" name="TextBox 1"/>
          <p:cNvSpPr txBox="1"/>
          <p:nvPr/>
        </p:nvSpPr>
        <p:spPr>
          <a:xfrm>
            <a:off x="1524002" y="1066801"/>
            <a:ext cx="6553199" cy="5632311"/>
          </a:xfrm>
          <a:prstGeom prst="rect">
            <a:avLst/>
          </a:prstGeom>
          <a:noFill/>
        </p:spPr>
        <p:txBody>
          <a:bodyPr wrap="square" rtlCol="0">
            <a:spAutoFit/>
          </a:bodyPr>
          <a:lstStyle/>
          <a:p>
            <a:r>
              <a:rPr lang="en-US" sz="2400" dirty="0"/>
              <a:t>1. Session cookie  (No expiration date; Closing the Brower expires it)</a:t>
            </a:r>
          </a:p>
          <a:p>
            <a:r>
              <a:rPr lang="en-US" sz="2400" dirty="0"/>
              <a:t>2. Persistent cookie (Expiration date is set; May also be called “Tracking Cookie”)</a:t>
            </a:r>
          </a:p>
          <a:p>
            <a:r>
              <a:rPr lang="en-US" sz="2400" dirty="0"/>
              <a:t>3. Secure cookie  (can be sent only through HTTPS)</a:t>
            </a:r>
          </a:p>
          <a:p>
            <a:r>
              <a:rPr lang="en-US" sz="2400" dirty="0"/>
              <a:t>4. </a:t>
            </a:r>
            <a:r>
              <a:rPr lang="en-US" sz="2400" dirty="0" err="1"/>
              <a:t>HttpOnly</a:t>
            </a:r>
            <a:r>
              <a:rPr lang="en-US" sz="2400" dirty="0"/>
              <a:t> cookie (can not be set by JavaScript or other mechanisms, Only through HTTP)</a:t>
            </a:r>
          </a:p>
          <a:p>
            <a:r>
              <a:rPr lang="en-US" sz="2400" dirty="0"/>
              <a:t>5. Third-party cookie (for tracking ad history; as opposed to first-party cookie)</a:t>
            </a:r>
          </a:p>
          <a:p>
            <a:r>
              <a:rPr lang="en-US" sz="2400" dirty="0"/>
              <a:t>6 </a:t>
            </a:r>
            <a:r>
              <a:rPr lang="en-US" sz="2400" dirty="0" err="1"/>
              <a:t>Supercookie</a:t>
            </a:r>
            <a:r>
              <a:rPr lang="en-US" sz="2400" dirty="0"/>
              <a:t>  (Top level domains *.com; Browsers typically disable these due to security concerns)</a:t>
            </a:r>
          </a:p>
          <a:p>
            <a:r>
              <a:rPr lang="en-US" sz="2400" dirty="0"/>
              <a:t>7 Zombie cookie (are created automatically through client side scripts when these are deleted)</a:t>
            </a:r>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051800" y="1187960"/>
            <a:ext cx="2346960" cy="1525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7794" y="3048000"/>
            <a:ext cx="2358267"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379523936"/>
      </p:ext>
    </p:extLst>
  </p:cSld>
  <p:clrMapOvr>
    <a:masterClrMapping/>
  </p:clrMapOvr>
  <p:transition>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Cookies - Restrictions</a:t>
            </a:r>
          </a:p>
        </p:txBody>
      </p:sp>
      <p:sp>
        <p:nvSpPr>
          <p:cNvPr id="2" name="TextBox 1"/>
          <p:cNvSpPr txBox="1"/>
          <p:nvPr/>
        </p:nvSpPr>
        <p:spPr>
          <a:xfrm>
            <a:off x="1752600" y="1225690"/>
            <a:ext cx="8686800" cy="5324535"/>
          </a:xfrm>
          <a:prstGeom prst="rect">
            <a:avLst/>
          </a:prstGeom>
          <a:noFill/>
        </p:spPr>
        <p:txBody>
          <a:bodyPr wrap="square" rtlCol="0">
            <a:spAutoFit/>
          </a:bodyPr>
          <a:lstStyle/>
          <a:p>
            <a:pPr marL="171450" indent="-171450">
              <a:buFont typeface="Arial" pitchFamily="34" charset="0"/>
              <a:buChar char="•"/>
            </a:pPr>
            <a:r>
              <a:rPr lang="en-US" sz="2000" b="1" dirty="0"/>
              <a:t>Cookies – Domains (1:1): </a:t>
            </a:r>
            <a:r>
              <a:rPr lang="en-US" sz="2000" dirty="0"/>
              <a:t>Web servers can only access cookies which are set to their own domain. This domain is set by the browser when a new cookie is requested by the web server, and can only be the domain or a subdomain of the web server (the web server can choose a subdomain if it wants to). This means that cookies which were set by, for example, google.com can't be read by mozilla.com, and vice versa.</a:t>
            </a:r>
          </a:p>
          <a:p>
            <a:pPr marL="171450" indent="-171450">
              <a:buFont typeface="Arial" pitchFamily="34" charset="0"/>
              <a:buChar char="•"/>
            </a:pPr>
            <a:r>
              <a:rPr lang="en-US" sz="2000" b="1" dirty="0"/>
              <a:t>Cookie Size: </a:t>
            </a:r>
            <a:r>
              <a:rPr lang="en-US" sz="2000" dirty="0"/>
              <a:t>According to the HTTP protocol, cookies can't be larger than 4096 Bytes (4KB) each.</a:t>
            </a:r>
          </a:p>
          <a:p>
            <a:pPr marL="171450" indent="-171450">
              <a:buFont typeface="Arial" pitchFamily="34" charset="0"/>
              <a:buChar char="•"/>
            </a:pPr>
            <a:r>
              <a:rPr lang="en-US" sz="2000" b="1" dirty="0"/>
              <a:t>Number of Cookies per domain: </a:t>
            </a:r>
            <a:r>
              <a:rPr lang="en-US" sz="2000" dirty="0"/>
              <a:t>There is a limit to the number of cookies per domain. The number differs per browser, however, the generally used limit is twenty cookies. This is to prevent a single domain from hogging the disk space of the client.</a:t>
            </a:r>
          </a:p>
          <a:p>
            <a:pPr marL="171450" indent="-171450">
              <a:buFont typeface="Arial" pitchFamily="34" charset="0"/>
              <a:buChar char="•"/>
            </a:pPr>
            <a:r>
              <a:rPr lang="en-US" sz="2000" b="1" dirty="0"/>
              <a:t>Number of Cookies Per Browser: </a:t>
            </a:r>
            <a:r>
              <a:rPr lang="en-US" sz="2000" dirty="0"/>
              <a:t>There is a limit to the total number of cookies on the client's </a:t>
            </a:r>
            <a:r>
              <a:rPr lang="en-US" sz="2000" dirty="0" err="1"/>
              <a:t>harddrive</a:t>
            </a:r>
            <a:r>
              <a:rPr lang="en-US" sz="2000" dirty="0"/>
              <a:t>. This number also differs per browser, but is usually limited to around three hundred cookies. When this number is exceeded, an older cookie is deleted before a new one is created.</a:t>
            </a:r>
          </a:p>
          <a:p>
            <a:pPr marL="171450" indent="-171450">
              <a:buFont typeface="Arial" pitchFamily="34" charset="0"/>
              <a:buChar char="•"/>
            </a:pPr>
            <a:endParaRPr lang="en-US" sz="2000" dirty="0"/>
          </a:p>
        </p:txBody>
      </p:sp>
    </p:spTree>
    <p:custDataLst>
      <p:tags r:id="rId1"/>
    </p:custDataLst>
    <p:extLst>
      <p:ext uri="{BB962C8B-B14F-4D97-AF65-F5344CB8AC3E}">
        <p14:creationId xmlns:p14="http://schemas.microsoft.com/office/powerpoint/2010/main" val="1999511546"/>
      </p:ext>
    </p:extLst>
  </p:cSld>
  <p:clrMapOvr>
    <a:masterClrMapping/>
  </p:clrMapOvr>
  <p:transition>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Cookies – Restrictions (Set by the user)</a:t>
            </a:r>
          </a:p>
        </p:txBody>
      </p:sp>
      <p:sp>
        <p:nvSpPr>
          <p:cNvPr id="2" name="TextBox 1"/>
          <p:cNvSpPr txBox="1"/>
          <p:nvPr/>
        </p:nvSpPr>
        <p:spPr>
          <a:xfrm>
            <a:off x="1752600" y="1225690"/>
            <a:ext cx="8686800" cy="2062103"/>
          </a:xfrm>
          <a:prstGeom prst="rect">
            <a:avLst/>
          </a:prstGeom>
          <a:noFill/>
        </p:spPr>
        <p:txBody>
          <a:bodyPr wrap="square" rtlCol="0">
            <a:spAutoFit/>
          </a:bodyPr>
          <a:lstStyle/>
          <a:p>
            <a:pPr marL="171450" indent="-171450">
              <a:buFont typeface="Arial" pitchFamily="34" charset="0"/>
              <a:buChar char="•"/>
            </a:pPr>
            <a:r>
              <a:rPr lang="en-US" sz="3200" dirty="0"/>
              <a:t> User may disable the cookies  (web servers can’t set the cookies any more)</a:t>
            </a:r>
          </a:p>
          <a:p>
            <a:pPr marL="171450" indent="-171450">
              <a:buFont typeface="Arial" pitchFamily="34" charset="0"/>
              <a:buChar char="•"/>
            </a:pPr>
            <a:r>
              <a:rPr lang="en-US" sz="3200" dirty="0"/>
              <a:t>User may delete a cookie manually</a:t>
            </a:r>
          </a:p>
          <a:p>
            <a:pPr marL="171450" indent="-171450">
              <a:buFont typeface="Arial" pitchFamily="34" charset="0"/>
              <a:buChar char="•"/>
            </a:pPr>
            <a:r>
              <a:rPr lang="en-US" sz="3200" dirty="0"/>
              <a:t>User may delete all cookies manually</a:t>
            </a:r>
          </a:p>
        </p:txBody>
      </p:sp>
      <p:sp>
        <p:nvSpPr>
          <p:cNvPr id="4" name="Rectangle 3"/>
          <p:cNvSpPr/>
          <p:nvPr/>
        </p:nvSpPr>
        <p:spPr bwMode="auto">
          <a:xfrm>
            <a:off x="1981200" y="4038600"/>
            <a:ext cx="8077200" cy="2362200"/>
          </a:xfrm>
          <a:prstGeom prst="rect">
            <a:avLst/>
          </a:prstGeom>
          <a:solidFill>
            <a:schemeClr val="bg2">
              <a:lumMod val="10000"/>
              <a:lumOff val="9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dirty="0"/>
              <a:t>Never assume the presence of a cookie.</a:t>
            </a:r>
          </a:p>
          <a:p>
            <a:endParaRPr lang="en-US" sz="2000" dirty="0"/>
          </a:p>
          <a:p>
            <a:r>
              <a:rPr lang="en-US" sz="2000" dirty="0"/>
              <a:t>If cookie is present, your web application provides personalization of User Interface or some other features.</a:t>
            </a:r>
          </a:p>
          <a:p>
            <a:endParaRPr lang="en-US" sz="2000" dirty="0"/>
          </a:p>
          <a:p>
            <a:r>
              <a:rPr lang="en-US" sz="2000" dirty="0"/>
              <a:t>However, the web application should also function in the absence of a cookie.</a:t>
            </a:r>
          </a:p>
        </p:txBody>
      </p:sp>
    </p:spTree>
    <p:custDataLst>
      <p:tags r:id="rId1"/>
    </p:custDataLst>
    <p:extLst>
      <p:ext uri="{BB962C8B-B14F-4D97-AF65-F5344CB8AC3E}">
        <p14:creationId xmlns:p14="http://schemas.microsoft.com/office/powerpoint/2010/main" val="262924242"/>
      </p:ext>
    </p:extLst>
  </p:cSld>
  <p:clrMapOvr>
    <a:masterClrMapping/>
  </p:clrMapOvr>
  <p:transition>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Cookies – they do EXPIRE</a:t>
            </a:r>
          </a:p>
        </p:txBody>
      </p:sp>
      <p:sp>
        <p:nvSpPr>
          <p:cNvPr id="2" name="TextBox 1"/>
          <p:cNvSpPr txBox="1"/>
          <p:nvPr/>
        </p:nvSpPr>
        <p:spPr>
          <a:xfrm>
            <a:off x="1752600" y="1225689"/>
            <a:ext cx="8686800" cy="5016758"/>
          </a:xfrm>
          <a:prstGeom prst="rect">
            <a:avLst/>
          </a:prstGeom>
          <a:noFill/>
        </p:spPr>
        <p:txBody>
          <a:bodyPr wrap="square" rtlCol="0">
            <a:spAutoFit/>
          </a:bodyPr>
          <a:lstStyle/>
          <a:p>
            <a:pPr marL="171450" indent="-171450">
              <a:buFont typeface="Arial" pitchFamily="34" charset="0"/>
              <a:buChar char="•"/>
            </a:pPr>
            <a:r>
              <a:rPr lang="en-US" sz="2000" b="1" dirty="0"/>
              <a:t>  Expiration Date: </a:t>
            </a:r>
            <a:r>
              <a:rPr lang="en-US" sz="2000" dirty="0"/>
              <a:t>Cookies have an expiration date. </a:t>
            </a:r>
          </a:p>
          <a:p>
            <a:endParaRPr lang="en-US" sz="2000" dirty="0"/>
          </a:p>
          <a:p>
            <a:r>
              <a:rPr lang="en-US" sz="2000" dirty="0"/>
              <a:t>This date is set so the browser can delete old cookies when they are no longer needed by the webserver. </a:t>
            </a:r>
          </a:p>
          <a:p>
            <a:endParaRPr lang="en-US" sz="2000" dirty="0"/>
          </a:p>
          <a:p>
            <a:pPr marL="342900" indent="-342900">
              <a:buFont typeface="Arial" pitchFamily="34" charset="0"/>
              <a:buChar char="•"/>
            </a:pPr>
            <a:r>
              <a:rPr lang="en-US" sz="2000" b="1" dirty="0"/>
              <a:t>Empty Expiration Date: </a:t>
            </a:r>
          </a:p>
          <a:p>
            <a:endParaRPr lang="en-US" sz="2000" dirty="0"/>
          </a:p>
          <a:p>
            <a:r>
              <a:rPr lang="en-US" sz="2000" dirty="0"/>
              <a:t>If the expiration date is empty, the cookie will be deleted when the connection with the server is closed. </a:t>
            </a:r>
          </a:p>
          <a:p>
            <a:endParaRPr lang="en-US" sz="2000" dirty="0"/>
          </a:p>
          <a:p>
            <a:r>
              <a:rPr lang="en-US" sz="2000" dirty="0"/>
              <a:t>This occurs when the site's window or tab is closed by the user, or when the user closes the entire browser. </a:t>
            </a:r>
          </a:p>
          <a:p>
            <a:endParaRPr lang="en-US" sz="2000" dirty="0"/>
          </a:p>
          <a:p>
            <a:r>
              <a:rPr lang="en-US" sz="2000" dirty="0"/>
              <a:t>These cookies, sometimes called </a:t>
            </a:r>
            <a:r>
              <a:rPr lang="en-US" sz="2000" b="1" dirty="0"/>
              <a:t>session cookies</a:t>
            </a:r>
            <a:r>
              <a:rPr lang="en-US" sz="2000" dirty="0"/>
              <a:t>, are mostly used for storing temporary settings.</a:t>
            </a:r>
          </a:p>
          <a:p>
            <a:pPr marL="171450" indent="-171450">
              <a:buFont typeface="Arial" pitchFamily="34" charset="0"/>
              <a:buChar char="•"/>
            </a:pPr>
            <a:endParaRPr lang="en-US" sz="2000" dirty="0"/>
          </a:p>
        </p:txBody>
      </p:sp>
    </p:spTree>
    <p:custDataLst>
      <p:tags r:id="rId1"/>
    </p:custDataLst>
    <p:extLst>
      <p:ext uri="{BB962C8B-B14F-4D97-AF65-F5344CB8AC3E}">
        <p14:creationId xmlns:p14="http://schemas.microsoft.com/office/powerpoint/2010/main" val="899202546"/>
      </p:ext>
    </p:extLst>
  </p:cSld>
  <p:clrMapOvr>
    <a:masterClrMapping/>
  </p:clrMapOvr>
  <p:transition>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r>
              <a:rPr lang="en-US" dirty="0"/>
              <a:t>What do browsers do with expired cookies?</a:t>
            </a:r>
          </a:p>
        </p:txBody>
      </p:sp>
      <p:sp>
        <p:nvSpPr>
          <p:cNvPr id="7" name="Rectangle 6"/>
          <p:cNvSpPr/>
          <p:nvPr/>
        </p:nvSpPr>
        <p:spPr>
          <a:xfrm>
            <a:off x="1752600" y="1143002"/>
            <a:ext cx="8458200" cy="4524315"/>
          </a:xfrm>
          <a:prstGeom prst="rect">
            <a:avLst/>
          </a:prstGeom>
        </p:spPr>
        <p:txBody>
          <a:bodyPr wrap="square">
            <a:spAutoFit/>
          </a:bodyPr>
          <a:lstStyle/>
          <a:p>
            <a:r>
              <a:rPr lang="en-US" sz="2400" dirty="0"/>
              <a:t>If a cookie has expired, the browser does not send that particular cookie to the server with the page request; instead, </a:t>
            </a:r>
            <a:r>
              <a:rPr lang="en-US" sz="2400" b="1" dirty="0"/>
              <a:t>the expired cookie is deleted</a:t>
            </a:r>
            <a:r>
              <a:rPr lang="en-US" sz="2400" dirty="0"/>
              <a:t>.</a:t>
            </a:r>
          </a:p>
          <a:p>
            <a:endParaRPr lang="en-US" sz="2400" b="1" dirty="0"/>
          </a:p>
          <a:p>
            <a:r>
              <a:rPr lang="en-US" sz="2400" dirty="0"/>
              <a:t>This depends upon the specific browser and also the user's personal settings. Welcome to the world of web development, where everybody is a special case. This is one of the reasons you need to test your site extensively, with multiple browsers, from different locations.</a:t>
            </a:r>
            <a:endParaRPr lang="en-US" sz="2400" b="1" dirty="0"/>
          </a:p>
          <a:p>
            <a:endParaRPr lang="en-US" sz="2400" dirty="0"/>
          </a:p>
          <a:p>
            <a:endParaRPr lang="en-US" sz="2400" dirty="0"/>
          </a:p>
          <a:p>
            <a:endParaRPr lang="en-US" sz="2400" dirty="0"/>
          </a:p>
        </p:txBody>
      </p:sp>
    </p:spTree>
    <p:custDataLst>
      <p:tags r:id="rId1"/>
    </p:custDataLst>
    <p:extLst>
      <p:ext uri="{BB962C8B-B14F-4D97-AF65-F5344CB8AC3E}">
        <p14:creationId xmlns:p14="http://schemas.microsoft.com/office/powerpoint/2010/main" val="198047658"/>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Cookies – </a:t>
            </a:r>
          </a:p>
          <a:p>
            <a:pPr eaLnBrk="1" hangingPunct="1"/>
            <a:r>
              <a:rPr lang="en-US" dirty="0"/>
              <a:t>Don’t store user names and passwords</a:t>
            </a:r>
          </a:p>
        </p:txBody>
      </p:sp>
      <p:sp>
        <p:nvSpPr>
          <p:cNvPr id="2" name="TextBox 1"/>
          <p:cNvSpPr txBox="1"/>
          <p:nvPr/>
        </p:nvSpPr>
        <p:spPr>
          <a:xfrm>
            <a:off x="1752600" y="1225690"/>
            <a:ext cx="8686800" cy="5262979"/>
          </a:xfrm>
          <a:prstGeom prst="rect">
            <a:avLst/>
          </a:prstGeom>
          <a:noFill/>
        </p:spPr>
        <p:txBody>
          <a:bodyPr wrap="square" rtlCol="0">
            <a:spAutoFit/>
          </a:bodyPr>
          <a:lstStyle/>
          <a:p>
            <a:pPr marL="171450" indent="-171450">
              <a:buFont typeface="Arial" pitchFamily="34" charset="0"/>
              <a:buChar char="•"/>
            </a:pPr>
            <a:r>
              <a:rPr lang="en-US" sz="2400" dirty="0"/>
              <a:t>  It is tempting to store user name and password in a cookie.</a:t>
            </a:r>
          </a:p>
          <a:p>
            <a:pPr marL="171450" indent="-171450">
              <a:buFont typeface="Arial" pitchFamily="34" charset="0"/>
              <a:buChar char="•"/>
            </a:pPr>
            <a:endParaRPr lang="en-US" sz="2400" dirty="0"/>
          </a:p>
          <a:p>
            <a:pPr marL="171450" indent="-171450">
              <a:buFont typeface="Arial" pitchFamily="34" charset="0"/>
              <a:buChar char="•"/>
            </a:pPr>
            <a:r>
              <a:rPr lang="en-US" sz="2400" dirty="0"/>
              <a:t> And send it to server in plain text as a cheaper and quicker way of authenticating the user and providing personalization of the web pages.</a:t>
            </a:r>
          </a:p>
          <a:p>
            <a:pPr marL="171450" indent="-171450">
              <a:buFont typeface="Arial" pitchFamily="34" charset="0"/>
              <a:buChar char="•"/>
            </a:pPr>
            <a:endParaRPr lang="en-US" sz="2400" dirty="0"/>
          </a:p>
          <a:p>
            <a:pPr marL="171450" indent="-171450">
              <a:buFont typeface="Arial" pitchFamily="34" charset="0"/>
              <a:buChar char="•"/>
            </a:pPr>
            <a:r>
              <a:rPr lang="en-US" sz="4800" b="1" dirty="0"/>
              <a:t>Don’t!</a:t>
            </a:r>
          </a:p>
          <a:p>
            <a:pPr marL="171450" indent="-171450">
              <a:buFont typeface="Arial" pitchFamily="34" charset="0"/>
              <a:buChar char="•"/>
            </a:pPr>
            <a:endParaRPr lang="en-US" sz="2400" dirty="0"/>
          </a:p>
          <a:p>
            <a:pPr marL="171450" indent="-171450">
              <a:buFont typeface="Arial" pitchFamily="34" charset="0"/>
              <a:buChar char="•"/>
            </a:pPr>
            <a:r>
              <a:rPr lang="en-US" sz="2400" dirty="0"/>
              <a:t>Cookies are usually sent through a non-secure connection, so the content could easily be seen by any potential attackers.</a:t>
            </a:r>
          </a:p>
          <a:p>
            <a:pPr marL="171450" indent="-171450">
              <a:buFont typeface="Arial" pitchFamily="34" charset="0"/>
              <a:buChar char="•"/>
            </a:pPr>
            <a:endParaRPr lang="en-US" sz="2400" dirty="0"/>
          </a:p>
          <a:p>
            <a:pPr marL="171450" indent="-171450">
              <a:buFont typeface="Arial" pitchFamily="34" charset="0"/>
              <a:buChar char="•"/>
            </a:pPr>
            <a:r>
              <a:rPr lang="en-US" sz="2400" dirty="0"/>
              <a:t>Many spyware / </a:t>
            </a:r>
            <a:r>
              <a:rPr lang="en-US" sz="2400" dirty="0" err="1"/>
              <a:t>rogueware</a:t>
            </a:r>
            <a:r>
              <a:rPr lang="en-US" sz="2400" dirty="0"/>
              <a:t> specialize in going after the cookies on the client machine</a:t>
            </a:r>
          </a:p>
        </p:txBody>
      </p:sp>
    </p:spTree>
    <p:custDataLst>
      <p:tags r:id="rId1"/>
    </p:custDataLst>
    <p:extLst>
      <p:ext uri="{BB962C8B-B14F-4D97-AF65-F5344CB8AC3E}">
        <p14:creationId xmlns:p14="http://schemas.microsoft.com/office/powerpoint/2010/main" val="1905752452"/>
      </p:ext>
    </p:extLst>
  </p:cSld>
  <p:clrMapOvr>
    <a:masterClrMapping/>
  </p:clrMapOvr>
  <p:transition>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Cookies – Best Practices</a:t>
            </a:r>
          </a:p>
        </p:txBody>
      </p:sp>
      <p:sp>
        <p:nvSpPr>
          <p:cNvPr id="2" name="TextBox 1"/>
          <p:cNvSpPr txBox="1"/>
          <p:nvPr/>
        </p:nvSpPr>
        <p:spPr>
          <a:xfrm>
            <a:off x="1752600" y="1225690"/>
            <a:ext cx="8686800" cy="5324535"/>
          </a:xfrm>
          <a:prstGeom prst="rect">
            <a:avLst/>
          </a:prstGeom>
          <a:noFill/>
        </p:spPr>
        <p:txBody>
          <a:bodyPr wrap="square" rtlCol="0">
            <a:spAutoFit/>
          </a:bodyPr>
          <a:lstStyle/>
          <a:p>
            <a:pPr marL="342900" indent="-342900">
              <a:buFont typeface="Arial" pitchFamily="34" charset="0"/>
              <a:buChar char="•"/>
            </a:pPr>
            <a:r>
              <a:rPr lang="en-US" sz="2000" dirty="0"/>
              <a:t>Never insert sensitive data into a cookie. A client could be browsing on a public computer, so don't leave any personal information behind.</a:t>
            </a:r>
          </a:p>
          <a:p>
            <a:pPr marL="342900" indent="-342900">
              <a:buFont typeface="Arial" pitchFamily="34" charset="0"/>
              <a:buChar char="•"/>
            </a:pPr>
            <a:endParaRPr lang="en-US" sz="2000" dirty="0"/>
          </a:p>
          <a:p>
            <a:pPr marL="342900" indent="-342900">
              <a:buFont typeface="Arial" pitchFamily="34" charset="0"/>
              <a:buChar char="•"/>
            </a:pPr>
            <a:r>
              <a:rPr lang="en-US" sz="2000" dirty="0"/>
              <a:t>Never trust data coming from cookies. Always filter strings and numbers! An attacker could write malicious data to the cookie in order to do something you don't want your service to do.</a:t>
            </a:r>
          </a:p>
          <a:p>
            <a:pPr marL="342900" indent="-342900">
              <a:buFont typeface="Arial" pitchFamily="34" charset="0"/>
              <a:buChar char="•"/>
            </a:pPr>
            <a:endParaRPr lang="en-US" sz="2000" dirty="0"/>
          </a:p>
          <a:p>
            <a:pPr marL="342900" indent="-342900">
              <a:buFont typeface="Arial" pitchFamily="34" charset="0"/>
              <a:buChar char="•"/>
            </a:pPr>
            <a:r>
              <a:rPr lang="en-US" sz="2000" dirty="0"/>
              <a:t>Try to estimate how long the cookie should be valid, and set the expiration date accordingly. You don't want to hog the client's computer with old cookies which are set to expire in a hundred years.</a:t>
            </a:r>
          </a:p>
          <a:p>
            <a:pPr marL="342900" indent="-342900">
              <a:buFont typeface="Arial" pitchFamily="34" charset="0"/>
              <a:buChar char="•"/>
            </a:pPr>
            <a:endParaRPr lang="en-US" sz="2000" dirty="0"/>
          </a:p>
          <a:p>
            <a:pPr marL="342900" indent="-342900">
              <a:buFont typeface="Arial" pitchFamily="34" charset="0"/>
              <a:buChar char="•"/>
            </a:pPr>
            <a:r>
              <a:rPr lang="en-US" sz="2000" dirty="0"/>
              <a:t>Always set the secure and </a:t>
            </a:r>
            <a:r>
              <a:rPr lang="en-US" sz="2000" dirty="0" err="1"/>
              <a:t>httponly</a:t>
            </a:r>
            <a:r>
              <a:rPr lang="en-US" sz="2000" dirty="0"/>
              <a:t> to meet your application demands. If your application doesn't edit the cookies with JavaScript, enable </a:t>
            </a:r>
            <a:r>
              <a:rPr lang="en-US" sz="2000" dirty="0" err="1"/>
              <a:t>httponly</a:t>
            </a:r>
            <a:r>
              <a:rPr lang="en-US" sz="2000" dirty="0"/>
              <a:t>. </a:t>
            </a:r>
          </a:p>
          <a:p>
            <a:pPr marL="342900" indent="-342900">
              <a:buFont typeface="Arial" pitchFamily="34" charset="0"/>
              <a:buChar char="•"/>
            </a:pPr>
            <a:endParaRPr lang="en-US" sz="2000" dirty="0"/>
          </a:p>
          <a:p>
            <a:pPr marL="342900" indent="-342900">
              <a:buFont typeface="Arial" pitchFamily="34" charset="0"/>
              <a:buChar char="•"/>
            </a:pPr>
            <a:r>
              <a:rPr lang="en-US" sz="2000" dirty="0"/>
              <a:t>If you always have an HTTPS connection, enable secure. This improves the data's integrity and confidentiality.</a:t>
            </a:r>
          </a:p>
          <a:p>
            <a:pPr marL="171450" indent="-171450">
              <a:buFont typeface="Arial" pitchFamily="34" charset="0"/>
              <a:buChar char="•"/>
            </a:pPr>
            <a:endParaRPr lang="en-US" sz="2000" dirty="0"/>
          </a:p>
        </p:txBody>
      </p:sp>
    </p:spTree>
    <p:custDataLst>
      <p:tags r:id="rId1"/>
    </p:custDataLst>
    <p:extLst>
      <p:ext uri="{BB962C8B-B14F-4D97-AF65-F5344CB8AC3E}">
        <p14:creationId xmlns:p14="http://schemas.microsoft.com/office/powerpoint/2010/main" val="638296625"/>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sz="2400" dirty="0"/>
              <a:t>Session vs Cookies</a:t>
            </a:r>
          </a:p>
        </p:txBody>
      </p:sp>
      <p:graphicFrame>
        <p:nvGraphicFramePr>
          <p:cNvPr id="2" name="Table 1"/>
          <p:cNvGraphicFramePr>
            <a:graphicFrameLocks noGrp="1"/>
          </p:cNvGraphicFramePr>
          <p:nvPr/>
        </p:nvGraphicFramePr>
        <p:xfrm>
          <a:off x="1524000" y="1143000"/>
          <a:ext cx="9128760" cy="5667214"/>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20000"/>
                    </a:ext>
                  </a:extLst>
                </a:gridCol>
                <a:gridCol w="3429000">
                  <a:extLst>
                    <a:ext uri="{9D8B030D-6E8A-4147-A177-3AD203B41FA5}">
                      <a16:colId xmlns:a16="http://schemas.microsoft.com/office/drawing/2014/main" val="20001"/>
                    </a:ext>
                  </a:extLst>
                </a:gridCol>
                <a:gridCol w="3566160">
                  <a:extLst>
                    <a:ext uri="{9D8B030D-6E8A-4147-A177-3AD203B41FA5}">
                      <a16:colId xmlns:a16="http://schemas.microsoft.com/office/drawing/2014/main" val="20002"/>
                    </a:ext>
                  </a:extLst>
                </a:gridCol>
              </a:tblGrid>
              <a:tr h="457200">
                <a:tc>
                  <a:txBody>
                    <a:bodyPr/>
                    <a:lstStyle/>
                    <a:p>
                      <a:endParaRPr lang="en-US" sz="1600" dirty="0">
                        <a:solidFill>
                          <a:schemeClr val="bg2"/>
                        </a:solidFill>
                      </a:endParaRPr>
                    </a:p>
                  </a:txBody>
                  <a:tcPr/>
                </a:tc>
                <a:tc>
                  <a:txBody>
                    <a:bodyPr/>
                    <a:lstStyle/>
                    <a:p>
                      <a:r>
                        <a:rPr lang="en-US" sz="1600" dirty="0">
                          <a:solidFill>
                            <a:schemeClr val="bg2"/>
                          </a:solidFill>
                        </a:rPr>
                        <a:t>Session</a:t>
                      </a:r>
                    </a:p>
                  </a:txBody>
                  <a:tcPr/>
                </a:tc>
                <a:tc>
                  <a:txBody>
                    <a:bodyPr/>
                    <a:lstStyle/>
                    <a:p>
                      <a:r>
                        <a:rPr lang="en-US" sz="1600" dirty="0">
                          <a:solidFill>
                            <a:schemeClr val="bg2"/>
                          </a:solidFill>
                        </a:rPr>
                        <a:t>Cookies</a:t>
                      </a:r>
                    </a:p>
                  </a:txBody>
                  <a:tcPr/>
                </a:tc>
                <a:extLst>
                  <a:ext uri="{0D108BD9-81ED-4DB2-BD59-A6C34878D82A}">
                    <a16:rowId xmlns:a16="http://schemas.microsoft.com/office/drawing/2014/main" val="10000"/>
                  </a:ext>
                </a:extLst>
              </a:tr>
              <a:tr h="381000">
                <a:tc>
                  <a:txBody>
                    <a:bodyPr/>
                    <a:lstStyle/>
                    <a:p>
                      <a:r>
                        <a:rPr lang="en-US" sz="1600" dirty="0"/>
                        <a:t>Definition</a:t>
                      </a:r>
                    </a:p>
                  </a:txBody>
                  <a:tcPr/>
                </a:tc>
                <a:tc>
                  <a:txBody>
                    <a:bodyPr/>
                    <a:lstStyle/>
                    <a:p>
                      <a:r>
                        <a:rPr lang="en-US" sz="1600" b="0" i="0" kern="1200" dirty="0">
                          <a:solidFill>
                            <a:schemeClr val="dk1"/>
                          </a:solidFill>
                          <a:effectLst/>
                          <a:latin typeface="+mn-lt"/>
                          <a:ea typeface="+mn-ea"/>
                          <a:cs typeface="+mn-cs"/>
                        </a:rPr>
                        <a:t>A session is a collection of data stored on the server and associated with a given user (usually via a cookie containing an id code)</a:t>
                      </a:r>
                      <a:endParaRPr lang="en-US" sz="1600" dirty="0"/>
                    </a:p>
                  </a:txBody>
                  <a:tcPr/>
                </a:tc>
                <a:tc>
                  <a:txBody>
                    <a:bodyPr/>
                    <a:lstStyle/>
                    <a:p>
                      <a:r>
                        <a:rPr lang="en-US" sz="1600" b="0" i="0" kern="1200" dirty="0">
                          <a:solidFill>
                            <a:schemeClr val="dk1"/>
                          </a:solidFill>
                          <a:effectLst/>
                          <a:latin typeface="+mn-lt"/>
                          <a:ea typeface="+mn-ea"/>
                          <a:cs typeface="+mn-cs"/>
                        </a:rPr>
                        <a:t>A cookie is a bit of data stored by the browser and sent to the server with every request.</a:t>
                      </a:r>
                      <a:endParaRPr lang="en-US" sz="1600" dirty="0"/>
                    </a:p>
                  </a:txBody>
                  <a:tcPr/>
                </a:tc>
                <a:extLst>
                  <a:ext uri="{0D108BD9-81ED-4DB2-BD59-A6C34878D82A}">
                    <a16:rowId xmlns:a16="http://schemas.microsoft.com/office/drawing/2014/main" val="10001"/>
                  </a:ext>
                </a:extLst>
              </a:tr>
              <a:tr h="381000">
                <a:tc>
                  <a:txBody>
                    <a:bodyPr/>
                    <a:lstStyle/>
                    <a:p>
                      <a:r>
                        <a:rPr lang="en-US" sz="1600" dirty="0"/>
                        <a:t>Storage Location</a:t>
                      </a:r>
                    </a:p>
                  </a:txBody>
                  <a:tcPr/>
                </a:tc>
                <a:tc>
                  <a:txBody>
                    <a:bodyPr/>
                    <a:lstStyle/>
                    <a:p>
                      <a:r>
                        <a:rPr lang="en-US" sz="1600" dirty="0"/>
                        <a:t>Stored on server</a:t>
                      </a:r>
                    </a:p>
                  </a:txBody>
                  <a:tcPr/>
                </a:tc>
                <a:tc>
                  <a:txBody>
                    <a:bodyPr/>
                    <a:lstStyle/>
                    <a:p>
                      <a:r>
                        <a:rPr lang="en-US" sz="1600" dirty="0"/>
                        <a:t>Stored on Client</a:t>
                      </a:r>
                    </a:p>
                  </a:txBody>
                  <a:tcPr/>
                </a:tc>
                <a:extLst>
                  <a:ext uri="{0D108BD9-81ED-4DB2-BD59-A6C34878D82A}">
                    <a16:rowId xmlns:a16="http://schemas.microsoft.com/office/drawing/2014/main" val="10002"/>
                  </a:ext>
                </a:extLst>
              </a:tr>
              <a:tr h="442993">
                <a:tc>
                  <a:txBody>
                    <a:bodyPr/>
                    <a:lstStyle/>
                    <a:p>
                      <a:r>
                        <a:rPr lang="en-US" sz="1600" dirty="0"/>
                        <a:t>Storage Format</a:t>
                      </a:r>
                    </a:p>
                  </a:txBody>
                  <a:tcPr/>
                </a:tc>
                <a:tc>
                  <a:txBody>
                    <a:bodyPr/>
                    <a:lstStyle/>
                    <a:p>
                      <a:r>
                        <a:rPr lang="en-US" sz="1600" dirty="0"/>
                        <a:t>Files (default)</a:t>
                      </a:r>
                      <a:r>
                        <a:rPr lang="en-US" sz="1600" baseline="0" dirty="0"/>
                        <a:t> or DB</a:t>
                      </a:r>
                      <a:endParaRPr lang="en-US" sz="1600" dirty="0"/>
                    </a:p>
                  </a:txBody>
                  <a:tcPr/>
                </a:tc>
                <a:tc>
                  <a:txBody>
                    <a:bodyPr/>
                    <a:lstStyle/>
                    <a:p>
                      <a:r>
                        <a:rPr lang="en-US" sz="1600" dirty="0"/>
                        <a:t>Text Files</a:t>
                      </a:r>
                    </a:p>
                  </a:txBody>
                  <a:tcPr/>
                </a:tc>
                <a:extLst>
                  <a:ext uri="{0D108BD9-81ED-4DB2-BD59-A6C34878D82A}">
                    <a16:rowId xmlns:a16="http://schemas.microsoft.com/office/drawing/2014/main" val="10003"/>
                  </a:ext>
                </a:extLst>
              </a:tr>
              <a:tr h="733586">
                <a:tc>
                  <a:txBody>
                    <a:bodyPr/>
                    <a:lstStyle/>
                    <a:p>
                      <a:r>
                        <a:rPr lang="en-US" sz="1600" dirty="0"/>
                        <a:t>Life</a:t>
                      </a:r>
                    </a:p>
                  </a:txBody>
                  <a:tcPr/>
                </a:tc>
                <a:tc>
                  <a:txBody>
                    <a:bodyPr/>
                    <a:lstStyle/>
                    <a:p>
                      <a:r>
                        <a:rPr lang="en-US" sz="1600" dirty="0"/>
                        <a:t>Disappears when the user closes the browser</a:t>
                      </a:r>
                    </a:p>
                  </a:txBody>
                  <a:tcPr/>
                </a:tc>
                <a:tc>
                  <a:txBody>
                    <a:bodyPr/>
                    <a:lstStyle/>
                    <a:p>
                      <a:r>
                        <a:rPr lang="en-US" sz="1600" dirty="0"/>
                        <a:t>Depends</a:t>
                      </a:r>
                      <a:r>
                        <a:rPr lang="en-US" sz="1600" baseline="0" dirty="0"/>
                        <a:t> on the expiration time set on the cookie</a:t>
                      </a:r>
                      <a:endParaRPr lang="en-US" sz="1600" dirty="0"/>
                    </a:p>
                  </a:txBody>
                  <a:tcPr/>
                </a:tc>
                <a:extLst>
                  <a:ext uri="{0D108BD9-81ED-4DB2-BD59-A6C34878D82A}">
                    <a16:rowId xmlns:a16="http://schemas.microsoft.com/office/drawing/2014/main" val="10004"/>
                  </a:ext>
                </a:extLst>
              </a:tr>
              <a:tr h="347421">
                <a:tc>
                  <a:txBody>
                    <a:bodyPr/>
                    <a:lstStyle/>
                    <a:p>
                      <a:r>
                        <a:rPr lang="en-US" sz="1600" dirty="0"/>
                        <a:t>Security</a:t>
                      </a:r>
                    </a:p>
                  </a:txBody>
                  <a:tcPr/>
                </a:tc>
                <a:tc>
                  <a:txBody>
                    <a:bodyPr/>
                    <a:lstStyle/>
                    <a:p>
                      <a:r>
                        <a:rPr lang="en-US" sz="1600" dirty="0"/>
                        <a:t>More Secure</a:t>
                      </a:r>
                    </a:p>
                  </a:txBody>
                  <a:tcPr/>
                </a:tc>
                <a:tc>
                  <a:txBody>
                    <a:bodyPr/>
                    <a:lstStyle/>
                    <a:p>
                      <a:r>
                        <a:rPr lang="en-US" sz="1600" dirty="0"/>
                        <a:t>Less Secure</a:t>
                      </a:r>
                    </a:p>
                  </a:txBody>
                  <a:tcPr/>
                </a:tc>
                <a:extLst>
                  <a:ext uri="{0D108BD9-81ED-4DB2-BD59-A6C34878D82A}">
                    <a16:rowId xmlns:a16="http://schemas.microsoft.com/office/drawing/2014/main" val="10005"/>
                  </a:ext>
                </a:extLst>
              </a:tr>
              <a:tr h="609600">
                <a:tc>
                  <a:txBody>
                    <a:bodyPr/>
                    <a:lstStyle/>
                    <a:p>
                      <a:r>
                        <a:rPr lang="en-US" sz="1600" dirty="0"/>
                        <a:t>Reliability</a:t>
                      </a:r>
                    </a:p>
                  </a:txBody>
                  <a:tcPr/>
                </a:tc>
                <a:tc>
                  <a:txBody>
                    <a:bodyPr/>
                    <a:lstStyle/>
                    <a:p>
                      <a:r>
                        <a:rPr lang="en-US" sz="1600" dirty="0"/>
                        <a:t>Controlled and Reliable</a:t>
                      </a:r>
                    </a:p>
                  </a:txBody>
                  <a:tcPr/>
                </a:tc>
                <a:tc>
                  <a:txBody>
                    <a:bodyPr/>
                    <a:lstStyle/>
                    <a:p>
                      <a:r>
                        <a:rPr lang="en-US" sz="1600" dirty="0"/>
                        <a:t>Less</a:t>
                      </a:r>
                      <a:r>
                        <a:rPr lang="en-US" sz="1600" baseline="0" dirty="0"/>
                        <a:t> reliable as users can delete or disable the cookies. </a:t>
                      </a:r>
                      <a:endParaRPr lang="en-US" sz="1600" dirty="0"/>
                    </a:p>
                  </a:txBody>
                  <a:tcPr/>
                </a:tc>
                <a:extLst>
                  <a:ext uri="{0D108BD9-81ED-4DB2-BD59-A6C34878D82A}">
                    <a16:rowId xmlns:a16="http://schemas.microsoft.com/office/drawing/2014/main" val="10006"/>
                  </a:ext>
                </a:extLst>
              </a:tr>
              <a:tr h="381000">
                <a:tc>
                  <a:txBody>
                    <a:bodyPr/>
                    <a:lstStyle/>
                    <a:p>
                      <a:r>
                        <a:rPr lang="en-US" sz="1600" dirty="0"/>
                        <a:t>Size</a:t>
                      </a:r>
                    </a:p>
                  </a:txBody>
                  <a:tcPr/>
                </a:tc>
                <a:tc>
                  <a:txBody>
                    <a:bodyPr/>
                    <a:lstStyle/>
                    <a:p>
                      <a:r>
                        <a:rPr lang="en-US" sz="1600" dirty="0"/>
                        <a:t>No</a:t>
                      </a:r>
                      <a:r>
                        <a:rPr lang="en-US" sz="1600" baseline="0" dirty="0"/>
                        <a:t> limits on size</a:t>
                      </a:r>
                      <a:endParaRPr lang="en-US" sz="1600" dirty="0"/>
                    </a:p>
                  </a:txBody>
                  <a:tcPr/>
                </a:tc>
                <a:tc>
                  <a:txBody>
                    <a:bodyPr/>
                    <a:lstStyle/>
                    <a:p>
                      <a:r>
                        <a:rPr lang="en-US" sz="1600" dirty="0"/>
                        <a:t>Limited in size</a:t>
                      </a:r>
                    </a:p>
                  </a:txBody>
                  <a:tcPr/>
                </a:tc>
                <a:extLst>
                  <a:ext uri="{0D108BD9-81ED-4DB2-BD59-A6C34878D82A}">
                    <a16:rowId xmlns:a16="http://schemas.microsoft.com/office/drawing/2014/main" val="10007"/>
                  </a:ext>
                </a:extLst>
              </a:tr>
              <a:tr h="623807">
                <a:tc>
                  <a:txBody>
                    <a:bodyPr/>
                    <a:lstStyle/>
                    <a:p>
                      <a:r>
                        <a:rPr lang="en-US" sz="1600" dirty="0"/>
                        <a:t>Destroying </a:t>
                      </a:r>
                    </a:p>
                  </a:txBody>
                  <a:tcPr/>
                </a:tc>
                <a:tc>
                  <a:txBody>
                    <a:bodyPr/>
                    <a:lstStyle/>
                    <a:p>
                      <a:r>
                        <a:rPr lang="en-US" sz="1600" dirty="0"/>
                        <a:t>unset() or </a:t>
                      </a:r>
                      <a:r>
                        <a:rPr lang="en-US" sz="1600" dirty="0" err="1"/>
                        <a:t>session_destroy</a:t>
                      </a:r>
                      <a:r>
                        <a:rPr lang="en-US" sz="1600" dirty="0"/>
                        <a:t>() can explicitly kill a session</a:t>
                      </a:r>
                    </a:p>
                  </a:txBody>
                  <a:tcPr/>
                </a:tc>
                <a:tc>
                  <a:txBody>
                    <a:bodyPr/>
                    <a:lstStyle/>
                    <a:p>
                      <a:r>
                        <a:rPr lang="en-US" sz="1600" dirty="0"/>
                        <a:t>time() – 100  (setting the expiration</a:t>
                      </a:r>
                      <a:r>
                        <a:rPr lang="en-US" sz="1600" baseline="0" dirty="0"/>
                        <a:t> time to past) can kill a cookie</a:t>
                      </a:r>
                      <a:endParaRPr lang="en-US" sz="1600" dirty="0"/>
                    </a:p>
                  </a:txBody>
                  <a:tcPr/>
                </a:tc>
                <a:extLst>
                  <a:ext uri="{0D108BD9-81ED-4DB2-BD59-A6C34878D82A}">
                    <a16:rowId xmlns:a16="http://schemas.microsoft.com/office/drawing/2014/main" val="10008"/>
                  </a:ext>
                </a:extLst>
              </a:tr>
              <a:tr h="623807">
                <a:tc gridSpan="3">
                  <a:txBody>
                    <a:bodyPr/>
                    <a:lstStyle/>
                    <a:p>
                      <a:r>
                        <a:rPr lang="en-US" sz="1600" dirty="0"/>
                        <a:t>Note: Cookies compliment sessions; Sessions store secure information. Cookies store the key to retrieve the corresponding</a:t>
                      </a:r>
                      <a:r>
                        <a:rPr lang="en-US" sz="1600" baseline="0" dirty="0"/>
                        <a:t> session data.</a:t>
                      </a:r>
                      <a:endParaRPr lang="en-US" sz="1600" dirty="0"/>
                    </a:p>
                  </a:txBody>
                  <a:tcPr/>
                </a:tc>
                <a:tc hMerge="1">
                  <a:txBody>
                    <a:bodyPr/>
                    <a:lstStyle/>
                    <a:p>
                      <a:endParaRPr lang="en-US" sz="1600" dirty="0"/>
                    </a:p>
                  </a:txBody>
                  <a:tcPr/>
                </a:tc>
                <a:tc hMerge="1">
                  <a:txBody>
                    <a:bodyPr/>
                    <a:lstStyle/>
                    <a:p>
                      <a:endParaRPr lang="en-US" sz="1600" dirty="0"/>
                    </a:p>
                  </a:txBody>
                  <a:tcPr/>
                </a:tc>
                <a:extLst>
                  <a:ext uri="{0D108BD9-81ED-4DB2-BD59-A6C34878D82A}">
                    <a16:rowId xmlns:a16="http://schemas.microsoft.com/office/drawing/2014/main" val="10009"/>
                  </a:ext>
                </a:extLst>
              </a:tr>
            </a:tbl>
          </a:graphicData>
        </a:graphic>
      </p:graphicFrame>
    </p:spTree>
    <p:custDataLst>
      <p:tags r:id="rId1"/>
    </p:custDataLst>
    <p:extLst>
      <p:ext uri="{BB962C8B-B14F-4D97-AF65-F5344CB8AC3E}">
        <p14:creationId xmlns:p14="http://schemas.microsoft.com/office/powerpoint/2010/main" val="3831277656"/>
      </p:ext>
    </p:extLst>
  </p:cSld>
  <p:clrMapOvr>
    <a:masterClrMapping/>
  </p:clrMapOvr>
  <p:transition>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5201DAA7-D7B7-4AEC-9760-CE018CC47466}" type="slidenum">
              <a:rPr lang="en-GB" smtClean="0"/>
              <a:pPr>
                <a:defRPr/>
              </a:pPr>
              <a:t>18</a:t>
            </a:fld>
            <a:endParaRPr lang="en-GB">
              <a:solidFill>
                <a:srgbClr val="FFFFFF"/>
              </a:solidFill>
            </a:endParaRPr>
          </a:p>
        </p:txBody>
      </p:sp>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sz="2400" dirty="0"/>
              <a:t>HTTP Spy – Chrome Extension</a:t>
            </a:r>
          </a:p>
        </p:txBody>
      </p:sp>
      <p:sp>
        <p:nvSpPr>
          <p:cNvPr id="4" name="TextBox 3"/>
          <p:cNvSpPr txBox="1"/>
          <p:nvPr/>
        </p:nvSpPr>
        <p:spPr>
          <a:xfrm>
            <a:off x="1752600" y="1225689"/>
            <a:ext cx="8686800" cy="1631216"/>
          </a:xfrm>
          <a:prstGeom prst="rect">
            <a:avLst/>
          </a:prstGeom>
          <a:noFill/>
        </p:spPr>
        <p:txBody>
          <a:bodyPr wrap="square" rtlCol="0">
            <a:spAutoFit/>
          </a:bodyPr>
          <a:lstStyle/>
          <a:p>
            <a:pPr marL="342900" indent="-342900">
              <a:buFont typeface="Arial" pitchFamily="34" charset="0"/>
              <a:buChar char="•"/>
            </a:pPr>
            <a:r>
              <a:rPr lang="en-US" sz="2000" dirty="0"/>
              <a:t>There are many tools available to observe the traffic (request and response headers) between your browser and a web server</a:t>
            </a:r>
          </a:p>
          <a:p>
            <a:pPr marL="342900" indent="-342900">
              <a:buFont typeface="Arial" pitchFamily="34" charset="0"/>
              <a:buChar char="•"/>
            </a:pPr>
            <a:endParaRPr lang="en-US" sz="2000" dirty="0"/>
          </a:p>
          <a:p>
            <a:pPr marL="342900" indent="-342900">
              <a:buFont typeface="Arial" pitchFamily="34" charset="0"/>
              <a:buChar char="•"/>
            </a:pPr>
            <a:r>
              <a:rPr lang="en-US" sz="2000" dirty="0"/>
              <a:t>HTTP Spy is one such extension for Chrome Browser.</a:t>
            </a:r>
          </a:p>
          <a:p>
            <a:pPr marL="342900" indent="-342900">
              <a:buFont typeface="Arial" pitchFamily="34" charset="0"/>
              <a:buChar char="•"/>
            </a:pPr>
            <a:endParaRPr lang="en-US" sz="2000"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2590801"/>
            <a:ext cx="5372100" cy="3324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8250" y="2590801"/>
            <a:ext cx="539115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701174410"/>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7171"/>
                                        </p:tgtEl>
                                        <p:attrNameLst>
                                          <p:attrName>style.visibility</p:attrName>
                                        </p:attrNameLst>
                                      </p:cBhvr>
                                      <p:to>
                                        <p:strVal val="visible"/>
                                      </p:to>
                                    </p:set>
                                    <p:anim calcmode="lin" valueType="num">
                                      <p:cBhvr additive="base">
                                        <p:cTn id="11" dur="500" fill="hold"/>
                                        <p:tgtEl>
                                          <p:spTgt spid="7171"/>
                                        </p:tgtEl>
                                        <p:attrNameLst>
                                          <p:attrName>ppt_x</p:attrName>
                                        </p:attrNameLst>
                                      </p:cBhvr>
                                      <p:tavLst>
                                        <p:tav tm="0">
                                          <p:val>
                                            <p:strVal val="#ppt_x"/>
                                          </p:val>
                                        </p:tav>
                                        <p:tav tm="100000">
                                          <p:val>
                                            <p:strVal val="#ppt_x"/>
                                          </p:val>
                                        </p:tav>
                                      </p:tavLst>
                                    </p:anim>
                                    <p:anim calcmode="lin" valueType="num">
                                      <p:cBhvr additive="base">
                                        <p:cTn id="12"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sz="2400" dirty="0"/>
              <a:t>Dual Cookie/Session method used by PHP</a:t>
            </a:r>
          </a:p>
        </p:txBody>
      </p:sp>
      <p:sp>
        <p:nvSpPr>
          <p:cNvPr id="7" name="TextBox 6"/>
          <p:cNvSpPr txBox="1"/>
          <p:nvPr/>
        </p:nvSpPr>
        <p:spPr>
          <a:xfrm>
            <a:off x="1752600" y="1225689"/>
            <a:ext cx="8686800" cy="3785652"/>
          </a:xfrm>
          <a:prstGeom prst="rect">
            <a:avLst/>
          </a:prstGeom>
          <a:noFill/>
        </p:spPr>
        <p:txBody>
          <a:bodyPr wrap="square" rtlCol="0">
            <a:spAutoFit/>
          </a:bodyPr>
          <a:lstStyle/>
          <a:p>
            <a:pPr marL="342900" indent="-342900">
              <a:buFont typeface="Arial" pitchFamily="34" charset="0"/>
              <a:buChar char="•"/>
            </a:pPr>
            <a:r>
              <a:rPr lang="en-US" sz="2000" dirty="0"/>
              <a:t>When you are using PHP sessions, it is not required to manually set cookies.</a:t>
            </a:r>
          </a:p>
          <a:p>
            <a:pPr marL="342900" indent="-342900">
              <a:buFont typeface="Arial" pitchFamily="34" charset="0"/>
              <a:buChar char="•"/>
            </a:pPr>
            <a:endParaRPr lang="en-US" sz="2000" dirty="0"/>
          </a:p>
          <a:p>
            <a:pPr marL="342900" indent="-342900">
              <a:buFont typeface="Arial" pitchFamily="34" charset="0"/>
              <a:buChar char="•"/>
            </a:pPr>
            <a:r>
              <a:rPr lang="en-US" sz="2000" dirty="0"/>
              <a:t>The session functions take care of this task for you.</a:t>
            </a:r>
          </a:p>
          <a:p>
            <a:pPr marL="342900" indent="-342900">
              <a:buFont typeface="Arial" pitchFamily="34" charset="0"/>
              <a:buChar char="•"/>
            </a:pPr>
            <a:endParaRPr lang="en-US" sz="2000" dirty="0"/>
          </a:p>
          <a:p>
            <a:pPr marL="342900" indent="-342900">
              <a:buFont typeface="Arial" pitchFamily="34" charset="0"/>
              <a:buChar char="•"/>
            </a:pPr>
            <a:r>
              <a:rPr lang="en-US" sz="2000" dirty="0"/>
              <a:t>You can use the function  </a:t>
            </a:r>
            <a:r>
              <a:rPr lang="en-US" sz="2000" i="1" dirty="0" err="1"/>
              <a:t>session_get_cookie_params</a:t>
            </a:r>
            <a:r>
              <a:rPr lang="en-US" sz="2000" i="1" dirty="0"/>
              <a:t>( ) </a:t>
            </a:r>
            <a:r>
              <a:rPr lang="en-US" sz="2000" dirty="0"/>
              <a:t>to see the contents of the cookie set by the session control.</a:t>
            </a:r>
          </a:p>
          <a:p>
            <a:pPr marL="342900" indent="-342900">
              <a:buFont typeface="Arial" pitchFamily="34" charset="0"/>
              <a:buChar char="•"/>
            </a:pPr>
            <a:endParaRPr lang="en-US" sz="2000" dirty="0"/>
          </a:p>
          <a:p>
            <a:pPr marL="342900" indent="-342900">
              <a:buFont typeface="Arial" pitchFamily="34" charset="0"/>
              <a:buChar char="•"/>
            </a:pPr>
            <a:r>
              <a:rPr lang="en-US" sz="2000" dirty="0"/>
              <a:t>This method returns an array containing the </a:t>
            </a:r>
            <a:r>
              <a:rPr lang="en-US" sz="2000" i="1" dirty="0"/>
              <a:t>elements lifetime, path, domain </a:t>
            </a:r>
            <a:r>
              <a:rPr lang="en-US" sz="2000" dirty="0"/>
              <a:t>and</a:t>
            </a:r>
            <a:r>
              <a:rPr lang="en-US" sz="2000" i="1" dirty="0"/>
              <a:t> secure. </a:t>
            </a:r>
          </a:p>
          <a:p>
            <a:pPr marL="342900" indent="-342900">
              <a:buFont typeface="Arial" pitchFamily="34" charset="0"/>
              <a:buChar char="•"/>
            </a:pPr>
            <a:endParaRPr lang="en-US" sz="2000" i="1" dirty="0"/>
          </a:p>
          <a:p>
            <a:pPr marL="342900" indent="-342900">
              <a:buFont typeface="Arial" pitchFamily="34" charset="0"/>
              <a:buChar char="•"/>
            </a:pPr>
            <a:r>
              <a:rPr lang="en-US" sz="2000" i="1" dirty="0" err="1"/>
              <a:t>Session_set_cookie_params</a:t>
            </a:r>
            <a:r>
              <a:rPr lang="en-US" sz="2000" i="1" dirty="0"/>
              <a:t>( ) </a:t>
            </a:r>
            <a:r>
              <a:rPr lang="en-US" sz="2000" dirty="0"/>
              <a:t>can also be used to set session cookie parameters.</a:t>
            </a:r>
          </a:p>
        </p:txBody>
      </p:sp>
    </p:spTree>
    <p:custDataLst>
      <p:tags r:id="rId1"/>
    </p:custDataLst>
    <p:extLst>
      <p:ext uri="{BB962C8B-B14F-4D97-AF65-F5344CB8AC3E}">
        <p14:creationId xmlns:p14="http://schemas.microsoft.com/office/powerpoint/2010/main" val="1385411592"/>
      </p:ext>
    </p:extLst>
  </p:cSld>
  <p:clrMapOvr>
    <a:masterClrMapping/>
  </p:clrMapOvr>
  <p:transition>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Outline</a:t>
            </a:r>
          </a:p>
        </p:txBody>
      </p:sp>
      <p:sp>
        <p:nvSpPr>
          <p:cNvPr id="2" name="TextBox 1"/>
          <p:cNvSpPr txBox="1"/>
          <p:nvPr/>
        </p:nvSpPr>
        <p:spPr>
          <a:xfrm>
            <a:off x="1524002" y="1066801"/>
            <a:ext cx="8991599" cy="3108543"/>
          </a:xfrm>
          <a:prstGeom prst="rect">
            <a:avLst/>
          </a:prstGeom>
          <a:noFill/>
        </p:spPr>
        <p:txBody>
          <a:bodyPr wrap="square" rtlCol="0">
            <a:spAutoFit/>
          </a:bodyPr>
          <a:lstStyle/>
          <a:p>
            <a:pPr marL="457200" indent="-457200">
              <a:buFont typeface="Arial" pitchFamily="34" charset="0"/>
              <a:buChar char="•"/>
            </a:pPr>
            <a:r>
              <a:rPr lang="en-US" sz="2800" dirty="0"/>
              <a:t>Session Control – Why do we need it?</a:t>
            </a:r>
          </a:p>
          <a:p>
            <a:pPr marL="457200" indent="-457200">
              <a:buFont typeface="Arial" pitchFamily="34" charset="0"/>
              <a:buChar char="•"/>
            </a:pPr>
            <a:endParaRPr lang="en-US" sz="2800" dirty="0"/>
          </a:p>
          <a:p>
            <a:pPr marL="457200" indent="-457200">
              <a:buFont typeface="Arial" pitchFamily="34" charset="0"/>
              <a:buChar char="•"/>
            </a:pPr>
            <a:r>
              <a:rPr lang="en-US" sz="2800" dirty="0"/>
              <a:t>Cookies</a:t>
            </a:r>
          </a:p>
          <a:p>
            <a:pPr marL="457200" indent="-457200">
              <a:buFont typeface="Arial" pitchFamily="34" charset="0"/>
              <a:buChar char="•"/>
            </a:pPr>
            <a:endParaRPr lang="en-US" sz="2800" dirty="0"/>
          </a:p>
          <a:p>
            <a:pPr marL="457200" indent="-457200">
              <a:buFont typeface="Arial" pitchFamily="34" charset="0"/>
              <a:buChar char="•"/>
            </a:pPr>
            <a:r>
              <a:rPr lang="en-US" sz="2800" dirty="0"/>
              <a:t>Sessions</a:t>
            </a:r>
          </a:p>
          <a:p>
            <a:pPr marL="457200" indent="-457200">
              <a:buFont typeface="Arial" pitchFamily="34" charset="0"/>
              <a:buChar char="•"/>
            </a:pPr>
            <a:endParaRPr lang="en-US" sz="2800" dirty="0"/>
          </a:p>
          <a:p>
            <a:pPr marL="457200" indent="-457200">
              <a:buFont typeface="Arial" pitchFamily="34" charset="0"/>
              <a:buChar char="•"/>
            </a:pPr>
            <a:r>
              <a:rPr lang="en-US" sz="2800" dirty="0"/>
              <a:t>Dual Mode of Cookies / Sessions</a:t>
            </a:r>
          </a:p>
        </p:txBody>
      </p:sp>
    </p:spTree>
    <p:custDataLst>
      <p:tags r:id="rId1"/>
    </p:custDataLst>
    <p:extLst>
      <p:ext uri="{BB962C8B-B14F-4D97-AF65-F5344CB8AC3E}">
        <p14:creationId xmlns:p14="http://schemas.microsoft.com/office/powerpoint/2010/main" val="2341908554"/>
      </p:ext>
    </p:extLst>
  </p:cSld>
  <p:clrMapOvr>
    <a:masterClrMapping/>
  </p:clrMapOvr>
  <p:transition>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5201DAA7-D7B7-4AEC-9760-CE018CC47466}" type="slidenum">
              <a:rPr lang="en-GB" smtClean="0"/>
              <a:pPr>
                <a:defRPr/>
              </a:pPr>
              <a:t>20</a:t>
            </a:fld>
            <a:endParaRPr lang="en-GB">
              <a:solidFill>
                <a:srgbClr val="FFFFFF"/>
              </a:solidFill>
            </a:endParaRPr>
          </a:p>
        </p:txBody>
      </p:sp>
      <p:pic>
        <p:nvPicPr>
          <p:cNvPr id="15362" name="Picture 2" descr="figs/wda2_1001.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249364"/>
            <a:ext cx="8102167" cy="4770437"/>
          </a:xfrm>
          <a:prstGeom prst="rect">
            <a:avLst/>
          </a:prstGeom>
          <a:noFill/>
          <a:extLst>
            <a:ext uri="{909E8E84-426E-40DD-AFC4-6F175D3DCCD1}">
              <a14:hiddenFill xmlns:a14="http://schemas.microsoft.com/office/drawing/2010/main">
                <a:solidFill>
                  <a:srgbClr val="FFFFFF"/>
                </a:solidFill>
              </a14:hiddenFill>
            </a:ext>
          </a:extLst>
        </p:spPr>
      </p:pic>
      <p:sp>
        <p:nvSpPr>
          <p:cNvPr id="4" name="Title 1"/>
          <p:cNvSpPr txBox="1">
            <a:spLocks/>
          </p:cNvSpPr>
          <p:nvPr/>
        </p:nvSpPr>
        <p:spPr>
          <a:xfrm>
            <a:off x="2451100" y="2286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sz="2400" dirty="0"/>
              <a:t>Storing the Session ID in cookies</a:t>
            </a:r>
          </a:p>
        </p:txBody>
      </p:sp>
    </p:spTree>
    <p:custDataLst>
      <p:tags r:id="rId1"/>
    </p:custDataLst>
    <p:extLst>
      <p:ext uri="{BB962C8B-B14F-4D97-AF65-F5344CB8AC3E}">
        <p14:creationId xmlns:p14="http://schemas.microsoft.com/office/powerpoint/2010/main" val="3907031153"/>
      </p:ext>
    </p:extLst>
  </p:cSld>
  <p:clrMapOvr>
    <a:masterClrMapping/>
  </p:clrMapOvr>
  <p:transition>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51100" y="2286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sz="2400" dirty="0"/>
              <a:t>Storing the Session ID in cookies</a:t>
            </a:r>
          </a:p>
        </p:txBody>
      </p:sp>
      <p:sp>
        <p:nvSpPr>
          <p:cNvPr id="7" name="TextBox 6"/>
          <p:cNvSpPr txBox="1"/>
          <p:nvPr/>
        </p:nvSpPr>
        <p:spPr>
          <a:xfrm>
            <a:off x="1752600" y="1225690"/>
            <a:ext cx="8686800" cy="4708981"/>
          </a:xfrm>
          <a:prstGeom prst="rect">
            <a:avLst/>
          </a:prstGeom>
          <a:noFill/>
        </p:spPr>
        <p:txBody>
          <a:bodyPr wrap="square" rtlCol="0">
            <a:spAutoFit/>
          </a:bodyPr>
          <a:lstStyle/>
          <a:p>
            <a:pPr marL="342900" indent="-342900">
              <a:buFont typeface="Arial" pitchFamily="34" charset="0"/>
              <a:buChar char="•"/>
            </a:pPr>
            <a:r>
              <a:rPr lang="en-US" sz="2000" dirty="0"/>
              <a:t>PHP uses cookies by default with sessions. If possible, a cookie will be set to store the session ID.</a:t>
            </a:r>
          </a:p>
          <a:p>
            <a:pPr marL="342900" indent="-342900">
              <a:buFont typeface="Arial" pitchFamily="34" charset="0"/>
              <a:buChar char="•"/>
            </a:pPr>
            <a:endParaRPr lang="en-US" sz="2000" dirty="0"/>
          </a:p>
          <a:p>
            <a:pPr marL="342900" indent="-342900">
              <a:buFont typeface="Arial" pitchFamily="34" charset="0"/>
              <a:buChar char="•"/>
            </a:pPr>
            <a:r>
              <a:rPr lang="en-US" sz="2000" dirty="0"/>
              <a:t>The other method is to pass the session id around by appending it to URL. </a:t>
            </a:r>
          </a:p>
          <a:p>
            <a:pPr marL="342900" indent="-342900">
              <a:buFont typeface="Arial" pitchFamily="34" charset="0"/>
              <a:buChar char="•"/>
            </a:pPr>
            <a:r>
              <a:rPr lang="en-US" sz="2000" dirty="0"/>
              <a:t>Adding </a:t>
            </a:r>
            <a:r>
              <a:rPr lang="en-US" sz="2000" dirty="0" err="1"/>
              <a:t>SessionID</a:t>
            </a:r>
            <a:r>
              <a:rPr lang="en-US" sz="2000" dirty="0"/>
              <a:t> to URL is turned off by default.</a:t>
            </a:r>
          </a:p>
          <a:p>
            <a:pPr marL="342900" indent="-342900">
              <a:buFont typeface="Arial" pitchFamily="34" charset="0"/>
              <a:buChar char="•"/>
            </a:pPr>
            <a:r>
              <a:rPr lang="en-US" sz="2000" dirty="0"/>
              <a:t>One can change this default (turn it on) by changing </a:t>
            </a:r>
            <a:r>
              <a:rPr lang="en-US" sz="2000" i="1" dirty="0" err="1"/>
              <a:t>session.use_trans_sid</a:t>
            </a:r>
            <a:r>
              <a:rPr lang="en-US" sz="2000" dirty="0"/>
              <a:t> in the </a:t>
            </a:r>
            <a:r>
              <a:rPr lang="en-US" sz="2000" i="1" dirty="0"/>
              <a:t>php.ini</a:t>
            </a:r>
          </a:p>
          <a:p>
            <a:pPr marL="342900" indent="-342900">
              <a:buFont typeface="Arial" pitchFamily="34" charset="0"/>
              <a:buChar char="•"/>
            </a:pPr>
            <a:r>
              <a:rPr lang="en-US" sz="2000" dirty="0"/>
              <a:t>But not recommended as users can send these URLs to others and others may book mark those URLs (thus session hijacking may occur).  These URLs may also live in the browser history, thus accessible to other users on the same computer.</a:t>
            </a:r>
          </a:p>
          <a:p>
            <a:pPr marL="342900" indent="-342900">
              <a:buFont typeface="Arial" pitchFamily="34" charset="0"/>
              <a:buChar char="•"/>
            </a:pPr>
            <a:endParaRPr lang="en-US" sz="2000" dirty="0"/>
          </a:p>
          <a:p>
            <a:pPr marL="342900" indent="-342900">
              <a:buFont typeface="Arial" pitchFamily="34" charset="0"/>
              <a:buChar char="•"/>
            </a:pPr>
            <a:r>
              <a:rPr lang="en-US" sz="2000" dirty="0"/>
              <a:t>PHP Scripts can also explicitly pass the SID (session id around) as follows.</a:t>
            </a:r>
          </a:p>
          <a:p>
            <a:pPr marL="342900" indent="-342900">
              <a:buFont typeface="Arial" pitchFamily="34" charset="0"/>
              <a:buChar char="•"/>
            </a:pPr>
            <a:endParaRPr lang="en-US" sz="2000" dirty="0"/>
          </a:p>
          <a:p>
            <a:endParaRPr lang="en-US" sz="20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566" y="5474889"/>
            <a:ext cx="8042869" cy="55820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2121514937"/>
      </p:ext>
    </p:extLst>
  </p:cSld>
  <p:clrMapOvr>
    <a:masterClrMapping/>
  </p:clrMapOvr>
  <p:transition>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51100" y="2286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sz="2400" dirty="0"/>
              <a:t>Passing the session ID between pages</a:t>
            </a:r>
          </a:p>
        </p:txBody>
      </p:sp>
      <p:sp>
        <p:nvSpPr>
          <p:cNvPr id="7" name="TextBox 6"/>
          <p:cNvSpPr txBox="1"/>
          <p:nvPr/>
        </p:nvSpPr>
        <p:spPr>
          <a:xfrm>
            <a:off x="1752600" y="1225690"/>
            <a:ext cx="8686800" cy="4401205"/>
          </a:xfrm>
          <a:prstGeom prst="rect">
            <a:avLst/>
          </a:prstGeom>
          <a:noFill/>
        </p:spPr>
        <p:txBody>
          <a:bodyPr wrap="square" rtlCol="0">
            <a:spAutoFit/>
          </a:bodyPr>
          <a:lstStyle/>
          <a:p>
            <a:r>
              <a:rPr lang="en-US" sz="2000" dirty="0"/>
              <a:t>There are two methods to propagate a session id:</a:t>
            </a:r>
          </a:p>
          <a:p>
            <a:pPr marL="342900" indent="-342900">
              <a:buFont typeface="Arial" pitchFamily="34" charset="0"/>
              <a:buChar char="•"/>
            </a:pPr>
            <a:r>
              <a:rPr lang="en-US" sz="2000" dirty="0"/>
              <a:t>Cookies</a:t>
            </a:r>
          </a:p>
          <a:p>
            <a:pPr marL="342900" indent="-342900">
              <a:buFont typeface="Arial" pitchFamily="34" charset="0"/>
              <a:buChar char="•"/>
            </a:pPr>
            <a:r>
              <a:rPr lang="en-US" sz="2000" dirty="0"/>
              <a:t>URL parameter</a:t>
            </a:r>
          </a:p>
          <a:p>
            <a:pPr marL="342900" indent="-342900">
              <a:buFont typeface="Arial" pitchFamily="34" charset="0"/>
              <a:buChar char="•"/>
            </a:pPr>
            <a:endParaRPr lang="en-US" sz="2000" dirty="0"/>
          </a:p>
          <a:p>
            <a:r>
              <a:rPr lang="en-US" sz="2000" dirty="0"/>
              <a:t>The session module in PHP supports both methods. </a:t>
            </a:r>
          </a:p>
          <a:p>
            <a:endParaRPr lang="en-US" sz="2000" dirty="0"/>
          </a:p>
          <a:p>
            <a:r>
              <a:rPr lang="en-US" sz="2000" dirty="0"/>
              <a:t>Cookies are optimal, but because they are not always available, we also provide an alternative way. </a:t>
            </a:r>
          </a:p>
          <a:p>
            <a:endParaRPr lang="en-US" sz="2000" dirty="0"/>
          </a:p>
          <a:p>
            <a:r>
              <a:rPr lang="en-US" sz="2000" dirty="0"/>
              <a:t>The second method embeds the session id directly into URLs.</a:t>
            </a:r>
          </a:p>
          <a:p>
            <a:endParaRPr lang="en-US" sz="2000" dirty="0"/>
          </a:p>
          <a:p>
            <a:r>
              <a:rPr lang="en-US" sz="2000" dirty="0"/>
              <a:t>PHP is capable of transforming links transparently. </a:t>
            </a:r>
            <a:r>
              <a:rPr lang="en-US" sz="2000" dirty="0" err="1"/>
              <a:t>session.enable_trans_sid</a:t>
            </a:r>
            <a:r>
              <a:rPr lang="en-US" sz="2000" dirty="0"/>
              <a:t> and </a:t>
            </a:r>
            <a:r>
              <a:rPr lang="en-US" sz="2000" dirty="0" err="1"/>
              <a:t>session.use_trans_sid</a:t>
            </a:r>
            <a:r>
              <a:rPr lang="en-US" sz="2000" dirty="0"/>
              <a:t> </a:t>
            </a:r>
            <a:r>
              <a:rPr lang="en-US" sz="2000" dirty="0">
                <a:hlinkClick r:id="rId3"/>
              </a:rPr>
              <a:t>–</a:t>
            </a:r>
            <a:r>
              <a:rPr lang="en-US" sz="2000" dirty="0"/>
              <a:t> both of these can be enabled to send the session id automatically with the URLs. (No need to print the SID as indicated below)</a:t>
            </a:r>
          </a:p>
        </p:txBody>
      </p:sp>
      <p:pic>
        <p:nvPicPr>
          <p:cNvPr id="819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90701" y="6164161"/>
            <a:ext cx="8042869" cy="558205"/>
          </a:xfrm>
          <a:prstGeom prst="rect">
            <a:avLst/>
          </a:prstGeom>
          <a:noFill/>
          <a:ln w="9525">
            <a:solidFill>
              <a:schemeClr val="bg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917189140"/>
      </p:ext>
    </p:extLst>
  </p:cSld>
  <p:clrMapOvr>
    <a:masterClrMapping/>
  </p:clrMapOvr>
  <p:transition>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5201DAA7-D7B7-4AEC-9760-CE018CC47466}" type="slidenum">
              <a:rPr lang="en-GB" smtClean="0"/>
              <a:pPr>
                <a:defRPr/>
              </a:pPr>
              <a:t>23</a:t>
            </a:fld>
            <a:endParaRPr lang="en-GB">
              <a:solidFill>
                <a:srgbClr val="FFFFFF"/>
              </a:solidFill>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3600" y="1143000"/>
            <a:ext cx="7538056"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1"/>
          <p:cNvSpPr txBox="1">
            <a:spLocks/>
          </p:cNvSpPr>
          <p:nvPr/>
        </p:nvSpPr>
        <p:spPr>
          <a:xfrm>
            <a:off x="2451100" y="2286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sz="2400" dirty="0"/>
              <a:t>An example of passing SID explicitly through a page. </a:t>
            </a:r>
          </a:p>
        </p:txBody>
      </p:sp>
    </p:spTree>
    <p:custDataLst>
      <p:tags r:id="rId1"/>
    </p:custDataLst>
    <p:extLst>
      <p:ext uri="{BB962C8B-B14F-4D97-AF65-F5344CB8AC3E}">
        <p14:creationId xmlns:p14="http://schemas.microsoft.com/office/powerpoint/2010/main" val="2824736990"/>
      </p:ext>
    </p:extLst>
  </p:cSld>
  <p:clrMapOvr>
    <a:masterClrMapping/>
  </p:clrMapOvr>
  <p:transition>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51100" y="2286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sz="2400" dirty="0"/>
              <a:t>Steps in implementing sessions</a:t>
            </a:r>
          </a:p>
        </p:txBody>
      </p:sp>
      <p:sp>
        <p:nvSpPr>
          <p:cNvPr id="7" name="TextBox 6"/>
          <p:cNvSpPr txBox="1"/>
          <p:nvPr/>
        </p:nvSpPr>
        <p:spPr>
          <a:xfrm>
            <a:off x="1752600" y="1225690"/>
            <a:ext cx="8686800" cy="2554545"/>
          </a:xfrm>
          <a:prstGeom prst="rect">
            <a:avLst/>
          </a:prstGeom>
          <a:noFill/>
        </p:spPr>
        <p:txBody>
          <a:bodyPr wrap="square" rtlCol="0">
            <a:spAutoFit/>
          </a:bodyPr>
          <a:lstStyle/>
          <a:p>
            <a:pPr marL="342900" indent="-342900">
              <a:buFont typeface="Arial" pitchFamily="34" charset="0"/>
              <a:buChar char="•"/>
            </a:pPr>
            <a:r>
              <a:rPr lang="en-US" sz="3200" dirty="0"/>
              <a:t>1. Starting a session</a:t>
            </a:r>
          </a:p>
          <a:p>
            <a:pPr marL="342900" indent="-342900">
              <a:buFont typeface="Arial" pitchFamily="34" charset="0"/>
              <a:buChar char="•"/>
            </a:pPr>
            <a:r>
              <a:rPr lang="en-US" sz="3200" dirty="0"/>
              <a:t>2. Registering session variables</a:t>
            </a:r>
          </a:p>
          <a:p>
            <a:pPr marL="342900" indent="-342900">
              <a:buFont typeface="Arial" pitchFamily="34" charset="0"/>
              <a:buChar char="•"/>
            </a:pPr>
            <a:r>
              <a:rPr lang="en-US" sz="3200" dirty="0"/>
              <a:t>3. Using session variables</a:t>
            </a:r>
          </a:p>
          <a:p>
            <a:pPr marL="342900" indent="-342900">
              <a:buFont typeface="Arial" pitchFamily="34" charset="0"/>
              <a:buChar char="•"/>
            </a:pPr>
            <a:r>
              <a:rPr lang="en-US" sz="3200" dirty="0"/>
              <a:t>4. Deregistering variables</a:t>
            </a:r>
          </a:p>
          <a:p>
            <a:pPr marL="342900" indent="-342900">
              <a:buFont typeface="Arial" pitchFamily="34" charset="0"/>
              <a:buChar char="•"/>
            </a:pPr>
            <a:r>
              <a:rPr lang="en-US" sz="3200" dirty="0"/>
              <a:t>5. Destroying the session</a:t>
            </a:r>
          </a:p>
        </p:txBody>
      </p:sp>
      <p:pic>
        <p:nvPicPr>
          <p:cNvPr id="9218" name="Picture 2" descr="http://etutorials.org/shared/images/tutorials/tutorial_44/wda2_af02.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962400"/>
            <a:ext cx="5368636" cy="23622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576825886"/>
      </p:ext>
    </p:extLst>
  </p:cSld>
  <p:clrMapOvr>
    <a:masterClrMapping/>
  </p:clrMapOvr>
  <p:transition>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51100" y="2286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sz="2400" dirty="0"/>
              <a:t>1. Starting a session</a:t>
            </a:r>
          </a:p>
        </p:txBody>
      </p:sp>
      <p:sp>
        <p:nvSpPr>
          <p:cNvPr id="7" name="TextBox 6"/>
          <p:cNvSpPr txBox="1"/>
          <p:nvPr/>
        </p:nvSpPr>
        <p:spPr>
          <a:xfrm>
            <a:off x="1752600" y="1225690"/>
            <a:ext cx="8686800" cy="5262979"/>
          </a:xfrm>
          <a:prstGeom prst="rect">
            <a:avLst/>
          </a:prstGeom>
          <a:noFill/>
        </p:spPr>
        <p:txBody>
          <a:bodyPr wrap="square" rtlCol="0">
            <a:spAutoFit/>
          </a:bodyPr>
          <a:lstStyle/>
          <a:p>
            <a:r>
              <a:rPr lang="en-US" sz="2400" b="1" i="1" dirty="0" err="1"/>
              <a:t>session_start</a:t>
            </a:r>
            <a:r>
              <a:rPr lang="en-US" sz="2400" b="1" i="1" dirty="0"/>
              <a:t>()</a:t>
            </a:r>
          </a:p>
          <a:p>
            <a:pPr marL="342900" indent="-342900">
              <a:buFont typeface="Arial" pitchFamily="34" charset="0"/>
              <a:buChar char="•"/>
            </a:pPr>
            <a:endParaRPr lang="en-US" sz="2400" dirty="0"/>
          </a:p>
          <a:p>
            <a:pPr marL="342900" indent="-342900">
              <a:buFont typeface="Arial" pitchFamily="34" charset="0"/>
              <a:buChar char="•"/>
            </a:pPr>
            <a:r>
              <a:rPr lang="en-US" sz="2400" dirty="0"/>
              <a:t>This function checks to see whether there is already a current session.</a:t>
            </a:r>
          </a:p>
          <a:p>
            <a:pPr marL="342900" indent="-342900">
              <a:buFont typeface="Arial" pitchFamily="34" charset="0"/>
              <a:buChar char="•"/>
            </a:pPr>
            <a:endParaRPr lang="en-US" sz="2400" dirty="0"/>
          </a:p>
          <a:p>
            <a:pPr marL="342900" indent="-342900">
              <a:buFont typeface="Arial" pitchFamily="34" charset="0"/>
              <a:buChar char="•"/>
            </a:pPr>
            <a:r>
              <a:rPr lang="en-US" sz="2400" dirty="0"/>
              <a:t>If not, it will essentially create one, providing access to the </a:t>
            </a:r>
            <a:r>
              <a:rPr lang="en-US" sz="2400" dirty="0" err="1"/>
              <a:t>superglobal</a:t>
            </a:r>
            <a:r>
              <a:rPr lang="en-US" sz="2400" dirty="0"/>
              <a:t> $_SESSION array.</a:t>
            </a:r>
          </a:p>
          <a:p>
            <a:pPr marL="342900" indent="-342900">
              <a:buFont typeface="Arial" pitchFamily="34" charset="0"/>
              <a:buChar char="•"/>
            </a:pPr>
            <a:endParaRPr lang="en-US" sz="2400" dirty="0"/>
          </a:p>
          <a:p>
            <a:pPr marL="342900" indent="-342900">
              <a:buFont typeface="Arial" pitchFamily="34" charset="0"/>
              <a:buChar char="•"/>
            </a:pPr>
            <a:r>
              <a:rPr lang="en-US" sz="2400" dirty="0"/>
              <a:t>If a session already exists, </a:t>
            </a:r>
            <a:r>
              <a:rPr lang="en-US" sz="2400" b="1" i="1" dirty="0" err="1"/>
              <a:t>session_start</a:t>
            </a:r>
            <a:r>
              <a:rPr lang="en-US" sz="2400" b="1" i="1" dirty="0"/>
              <a:t>()</a:t>
            </a:r>
            <a:r>
              <a:rPr lang="en-US" sz="2400" dirty="0"/>
              <a:t> loads the registered session variables so that you can use them.</a:t>
            </a:r>
          </a:p>
          <a:p>
            <a:pPr marL="342900" indent="-342900">
              <a:buFont typeface="Arial" pitchFamily="34" charset="0"/>
              <a:buChar char="•"/>
            </a:pPr>
            <a:endParaRPr lang="en-US" sz="2400" dirty="0"/>
          </a:p>
          <a:p>
            <a:pPr marL="342900" indent="-342900">
              <a:buFont typeface="Arial" pitchFamily="34" charset="0"/>
              <a:buChar char="•"/>
            </a:pPr>
            <a:r>
              <a:rPr lang="en-US" sz="2400" dirty="0"/>
              <a:t>It is essential to call </a:t>
            </a:r>
            <a:r>
              <a:rPr lang="en-US" sz="2400" b="1" i="1" dirty="0" err="1"/>
              <a:t>session_start</a:t>
            </a:r>
            <a:r>
              <a:rPr lang="en-US" sz="2400" b="1" i="1" dirty="0"/>
              <a:t>( </a:t>
            </a:r>
            <a:r>
              <a:rPr lang="en-US" sz="2400" dirty="0"/>
              <a:t>) at the start of all PHP scripts that use sessions.  Otherwise, anything stored in the session will NOT be visible to the script.</a:t>
            </a:r>
          </a:p>
        </p:txBody>
      </p:sp>
    </p:spTree>
    <p:custDataLst>
      <p:tags r:id="rId1"/>
    </p:custDataLst>
    <p:extLst>
      <p:ext uri="{BB962C8B-B14F-4D97-AF65-F5344CB8AC3E}">
        <p14:creationId xmlns:p14="http://schemas.microsoft.com/office/powerpoint/2010/main" val="3987883031"/>
      </p:ext>
    </p:extLst>
  </p:cSld>
  <p:clrMapOvr>
    <a:masterClrMapping/>
  </p:clrMapOvr>
  <p:transition>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51100" y="2286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sz="2400" dirty="0"/>
              <a:t>2. Registering Session Variables</a:t>
            </a:r>
          </a:p>
        </p:txBody>
      </p:sp>
      <p:sp>
        <p:nvSpPr>
          <p:cNvPr id="7" name="TextBox 6"/>
          <p:cNvSpPr txBox="1"/>
          <p:nvPr/>
        </p:nvSpPr>
        <p:spPr>
          <a:xfrm>
            <a:off x="1752600" y="1225690"/>
            <a:ext cx="8686800" cy="4893647"/>
          </a:xfrm>
          <a:prstGeom prst="rect">
            <a:avLst/>
          </a:prstGeom>
          <a:noFill/>
        </p:spPr>
        <p:txBody>
          <a:bodyPr wrap="square" rtlCol="0">
            <a:spAutoFit/>
          </a:bodyPr>
          <a:lstStyle/>
          <a:p>
            <a:r>
              <a:rPr lang="en-US" sz="2400" b="1" dirty="0">
                <a:latin typeface="Courier New" pitchFamily="49" charset="0"/>
                <a:cs typeface="Courier New" pitchFamily="49" charset="0"/>
              </a:rPr>
              <a:t>$_SESSION[‘</a:t>
            </a:r>
            <a:r>
              <a:rPr lang="en-US" sz="2400" b="1" dirty="0" err="1">
                <a:latin typeface="Courier New" pitchFamily="49" charset="0"/>
                <a:cs typeface="Courier New" pitchFamily="49" charset="0"/>
              </a:rPr>
              <a:t>var_name</a:t>
            </a:r>
            <a:r>
              <a:rPr lang="en-US" sz="2400" b="1" dirty="0">
                <a:latin typeface="Courier New" pitchFamily="49" charset="0"/>
                <a:cs typeface="Courier New" pitchFamily="49" charset="0"/>
              </a:rPr>
              <a:t>’] = 10;</a:t>
            </a:r>
          </a:p>
          <a:p>
            <a:pPr marL="342900" indent="-342900">
              <a:buFont typeface="Arial" pitchFamily="34" charset="0"/>
              <a:buChar char="•"/>
            </a:pPr>
            <a:endParaRPr lang="en-US" sz="2400" dirty="0"/>
          </a:p>
          <a:p>
            <a:pPr marL="342900" indent="-342900">
              <a:buFont typeface="Arial" pitchFamily="34" charset="0"/>
              <a:buChar char="•"/>
            </a:pPr>
            <a:r>
              <a:rPr lang="en-US" sz="2400" dirty="0"/>
              <a:t>To create a session variable, you simply set an element in the </a:t>
            </a:r>
            <a:r>
              <a:rPr lang="en-US" sz="2400" b="1" dirty="0"/>
              <a:t>$_SESSION </a:t>
            </a:r>
            <a:r>
              <a:rPr lang="en-US" sz="2400" dirty="0"/>
              <a:t>array.</a:t>
            </a:r>
          </a:p>
          <a:p>
            <a:pPr marL="342900" indent="-342900">
              <a:buFont typeface="Arial" pitchFamily="34" charset="0"/>
              <a:buChar char="•"/>
            </a:pPr>
            <a:endParaRPr lang="en-US" sz="2400" dirty="0"/>
          </a:p>
          <a:p>
            <a:pPr marL="342900" indent="-342900">
              <a:buFont typeface="Arial" pitchFamily="34" charset="0"/>
              <a:buChar char="•"/>
            </a:pPr>
            <a:r>
              <a:rPr lang="en-US" sz="2400" dirty="0"/>
              <a:t>This session variable will be tracked until the session ends or until the variable is manually unset.</a:t>
            </a:r>
          </a:p>
          <a:p>
            <a:pPr marL="342900" indent="-342900">
              <a:buFont typeface="Arial" pitchFamily="34" charset="0"/>
              <a:buChar char="•"/>
            </a:pPr>
            <a:endParaRPr lang="en-US" sz="2400" dirty="0"/>
          </a:p>
          <a:p>
            <a:pPr marL="342900" indent="-342900">
              <a:buFont typeface="Arial" pitchFamily="34" charset="0"/>
              <a:buChar char="•"/>
            </a:pPr>
            <a:r>
              <a:rPr lang="en-US" sz="2400" b="1" i="1" dirty="0" err="1"/>
              <a:t>session.gc_maxlifetime</a:t>
            </a:r>
            <a:r>
              <a:rPr lang="en-US" sz="2400" b="1" i="1" dirty="0"/>
              <a:t> </a:t>
            </a:r>
            <a:r>
              <a:rPr lang="en-US" sz="2400" i="1" dirty="0"/>
              <a:t> </a:t>
            </a:r>
            <a:r>
              <a:rPr lang="en-US" sz="2400" dirty="0"/>
              <a:t>setting</a:t>
            </a:r>
            <a:r>
              <a:rPr lang="en-US" sz="2400" i="1" dirty="0"/>
              <a:t> </a:t>
            </a:r>
            <a:r>
              <a:rPr lang="en-US" sz="2400" dirty="0"/>
              <a:t>(</a:t>
            </a:r>
            <a:r>
              <a:rPr lang="en-US" sz="2400" dirty="0" err="1"/>
              <a:t>gc</a:t>
            </a:r>
            <a:r>
              <a:rPr lang="en-US" sz="2400" dirty="0"/>
              <a:t> stands for garbage collection) in php.ini file can dictate a session to expire based on the time.</a:t>
            </a:r>
          </a:p>
          <a:p>
            <a:pPr marL="342900" indent="-342900">
              <a:buFont typeface="Arial" pitchFamily="34" charset="0"/>
              <a:buChar char="•"/>
            </a:pPr>
            <a:endParaRPr lang="en-US" sz="2400" dirty="0"/>
          </a:p>
          <a:p>
            <a:pPr marL="342900" indent="-342900">
              <a:buFont typeface="Arial" pitchFamily="34" charset="0"/>
              <a:buChar char="•"/>
            </a:pPr>
            <a:r>
              <a:rPr lang="en-US" sz="2400" dirty="0"/>
              <a:t>So, the session variables may also disappear along with the session due to automatic expiry setting (</a:t>
            </a:r>
            <a:r>
              <a:rPr lang="en-US" sz="2400" dirty="0" err="1"/>
              <a:t>session.gc_maxlifetime</a:t>
            </a:r>
            <a:r>
              <a:rPr lang="en-US" sz="2400" i="1" dirty="0"/>
              <a:t>)</a:t>
            </a:r>
            <a:endParaRPr lang="en-US" sz="2400" dirty="0"/>
          </a:p>
        </p:txBody>
      </p:sp>
    </p:spTree>
    <p:custDataLst>
      <p:tags r:id="rId1"/>
    </p:custDataLst>
    <p:extLst>
      <p:ext uri="{BB962C8B-B14F-4D97-AF65-F5344CB8AC3E}">
        <p14:creationId xmlns:p14="http://schemas.microsoft.com/office/powerpoint/2010/main" val="1160236581"/>
      </p:ext>
    </p:extLst>
  </p:cSld>
  <p:clrMapOvr>
    <a:masterClrMapping/>
  </p:clrMapOvr>
  <p:transition>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51100" y="2286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sz="2400" dirty="0"/>
              <a:t>3. Using Session Variables</a:t>
            </a:r>
          </a:p>
        </p:txBody>
      </p:sp>
      <p:sp>
        <p:nvSpPr>
          <p:cNvPr id="7" name="TextBox 6"/>
          <p:cNvSpPr txBox="1"/>
          <p:nvPr/>
        </p:nvSpPr>
        <p:spPr>
          <a:xfrm>
            <a:off x="1752600" y="1066800"/>
            <a:ext cx="8686800" cy="4154984"/>
          </a:xfrm>
          <a:prstGeom prst="rect">
            <a:avLst/>
          </a:prstGeom>
          <a:noFill/>
        </p:spPr>
        <p:txBody>
          <a:bodyPr wrap="square" rtlCol="0">
            <a:spAutoFit/>
          </a:bodyPr>
          <a:lstStyle/>
          <a:p>
            <a:r>
              <a:rPr lang="en-US" sz="2400" b="1" dirty="0">
                <a:latin typeface="Courier New" pitchFamily="49" charset="0"/>
                <a:cs typeface="Courier New" pitchFamily="49" charset="0"/>
              </a:rPr>
              <a:t>$_SESSION[‘</a:t>
            </a:r>
            <a:r>
              <a:rPr lang="en-US" sz="2400" b="1" dirty="0" err="1">
                <a:latin typeface="Courier New" pitchFamily="49" charset="0"/>
                <a:cs typeface="Courier New" pitchFamily="49" charset="0"/>
              </a:rPr>
              <a:t>var_name</a:t>
            </a:r>
            <a:r>
              <a:rPr lang="en-US" sz="2400" b="1" dirty="0">
                <a:latin typeface="Courier New" pitchFamily="49" charset="0"/>
                <a:cs typeface="Courier New" pitchFamily="49" charset="0"/>
              </a:rPr>
              <a:t>’]</a:t>
            </a:r>
          </a:p>
          <a:p>
            <a:endParaRPr lang="en-US" sz="2400" dirty="0"/>
          </a:p>
          <a:p>
            <a:pPr marL="342900" indent="-342900">
              <a:buFont typeface="Arial" pitchFamily="34" charset="0"/>
              <a:buChar char="•"/>
            </a:pPr>
            <a:r>
              <a:rPr lang="en-US" sz="2400" dirty="0"/>
              <a:t>To access the session variables, you need to first start the session </a:t>
            </a:r>
            <a:r>
              <a:rPr lang="en-US" sz="2400" i="1" dirty="0" err="1"/>
              <a:t>start_session</a:t>
            </a:r>
            <a:r>
              <a:rPr lang="en-US" sz="2400" i="1" dirty="0"/>
              <a:t>( )</a:t>
            </a:r>
          </a:p>
          <a:p>
            <a:pPr marL="342900" indent="-342900">
              <a:buFont typeface="Arial" pitchFamily="34" charset="0"/>
              <a:buChar char="•"/>
            </a:pPr>
            <a:endParaRPr lang="en-US" sz="2400" i="1" dirty="0"/>
          </a:p>
          <a:p>
            <a:pPr marL="342900" indent="-342900">
              <a:buFont typeface="Arial" pitchFamily="34" charset="0"/>
              <a:buChar char="•"/>
            </a:pPr>
            <a:r>
              <a:rPr lang="en-US" sz="2400" dirty="0"/>
              <a:t>Then you will have access to the super global </a:t>
            </a:r>
            <a:r>
              <a:rPr lang="en-US" sz="2400" i="1" dirty="0"/>
              <a:t>_SESSION</a:t>
            </a:r>
          </a:p>
          <a:p>
            <a:pPr marL="342900" indent="-342900">
              <a:buFont typeface="Arial" pitchFamily="34" charset="0"/>
              <a:buChar char="•"/>
            </a:pPr>
            <a:endParaRPr lang="en-US" sz="2400" i="1" dirty="0"/>
          </a:p>
          <a:p>
            <a:pPr marL="342900" indent="-342900">
              <a:buFont typeface="Arial" pitchFamily="34" charset="0"/>
              <a:buChar char="•"/>
            </a:pPr>
            <a:r>
              <a:rPr lang="en-US" sz="2400" dirty="0"/>
              <a:t>If any of these variables are object, then include “the class definition” prior to calling </a:t>
            </a:r>
            <a:r>
              <a:rPr lang="en-US" sz="2400" i="1" dirty="0" err="1"/>
              <a:t>start_session</a:t>
            </a:r>
            <a:r>
              <a:rPr lang="en-US" sz="2400" i="1" dirty="0"/>
              <a:t>(). </a:t>
            </a:r>
            <a:r>
              <a:rPr lang="en-US" sz="2400" dirty="0"/>
              <a:t>PHP will then know how to reconstruct the objects from session variables.</a:t>
            </a:r>
          </a:p>
          <a:p>
            <a:pPr marL="342900" indent="-342900">
              <a:buFont typeface="Arial" pitchFamily="34" charset="0"/>
              <a:buChar char="•"/>
            </a:pPr>
            <a:endParaRPr lang="en-US" sz="2400" dirty="0"/>
          </a:p>
        </p:txBody>
      </p:sp>
    </p:spTree>
    <p:custDataLst>
      <p:tags r:id="rId1"/>
    </p:custDataLst>
    <p:extLst>
      <p:ext uri="{BB962C8B-B14F-4D97-AF65-F5344CB8AC3E}">
        <p14:creationId xmlns:p14="http://schemas.microsoft.com/office/powerpoint/2010/main" val="3098323497"/>
      </p:ext>
    </p:extLst>
  </p:cSld>
  <p:clrMapOvr>
    <a:masterClrMapping/>
  </p:clrMapOvr>
  <p:transition>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51100" y="2286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sz="2400" dirty="0"/>
              <a:t>3.1. Checking the presence of a variable</a:t>
            </a:r>
          </a:p>
        </p:txBody>
      </p:sp>
      <p:sp>
        <p:nvSpPr>
          <p:cNvPr id="7" name="TextBox 6"/>
          <p:cNvSpPr txBox="1"/>
          <p:nvPr/>
        </p:nvSpPr>
        <p:spPr>
          <a:xfrm>
            <a:off x="1752600" y="1066800"/>
            <a:ext cx="8686800" cy="3416320"/>
          </a:xfrm>
          <a:prstGeom prst="rect">
            <a:avLst/>
          </a:prstGeom>
          <a:noFill/>
        </p:spPr>
        <p:txBody>
          <a:bodyPr wrap="square" rtlCol="0">
            <a:spAutoFit/>
          </a:bodyPr>
          <a:lstStyle/>
          <a:p>
            <a:pPr marL="342900" indent="-342900">
              <a:buFont typeface="Arial" pitchFamily="34" charset="0"/>
              <a:buChar char="•"/>
            </a:pPr>
            <a:r>
              <a:rPr lang="en-US" sz="2400" dirty="0"/>
              <a:t>Be careful when you use </a:t>
            </a:r>
            <a:r>
              <a:rPr lang="en-US" sz="2400" dirty="0" err="1"/>
              <a:t>isset</a:t>
            </a:r>
            <a:r>
              <a:rPr lang="en-US" sz="2400" dirty="0"/>
              <a:t>( ), empty( ) methods.</a:t>
            </a:r>
          </a:p>
          <a:p>
            <a:pPr marL="342900" indent="-342900">
              <a:buFont typeface="Arial" pitchFamily="34" charset="0"/>
              <a:buChar char="•"/>
            </a:pPr>
            <a:endParaRPr lang="en-US" sz="2400" dirty="0"/>
          </a:p>
          <a:p>
            <a:pPr marL="342900" indent="-342900">
              <a:buFont typeface="Arial" pitchFamily="34" charset="0"/>
              <a:buChar char="•"/>
            </a:pPr>
            <a:r>
              <a:rPr lang="en-US" sz="2400" dirty="0"/>
              <a:t>Variables can be coming to PHP page through several methods 	POST</a:t>
            </a:r>
          </a:p>
          <a:p>
            <a:r>
              <a:rPr lang="en-US" sz="2400" dirty="0"/>
              <a:t>	GET</a:t>
            </a:r>
          </a:p>
          <a:p>
            <a:r>
              <a:rPr lang="en-US" sz="2400" dirty="0"/>
              <a:t>	SESSION </a:t>
            </a:r>
          </a:p>
          <a:p>
            <a:pPr marL="342900" indent="-342900">
              <a:buFont typeface="Arial" pitchFamily="34" charset="0"/>
              <a:buChar char="•"/>
            </a:pPr>
            <a:endParaRPr lang="en-US" sz="2400" i="1" dirty="0"/>
          </a:p>
          <a:p>
            <a:pPr marL="342900" indent="-342900">
              <a:buFont typeface="Arial" pitchFamily="34" charset="0"/>
              <a:buChar char="•"/>
            </a:pPr>
            <a:r>
              <a:rPr lang="en-US" sz="2400" dirty="0"/>
              <a:t>If you want to check whether SESSION contains a particular variable, you can do</a:t>
            </a:r>
          </a:p>
        </p:txBody>
      </p:sp>
      <p:pic>
        <p:nvPicPr>
          <p:cNvPr id="174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4940300"/>
            <a:ext cx="7450394" cy="1066800"/>
          </a:xfrm>
          <a:prstGeom prst="rect">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718816279"/>
      </p:ext>
    </p:extLst>
  </p:cSld>
  <p:clrMapOvr>
    <a:masterClrMapping/>
  </p:clrMapOvr>
  <p:transition>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51100" y="2286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sz="2400" dirty="0"/>
              <a:t>4. Deregistering session variables</a:t>
            </a:r>
          </a:p>
        </p:txBody>
      </p:sp>
      <p:sp>
        <p:nvSpPr>
          <p:cNvPr id="7" name="TextBox 6"/>
          <p:cNvSpPr txBox="1"/>
          <p:nvPr/>
        </p:nvSpPr>
        <p:spPr>
          <a:xfrm>
            <a:off x="1752600" y="1066800"/>
            <a:ext cx="8686800" cy="4154984"/>
          </a:xfrm>
          <a:prstGeom prst="rect">
            <a:avLst/>
          </a:prstGeom>
          <a:noFill/>
        </p:spPr>
        <p:txBody>
          <a:bodyPr wrap="square" rtlCol="0">
            <a:spAutoFit/>
          </a:bodyPr>
          <a:lstStyle/>
          <a:p>
            <a:r>
              <a:rPr lang="en-US" sz="2400" i="1" dirty="0"/>
              <a:t>unset($_SESSION[‘</a:t>
            </a:r>
            <a:r>
              <a:rPr lang="en-US" sz="2400" i="1" dirty="0" err="1"/>
              <a:t>myvar</a:t>
            </a:r>
            <a:r>
              <a:rPr lang="en-US" sz="2400" i="1" dirty="0"/>
              <a:t>’]);</a:t>
            </a:r>
          </a:p>
          <a:p>
            <a:endParaRPr lang="en-US" sz="2400" dirty="0"/>
          </a:p>
          <a:p>
            <a:r>
              <a:rPr lang="en-US" sz="2400" dirty="0"/>
              <a:t>When you are finished with a session variable, you can unset it by unsetting the appropriate element in the super global $_SESSION.</a:t>
            </a:r>
          </a:p>
          <a:p>
            <a:endParaRPr lang="en-US" sz="2400" dirty="0"/>
          </a:p>
          <a:p>
            <a:r>
              <a:rPr lang="en-US" sz="2400" dirty="0"/>
              <a:t>You can unset all of the variables in the session as follows.</a:t>
            </a:r>
          </a:p>
          <a:p>
            <a:endParaRPr lang="en-US" sz="2400" dirty="0"/>
          </a:p>
          <a:p>
            <a:r>
              <a:rPr lang="en-US" sz="2400" dirty="0"/>
              <a:t>$_SESSION = array();</a:t>
            </a:r>
          </a:p>
          <a:p>
            <a:endParaRPr lang="en-US" sz="2400" dirty="0"/>
          </a:p>
          <a:p>
            <a:r>
              <a:rPr lang="en-US" sz="2400" dirty="0"/>
              <a:t>However, the above method literally kills the session as session is rendered useless now.</a:t>
            </a:r>
          </a:p>
        </p:txBody>
      </p:sp>
    </p:spTree>
    <p:custDataLst>
      <p:tags r:id="rId1"/>
    </p:custDataLst>
    <p:extLst>
      <p:ext uri="{BB962C8B-B14F-4D97-AF65-F5344CB8AC3E}">
        <p14:creationId xmlns:p14="http://schemas.microsoft.com/office/powerpoint/2010/main" val="3587871352"/>
      </p:ext>
    </p:extLst>
  </p:cSld>
  <p:clrMapOvr>
    <a:masterClrMapping/>
  </p:clrMapOvr>
  <p:transition>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What is a cookie?</a:t>
            </a:r>
          </a:p>
        </p:txBody>
      </p:sp>
      <p:sp>
        <p:nvSpPr>
          <p:cNvPr id="2" name="TextBox 1"/>
          <p:cNvSpPr txBox="1"/>
          <p:nvPr/>
        </p:nvSpPr>
        <p:spPr>
          <a:xfrm>
            <a:off x="1524002" y="1066800"/>
            <a:ext cx="8991599" cy="4832092"/>
          </a:xfrm>
          <a:prstGeom prst="rect">
            <a:avLst/>
          </a:prstGeom>
          <a:noFill/>
        </p:spPr>
        <p:txBody>
          <a:bodyPr wrap="square" rtlCol="0">
            <a:spAutoFit/>
          </a:bodyPr>
          <a:lstStyle/>
          <a:p>
            <a:pPr marL="457200" indent="-457200">
              <a:buFont typeface="Arial" pitchFamily="34" charset="0"/>
              <a:buChar char="•"/>
            </a:pPr>
            <a:r>
              <a:rPr lang="en-US" sz="2800" dirty="0"/>
              <a:t>An </a:t>
            </a:r>
            <a:r>
              <a:rPr lang="en-US" sz="2800" b="1" dirty="0"/>
              <a:t>HTTP cookie</a:t>
            </a:r>
            <a:r>
              <a:rPr lang="en-US" sz="2800" dirty="0"/>
              <a:t> (also called </a:t>
            </a:r>
            <a:r>
              <a:rPr lang="en-US" sz="2800" b="1" dirty="0"/>
              <a:t>web cookie</a:t>
            </a:r>
            <a:r>
              <a:rPr lang="en-US" sz="2800" dirty="0"/>
              <a:t>, </a:t>
            </a:r>
            <a:r>
              <a:rPr lang="en-US" sz="2800" b="1" dirty="0"/>
              <a:t>Internet cookie</a:t>
            </a:r>
            <a:r>
              <a:rPr lang="en-US" sz="2800" dirty="0"/>
              <a:t>, </a:t>
            </a:r>
            <a:r>
              <a:rPr lang="en-US" sz="2800" b="1" dirty="0"/>
              <a:t>browser cookie</a:t>
            </a:r>
            <a:r>
              <a:rPr lang="en-US" sz="2800" dirty="0"/>
              <a:t> or simply </a:t>
            </a:r>
            <a:r>
              <a:rPr lang="en-US" sz="2800" b="1" dirty="0"/>
              <a:t>cookie)</a:t>
            </a:r>
            <a:r>
              <a:rPr lang="en-US" sz="2800" dirty="0"/>
              <a:t> is a small piece of data sent from a website and stored in a user's web browser while the user is browsing that website. </a:t>
            </a:r>
          </a:p>
          <a:p>
            <a:pPr marL="457200" indent="-457200">
              <a:buFont typeface="Arial" pitchFamily="34" charset="0"/>
              <a:buChar char="•"/>
            </a:pPr>
            <a:endParaRPr lang="en-US" sz="2800" dirty="0"/>
          </a:p>
          <a:p>
            <a:pPr marL="457200" indent="-457200">
              <a:buFont typeface="Arial" pitchFamily="34" charset="0"/>
              <a:buChar char="•"/>
            </a:pPr>
            <a:r>
              <a:rPr lang="en-US" sz="2800" dirty="0"/>
              <a:t>Every time the user loads the website, the browser sends the cookie back to the server to notify the website of the user's previous activity.  </a:t>
            </a:r>
          </a:p>
          <a:p>
            <a:pPr marL="457200" indent="-457200">
              <a:buFont typeface="Arial" pitchFamily="34" charset="0"/>
              <a:buChar char="•"/>
            </a:pPr>
            <a:endParaRPr lang="en-US" sz="2800" dirty="0"/>
          </a:p>
          <a:p>
            <a:pPr marL="457200" indent="-457200">
              <a:buFont typeface="Arial" pitchFamily="34" charset="0"/>
              <a:buChar char="•"/>
            </a:pPr>
            <a:r>
              <a:rPr lang="en-US" sz="2800" dirty="0"/>
              <a:t>Cookies were designed to be a reliable mechanism for websites to remember </a:t>
            </a:r>
            <a:r>
              <a:rPr lang="en-US" sz="2800" dirty="0" err="1"/>
              <a:t>stateful</a:t>
            </a:r>
            <a:r>
              <a:rPr lang="en-US" sz="2800" dirty="0"/>
              <a:t> information. </a:t>
            </a:r>
          </a:p>
        </p:txBody>
      </p:sp>
    </p:spTree>
    <p:custDataLst>
      <p:tags r:id="rId1"/>
    </p:custDataLst>
    <p:extLst>
      <p:ext uri="{BB962C8B-B14F-4D97-AF65-F5344CB8AC3E}">
        <p14:creationId xmlns:p14="http://schemas.microsoft.com/office/powerpoint/2010/main" val="143226886"/>
      </p:ext>
    </p:extLst>
  </p:cSld>
  <p:clrMapOvr>
    <a:masterClrMapping/>
  </p:clrMapOvr>
  <p:transition>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51100" y="2286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sz="2400" dirty="0"/>
              <a:t>5. Destroying the session</a:t>
            </a:r>
          </a:p>
        </p:txBody>
      </p:sp>
      <p:sp>
        <p:nvSpPr>
          <p:cNvPr id="7" name="TextBox 6"/>
          <p:cNvSpPr txBox="1"/>
          <p:nvPr/>
        </p:nvSpPr>
        <p:spPr>
          <a:xfrm>
            <a:off x="1752600" y="1066800"/>
            <a:ext cx="8686800" cy="4154984"/>
          </a:xfrm>
          <a:prstGeom prst="rect">
            <a:avLst/>
          </a:prstGeom>
          <a:noFill/>
        </p:spPr>
        <p:txBody>
          <a:bodyPr wrap="square" rtlCol="0">
            <a:spAutoFit/>
          </a:bodyPr>
          <a:lstStyle/>
          <a:p>
            <a:r>
              <a:rPr lang="en-US" sz="2400" dirty="0"/>
              <a:t>When you are done with a session, you need to first unset all the variables.</a:t>
            </a:r>
          </a:p>
          <a:p>
            <a:endParaRPr lang="en-US" sz="2400" dirty="0"/>
          </a:p>
          <a:p>
            <a:r>
              <a:rPr lang="en-US" sz="2400" dirty="0"/>
              <a:t>Then call</a:t>
            </a:r>
          </a:p>
          <a:p>
            <a:endParaRPr lang="en-US" sz="2400" i="1" dirty="0"/>
          </a:p>
          <a:p>
            <a:pPr marL="342900" indent="-342900">
              <a:buFont typeface="Arial" pitchFamily="34" charset="0"/>
              <a:buChar char="•"/>
            </a:pPr>
            <a:r>
              <a:rPr lang="en-US" sz="2400" i="1" dirty="0" err="1"/>
              <a:t>session_destroy</a:t>
            </a:r>
            <a:r>
              <a:rPr lang="en-US" sz="2400" i="1" dirty="0"/>
              <a:t>( );</a:t>
            </a:r>
          </a:p>
          <a:p>
            <a:pPr marL="342900" indent="-342900">
              <a:buFont typeface="Arial" pitchFamily="34" charset="0"/>
              <a:buChar char="•"/>
            </a:pPr>
            <a:endParaRPr lang="en-US" sz="2400" i="1" dirty="0"/>
          </a:p>
          <a:p>
            <a:pPr marL="342900" indent="-342900">
              <a:buFont typeface="Arial" pitchFamily="34" charset="0"/>
              <a:buChar char="•"/>
            </a:pPr>
            <a:endParaRPr lang="en-US" sz="2400" i="1" dirty="0"/>
          </a:p>
          <a:p>
            <a:r>
              <a:rPr lang="en-US" sz="2400" dirty="0"/>
              <a:t>It is not required to call </a:t>
            </a:r>
            <a:r>
              <a:rPr lang="en-US" sz="2400" dirty="0" err="1"/>
              <a:t>session_unregister</a:t>
            </a:r>
            <a:r>
              <a:rPr lang="en-US" sz="2400" dirty="0"/>
              <a:t> and </a:t>
            </a:r>
            <a:r>
              <a:rPr lang="en-US" sz="2400" dirty="0" err="1"/>
              <a:t>session_unset</a:t>
            </a:r>
            <a:r>
              <a:rPr lang="en-US" sz="2400" dirty="0"/>
              <a:t>  (these are now obsolete; These are used prior to the introduction of $_SESSION.</a:t>
            </a:r>
          </a:p>
        </p:txBody>
      </p:sp>
    </p:spTree>
    <p:custDataLst>
      <p:tags r:id="rId1"/>
    </p:custDataLst>
    <p:extLst>
      <p:ext uri="{BB962C8B-B14F-4D97-AF65-F5344CB8AC3E}">
        <p14:creationId xmlns:p14="http://schemas.microsoft.com/office/powerpoint/2010/main" val="3741610054"/>
      </p:ext>
    </p:extLst>
  </p:cSld>
  <p:clrMapOvr>
    <a:masterClrMapping/>
  </p:clrMapOvr>
  <p:transition>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51100" y="2286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sz="2400" dirty="0"/>
              <a:t>Let us try an example</a:t>
            </a: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1" y="1181100"/>
            <a:ext cx="4738255" cy="240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5"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r="14679"/>
          <a:stretch/>
        </p:blipFill>
        <p:spPr bwMode="auto">
          <a:xfrm>
            <a:off x="1549401" y="3733800"/>
            <a:ext cx="4999097"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43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26200" y="1701800"/>
            <a:ext cx="3829050" cy="201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6731001" y="3886201"/>
            <a:ext cx="3549650" cy="2554545"/>
          </a:xfrm>
          <a:prstGeom prst="rect">
            <a:avLst/>
          </a:prstGeom>
          <a:solidFill>
            <a:schemeClr val="accent5">
              <a:lumMod val="60000"/>
              <a:lumOff val="40000"/>
            </a:schemeClr>
          </a:solidFill>
          <a:ln>
            <a:solidFill>
              <a:schemeClr val="bg2"/>
            </a:solidFill>
          </a:ln>
        </p:spPr>
        <p:txBody>
          <a:bodyPr wrap="square" rtlCol="0">
            <a:spAutoFit/>
          </a:bodyPr>
          <a:lstStyle/>
          <a:p>
            <a:r>
              <a:rPr lang="en-US" sz="1600" dirty="0"/>
              <a:t>Page1.php creates the session and a variable</a:t>
            </a:r>
          </a:p>
          <a:p>
            <a:endParaRPr lang="en-US" sz="1600" dirty="0"/>
          </a:p>
          <a:p>
            <a:r>
              <a:rPr lang="en-US" sz="1600" dirty="0"/>
              <a:t>Page2.php uses the same session and retrieves the variable</a:t>
            </a:r>
          </a:p>
          <a:p>
            <a:r>
              <a:rPr lang="en-US" sz="1600" dirty="0"/>
              <a:t>Page2.php also unsets the variable</a:t>
            </a:r>
          </a:p>
          <a:p>
            <a:endParaRPr lang="en-US" sz="1600" dirty="0"/>
          </a:p>
          <a:p>
            <a:r>
              <a:rPr lang="en-US" sz="1600" dirty="0"/>
              <a:t>Page3.php tries to retrieve the same variable (fails) and then destroys the session</a:t>
            </a:r>
          </a:p>
        </p:txBody>
      </p:sp>
    </p:spTree>
    <p:custDataLst>
      <p:tags r:id="rId1"/>
    </p:custDataLst>
    <p:extLst>
      <p:ext uri="{BB962C8B-B14F-4D97-AF65-F5344CB8AC3E}">
        <p14:creationId xmlns:p14="http://schemas.microsoft.com/office/powerpoint/2010/main" val="414516886"/>
      </p:ext>
    </p:extLst>
  </p:cSld>
  <p:clrMapOvr>
    <a:masterClrMapping/>
  </p:clrMapOvr>
  <p:transition>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sz="2400" dirty="0"/>
              <a:t>Session Configuration in php.ini</a:t>
            </a:r>
          </a:p>
          <a:p>
            <a:pPr eaLnBrk="1" hangingPunct="1"/>
            <a:r>
              <a:rPr lang="en-US" sz="2400" dirty="0"/>
              <a:t>http://php.net/manual/en/session.configuration.php</a:t>
            </a: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066800"/>
            <a:ext cx="3581400" cy="57161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127125"/>
            <a:ext cx="3962400" cy="56704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927025629"/>
      </p:ext>
    </p:extLst>
  </p:cSld>
  <p:clrMapOvr>
    <a:masterClrMapping/>
  </p:clrMapOvr>
  <p:transition>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sz="2400" dirty="0"/>
              <a:t>Session Configuration in php.ini</a:t>
            </a:r>
          </a:p>
          <a:p>
            <a:pPr eaLnBrk="1" hangingPunct="1"/>
            <a:r>
              <a:rPr lang="en-US" sz="2400" dirty="0"/>
              <a:t>http://php.net/manual/en/session.configuration.php</a:t>
            </a: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400" y="1066801"/>
            <a:ext cx="5810250" cy="2447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59"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t="6719"/>
          <a:stretch/>
        </p:blipFill>
        <p:spPr bwMode="auto">
          <a:xfrm>
            <a:off x="1658938" y="3438526"/>
            <a:ext cx="5591175" cy="3394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7543800" y="1752601"/>
            <a:ext cx="2895600" cy="4401205"/>
          </a:xfrm>
          <a:prstGeom prst="rect">
            <a:avLst/>
          </a:prstGeom>
          <a:solidFill>
            <a:schemeClr val="accent1">
              <a:lumMod val="40000"/>
              <a:lumOff val="60000"/>
            </a:schemeClr>
          </a:solidFill>
        </p:spPr>
        <p:txBody>
          <a:bodyPr wrap="square" rtlCol="0">
            <a:spAutoFit/>
          </a:bodyPr>
          <a:lstStyle/>
          <a:p>
            <a:pPr marL="342900" indent="-342900">
              <a:buFont typeface="Arial" pitchFamily="34" charset="0"/>
              <a:buChar char="•"/>
            </a:pPr>
            <a:r>
              <a:rPr lang="en-US" sz="2000" dirty="0"/>
              <a:t>There are many php.ini configuration options for session control. </a:t>
            </a:r>
          </a:p>
          <a:p>
            <a:pPr marL="342900" indent="-342900">
              <a:buFont typeface="Arial" pitchFamily="34" charset="0"/>
              <a:buChar char="•"/>
            </a:pPr>
            <a:endParaRPr lang="en-US" sz="2000" dirty="0"/>
          </a:p>
          <a:p>
            <a:r>
              <a:rPr lang="en-US" sz="2000" dirty="0"/>
              <a:t>Here are some key </a:t>
            </a:r>
            <a:r>
              <a:rPr lang="en-US" sz="2000" dirty="0" err="1"/>
              <a:t>paramters</a:t>
            </a:r>
            <a:r>
              <a:rPr lang="en-US" sz="2000" dirty="0"/>
              <a:t>.</a:t>
            </a:r>
          </a:p>
          <a:p>
            <a:pPr marL="342900" indent="-342900">
              <a:buFont typeface="Arial" pitchFamily="34" charset="0"/>
              <a:buChar char="•"/>
            </a:pPr>
            <a:endParaRPr lang="en-US" sz="2000" dirty="0"/>
          </a:p>
          <a:p>
            <a:pPr marL="342900" indent="-342900">
              <a:buFont typeface="Arial" pitchFamily="34" charset="0"/>
              <a:buChar char="•"/>
            </a:pPr>
            <a:r>
              <a:rPr lang="en-US" sz="2000" dirty="0"/>
              <a:t>You can play with these in your local </a:t>
            </a:r>
            <a:r>
              <a:rPr lang="en-US" sz="2000" dirty="0" err="1"/>
              <a:t>xampp</a:t>
            </a:r>
            <a:r>
              <a:rPr lang="en-US" sz="2000" dirty="0"/>
              <a:t> setup.</a:t>
            </a:r>
          </a:p>
          <a:p>
            <a:pPr marL="342900" indent="-342900">
              <a:buFont typeface="Arial" pitchFamily="34" charset="0"/>
              <a:buChar char="•"/>
            </a:pPr>
            <a:endParaRPr lang="en-US" sz="2000" dirty="0"/>
          </a:p>
          <a:p>
            <a:pPr marL="342900" indent="-342900">
              <a:buFont typeface="Arial" pitchFamily="34" charset="0"/>
              <a:buChar char="•"/>
            </a:pPr>
            <a:r>
              <a:rPr lang="en-US" sz="2000" dirty="0"/>
              <a:t>However, on hosted sites, you will not have much control on these</a:t>
            </a:r>
          </a:p>
        </p:txBody>
      </p:sp>
    </p:spTree>
    <p:custDataLst>
      <p:tags r:id="rId1"/>
    </p:custDataLst>
    <p:extLst>
      <p:ext uri="{BB962C8B-B14F-4D97-AF65-F5344CB8AC3E}">
        <p14:creationId xmlns:p14="http://schemas.microsoft.com/office/powerpoint/2010/main" val="2990436036"/>
      </p:ext>
    </p:extLst>
  </p:cSld>
  <p:clrMapOvr>
    <a:masterClrMapping/>
  </p:clrMapOvr>
  <p:transition>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51100" y="2286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sz="2400" dirty="0"/>
              <a:t>Summary</a:t>
            </a:r>
          </a:p>
        </p:txBody>
      </p:sp>
      <p:sp>
        <p:nvSpPr>
          <p:cNvPr id="7" name="TextBox 6"/>
          <p:cNvSpPr txBox="1"/>
          <p:nvPr/>
        </p:nvSpPr>
        <p:spPr>
          <a:xfrm>
            <a:off x="1752600" y="1066801"/>
            <a:ext cx="8686800" cy="4893647"/>
          </a:xfrm>
          <a:prstGeom prst="rect">
            <a:avLst/>
          </a:prstGeom>
          <a:noFill/>
        </p:spPr>
        <p:txBody>
          <a:bodyPr wrap="square" rtlCol="0">
            <a:spAutoFit/>
          </a:bodyPr>
          <a:lstStyle/>
          <a:p>
            <a:r>
              <a:rPr lang="en-US" sz="2400" dirty="0"/>
              <a:t>HTTP is a stateless protocol.</a:t>
            </a:r>
          </a:p>
          <a:p>
            <a:endParaRPr lang="en-US" sz="2400" dirty="0"/>
          </a:p>
          <a:p>
            <a:r>
              <a:rPr lang="en-US" sz="2400" dirty="0"/>
              <a:t>Maintaining the state between the web pages is needed to provide better usability, flow, personalization, </a:t>
            </a:r>
            <a:r>
              <a:rPr lang="en-US" sz="2400" dirty="0" err="1"/>
              <a:t>persistance</a:t>
            </a:r>
            <a:r>
              <a:rPr lang="en-US" sz="2400" dirty="0"/>
              <a:t>.</a:t>
            </a:r>
          </a:p>
          <a:p>
            <a:endParaRPr lang="en-US" sz="2400" dirty="0"/>
          </a:p>
          <a:p>
            <a:r>
              <a:rPr lang="en-US" sz="2400" dirty="0"/>
              <a:t>This is achieved through Session Control (Cookies, Sessions, Cookies + Sessions).</a:t>
            </a:r>
          </a:p>
          <a:p>
            <a:endParaRPr lang="en-US" sz="2400" dirty="0"/>
          </a:p>
          <a:p>
            <a:r>
              <a:rPr lang="en-US" sz="2400" dirty="0"/>
              <a:t>PHP Session module provides session control capabilities transparently  through</a:t>
            </a:r>
          </a:p>
          <a:p>
            <a:pPr marL="342900" indent="-342900">
              <a:buFont typeface="Arial" pitchFamily="34" charset="0"/>
              <a:buChar char="•"/>
            </a:pPr>
            <a:r>
              <a:rPr lang="en-US" sz="2400" dirty="0" err="1"/>
              <a:t>session_start</a:t>
            </a:r>
            <a:r>
              <a:rPr lang="en-US" sz="2400" dirty="0"/>
              <a:t>( ) method </a:t>
            </a:r>
          </a:p>
          <a:p>
            <a:pPr marL="342900" indent="-342900">
              <a:buFont typeface="Arial" pitchFamily="34" charset="0"/>
              <a:buChar char="•"/>
            </a:pPr>
            <a:r>
              <a:rPr lang="en-US" sz="2400" dirty="0"/>
              <a:t>$_SESSION(‘</a:t>
            </a:r>
            <a:r>
              <a:rPr lang="en-US" sz="2400" dirty="0" err="1"/>
              <a:t>var_name</a:t>
            </a:r>
            <a:r>
              <a:rPr lang="en-US" sz="2400" dirty="0"/>
              <a:t>’) super global</a:t>
            </a:r>
          </a:p>
          <a:p>
            <a:pPr marL="342900" indent="-342900">
              <a:buFont typeface="Arial" pitchFamily="34" charset="0"/>
              <a:buChar char="•"/>
            </a:pPr>
            <a:r>
              <a:rPr lang="en-US" sz="2400" dirty="0" err="1"/>
              <a:t>session_destroy</a:t>
            </a:r>
            <a:r>
              <a:rPr lang="en-US" sz="2400" dirty="0"/>
              <a:t>( ) method</a:t>
            </a:r>
          </a:p>
        </p:txBody>
      </p:sp>
    </p:spTree>
    <p:custDataLst>
      <p:tags r:id="rId1"/>
    </p:custDataLst>
    <p:extLst>
      <p:ext uri="{BB962C8B-B14F-4D97-AF65-F5344CB8AC3E}">
        <p14:creationId xmlns:p14="http://schemas.microsoft.com/office/powerpoint/2010/main" val="4109137387"/>
      </p:ext>
    </p:extLst>
  </p:cSld>
  <p:clrMapOvr>
    <a:masterClrMapping/>
  </p:clrMapOvr>
  <p:transition>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References</a:t>
            </a:r>
          </a:p>
        </p:txBody>
      </p:sp>
      <p:sp>
        <p:nvSpPr>
          <p:cNvPr id="2" name="Rectangle 1"/>
          <p:cNvSpPr/>
          <p:nvPr/>
        </p:nvSpPr>
        <p:spPr>
          <a:xfrm>
            <a:off x="1752600" y="1143001"/>
            <a:ext cx="8458200" cy="5509200"/>
          </a:xfrm>
          <a:prstGeom prst="rect">
            <a:avLst/>
          </a:prstGeom>
        </p:spPr>
        <p:txBody>
          <a:bodyPr wrap="square">
            <a:spAutoFit/>
          </a:bodyPr>
          <a:lstStyle/>
          <a:p>
            <a:r>
              <a:rPr lang="en-US" sz="1600" dirty="0"/>
              <a:t>Cookies and Sessions </a:t>
            </a:r>
          </a:p>
          <a:p>
            <a:r>
              <a:rPr lang="en-US" sz="1600" dirty="0">
                <a:hlinkClick r:id="rId3"/>
              </a:rPr>
              <a:t>http://www.hackingwithphp.com/10/0/0/cookies-and-sessions</a:t>
            </a:r>
            <a:endParaRPr lang="en-US" sz="1600" dirty="0"/>
          </a:p>
          <a:p>
            <a:endParaRPr lang="en-US" sz="1600" dirty="0"/>
          </a:p>
          <a:p>
            <a:r>
              <a:rPr lang="en-US" sz="1600" dirty="0"/>
              <a:t>Introduction to Cookies</a:t>
            </a:r>
          </a:p>
          <a:p>
            <a:r>
              <a:rPr lang="en-US" sz="1600" dirty="0">
                <a:hlinkClick r:id="rId4"/>
              </a:rPr>
              <a:t>http://code.tutsplus.com/tutorials/an-introduction-to-cookies--net-12482</a:t>
            </a:r>
            <a:endParaRPr lang="en-US" sz="1600" dirty="0"/>
          </a:p>
          <a:p>
            <a:endParaRPr lang="en-US" sz="1600" dirty="0"/>
          </a:p>
          <a:p>
            <a:r>
              <a:rPr lang="en-US" sz="1600" dirty="0"/>
              <a:t>Cookie Specification (RFC2109)</a:t>
            </a:r>
          </a:p>
          <a:p>
            <a:r>
              <a:rPr lang="en-US" sz="1600" dirty="0">
                <a:hlinkClick r:id="rId5"/>
              </a:rPr>
              <a:t>http://www.ietf.org/rfc/rfc2109.txt</a:t>
            </a:r>
            <a:endParaRPr lang="en-US" sz="1600" dirty="0"/>
          </a:p>
          <a:p>
            <a:endParaRPr lang="en-US" sz="1600" dirty="0"/>
          </a:p>
          <a:p>
            <a:r>
              <a:rPr lang="en-US" sz="1600" dirty="0"/>
              <a:t>What do browsers do with expired cookies?</a:t>
            </a:r>
          </a:p>
          <a:p>
            <a:r>
              <a:rPr lang="en-US" sz="1600" dirty="0">
                <a:hlinkClick r:id="rId6"/>
              </a:rPr>
              <a:t>http://superuser.com/questions/356265/what-do-browsers-do-with-expired-cookies</a:t>
            </a:r>
            <a:endParaRPr lang="en-US" sz="1600" dirty="0"/>
          </a:p>
          <a:p>
            <a:endParaRPr lang="en-US" sz="1600" dirty="0"/>
          </a:p>
          <a:p>
            <a:r>
              <a:rPr lang="en-US" sz="1600" dirty="0"/>
              <a:t>Setting a cookie</a:t>
            </a:r>
          </a:p>
          <a:p>
            <a:r>
              <a:rPr lang="en-US" sz="1600" dirty="0">
                <a:hlinkClick r:id="rId7"/>
              </a:rPr>
              <a:t>https://www.youtube.com/watch?v=tOuym4a7XjY</a:t>
            </a:r>
            <a:endParaRPr lang="en-US" sz="1600" dirty="0"/>
          </a:p>
          <a:p>
            <a:endParaRPr lang="en-US" sz="1600" dirty="0"/>
          </a:p>
          <a:p>
            <a:r>
              <a:rPr lang="en-US" sz="1600" dirty="0"/>
              <a:t>Unsetting a cookie</a:t>
            </a:r>
          </a:p>
          <a:p>
            <a:r>
              <a:rPr lang="en-US" sz="1600" dirty="0">
                <a:hlinkClick r:id="rId8"/>
              </a:rPr>
              <a:t>https://www.youtube.com/watch?v=7Yx4RfxlqEk</a:t>
            </a:r>
            <a:endParaRPr lang="en-US" sz="1600" dirty="0"/>
          </a:p>
          <a:p>
            <a:endParaRPr lang="en-US" sz="1600" dirty="0"/>
          </a:p>
          <a:p>
            <a:r>
              <a:rPr lang="en-US" sz="1600" dirty="0"/>
              <a:t>PHP Session management</a:t>
            </a:r>
          </a:p>
          <a:p>
            <a:r>
              <a:rPr lang="en-US" sz="1600" dirty="0">
                <a:hlinkClick r:id="rId9"/>
              </a:rPr>
              <a:t>http://etutorials.org/Programming/PHP+MySQL.+Building+web+database+applications/Appendix+F.+Managing+Sessions+in+theDatabase+Tier/F.2+PHP+Session+Management/</a:t>
            </a:r>
            <a:endParaRPr lang="en-US" sz="1600" dirty="0"/>
          </a:p>
          <a:p>
            <a:endParaRPr lang="en-US" sz="1600" dirty="0"/>
          </a:p>
        </p:txBody>
      </p:sp>
    </p:spTree>
    <p:custDataLst>
      <p:tags r:id="rId1"/>
    </p:custDataLst>
    <p:extLst>
      <p:ext uri="{BB962C8B-B14F-4D97-AF65-F5344CB8AC3E}">
        <p14:creationId xmlns:p14="http://schemas.microsoft.com/office/powerpoint/2010/main" val="77347718"/>
      </p:ext>
    </p:extLst>
  </p:cSld>
  <p:clrMapOvr>
    <a:masterClrMapping/>
  </p:clrMapOvr>
  <p:transition>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5201DAA7-D7B7-4AEC-9760-CE018CC47466}" type="slidenum">
              <a:rPr lang="en-GB" smtClean="0"/>
              <a:pPr>
                <a:defRPr/>
              </a:pPr>
              <a:t>4</a:t>
            </a:fld>
            <a:endParaRPr lang="en-GB">
              <a:solidFill>
                <a:srgbClr val="FFFFFF"/>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1143000"/>
            <a:ext cx="7143750" cy="5200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667000" y="228601"/>
            <a:ext cx="6776214" cy="584775"/>
          </a:xfrm>
          <a:prstGeom prst="rect">
            <a:avLst/>
          </a:prstGeom>
        </p:spPr>
        <p:txBody>
          <a:bodyPr wrap="none">
            <a:spAutoFit/>
          </a:bodyPr>
          <a:lstStyle/>
          <a:p>
            <a:r>
              <a:rPr lang="en-US" sz="3200" dirty="0"/>
              <a:t>Inspecting Cookies on Chrome Browser</a:t>
            </a:r>
          </a:p>
        </p:txBody>
      </p:sp>
    </p:spTree>
    <p:custDataLst>
      <p:tags r:id="rId1"/>
    </p:custDataLst>
    <p:extLst>
      <p:ext uri="{BB962C8B-B14F-4D97-AF65-F5344CB8AC3E}">
        <p14:creationId xmlns:p14="http://schemas.microsoft.com/office/powerpoint/2010/main" val="2100841520"/>
      </p:ext>
    </p:extLst>
  </p:cSld>
  <p:clrMapOvr>
    <a:masterClrMapping/>
  </p:clrMapOvr>
  <p:transition>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1"/>
          </p:nvPr>
        </p:nvSpPr>
        <p:spPr/>
        <p:txBody>
          <a:bodyPr/>
          <a:lstStyle/>
          <a:p>
            <a:pPr>
              <a:defRPr/>
            </a:pPr>
            <a:fld id="{5201DAA7-D7B7-4AEC-9760-CE018CC47466}" type="slidenum">
              <a:rPr lang="en-GB" smtClean="0"/>
              <a:pPr>
                <a:defRPr/>
              </a:pPr>
              <a:t>5</a:t>
            </a:fld>
            <a:endParaRPr lang="en-GB">
              <a:solidFill>
                <a:srgbClr val="FFFFFF"/>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1102619"/>
            <a:ext cx="7924800" cy="55255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497098" y="0"/>
            <a:ext cx="7637502" cy="1077218"/>
          </a:xfrm>
          <a:prstGeom prst="rect">
            <a:avLst/>
          </a:prstGeom>
        </p:spPr>
        <p:txBody>
          <a:bodyPr wrap="square">
            <a:spAutoFit/>
          </a:bodyPr>
          <a:lstStyle/>
          <a:p>
            <a:r>
              <a:rPr lang="en-US" sz="3200" dirty="0"/>
              <a:t>Or you can use a Chrome Extension called</a:t>
            </a:r>
          </a:p>
          <a:p>
            <a:r>
              <a:rPr lang="en-US" sz="3200" dirty="0"/>
              <a:t>Cookie Manager</a:t>
            </a:r>
          </a:p>
        </p:txBody>
      </p:sp>
    </p:spTree>
    <p:custDataLst>
      <p:tags r:id="rId1"/>
    </p:custDataLst>
    <p:extLst>
      <p:ext uri="{BB962C8B-B14F-4D97-AF65-F5344CB8AC3E}">
        <p14:creationId xmlns:p14="http://schemas.microsoft.com/office/powerpoint/2010/main" val="1090046236"/>
      </p:ext>
    </p:extLst>
  </p:cSld>
  <p:clrMapOvr>
    <a:masterClrMapping/>
  </p:clrMapOvr>
  <p:transition>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Cookies - Parameters</a:t>
            </a:r>
          </a:p>
        </p:txBody>
      </p:sp>
      <p:sp>
        <p:nvSpPr>
          <p:cNvPr id="4" name="Rectangle 3"/>
          <p:cNvSpPr/>
          <p:nvPr/>
        </p:nvSpPr>
        <p:spPr>
          <a:xfrm>
            <a:off x="2435860" y="575102"/>
            <a:ext cx="5412740" cy="369332"/>
          </a:xfrm>
          <a:prstGeom prst="rect">
            <a:avLst/>
          </a:prstGeom>
        </p:spPr>
        <p:txBody>
          <a:bodyPr wrap="square">
            <a:spAutoFit/>
          </a:bodyPr>
          <a:lstStyle/>
          <a:p>
            <a:r>
              <a:rPr lang="en-US" sz="1800" dirty="0"/>
              <a:t>http://php.net/manual/en/function.setcookie.php</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1" y="1295400"/>
            <a:ext cx="8741905"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3266868147"/>
      </p:ext>
    </p:extLst>
  </p:cSld>
  <p:clrMapOvr>
    <a:masterClrMapping/>
  </p:clrMapOvr>
  <p:transition>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Cookies (Set, Get, Update, Delete)</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9401" y="1244600"/>
            <a:ext cx="3609975" cy="220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38801" y="1257300"/>
            <a:ext cx="3286125" cy="144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3733800"/>
            <a:ext cx="2857500" cy="287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80100" y="3971925"/>
            <a:ext cx="4229100" cy="2095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bwMode="auto">
          <a:xfrm>
            <a:off x="1549400" y="3352800"/>
            <a:ext cx="8661400" cy="10160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 name="Right Arrow 5"/>
          <p:cNvSpPr/>
          <p:nvPr/>
        </p:nvSpPr>
        <p:spPr bwMode="auto">
          <a:xfrm>
            <a:off x="1143000" y="3413506"/>
            <a:ext cx="9966960" cy="242316"/>
          </a:xfrm>
          <a:prstGeom prst="right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
        <p:nvSpPr>
          <p:cNvPr id="13" name="Right Arrow 12"/>
          <p:cNvSpPr/>
          <p:nvPr/>
        </p:nvSpPr>
        <p:spPr bwMode="auto">
          <a:xfrm rot="5400000">
            <a:off x="1059053" y="5243322"/>
            <a:ext cx="8442960" cy="242317"/>
          </a:xfrm>
          <a:prstGeom prst="rightArrow">
            <a:avLst/>
          </a:prstGeom>
          <a:solidFill>
            <a:schemeClr val="bg1">
              <a:lumMod val="7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p>
        </p:txBody>
      </p:sp>
    </p:spTree>
    <p:custDataLst>
      <p:tags r:id="rId1"/>
    </p:custDataLst>
    <p:extLst>
      <p:ext uri="{BB962C8B-B14F-4D97-AF65-F5344CB8AC3E}">
        <p14:creationId xmlns:p14="http://schemas.microsoft.com/office/powerpoint/2010/main" val="3246742024"/>
      </p:ext>
    </p:extLst>
  </p:cSld>
  <p:clrMapOvr>
    <a:masterClrMapping/>
  </p:clrMapOvr>
  <p:transition>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Let us try Cookies</a:t>
            </a: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49400" y="1905000"/>
            <a:ext cx="3355635" cy="2743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2576" y="1143001"/>
            <a:ext cx="9115425" cy="3038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52575" y="4648200"/>
            <a:ext cx="8831928" cy="184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extLst>
      <p:ext uri="{BB962C8B-B14F-4D97-AF65-F5344CB8AC3E}">
        <p14:creationId xmlns:p14="http://schemas.microsoft.com/office/powerpoint/2010/main" val="1373072615"/>
      </p:ext>
    </p:extLst>
  </p:cSld>
  <p:clrMapOvr>
    <a:masterClrMapping/>
  </p:clrMapOvr>
  <p:transition>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a:spLocks/>
          </p:cNvSpPr>
          <p:nvPr/>
        </p:nvSpPr>
        <p:spPr>
          <a:xfrm>
            <a:off x="2423160" y="76200"/>
            <a:ext cx="8229600" cy="762000"/>
          </a:xfrm>
          <a:prstGeom prst="rect">
            <a:avLst/>
          </a:prstGeom>
        </p:spPr>
        <p:txBody>
          <a:bodyPr/>
          <a:lstStyle>
            <a:lvl1pPr algn="l" rtl="0" eaLnBrk="0" fontAlgn="base" hangingPunct="0">
              <a:spcBef>
                <a:spcPct val="0"/>
              </a:spcBef>
              <a:spcAft>
                <a:spcPct val="0"/>
              </a:spcAft>
              <a:defRPr kumimoji="1" sz="2800" b="1">
                <a:solidFill>
                  <a:schemeClr val="bg2"/>
                </a:solidFill>
                <a:latin typeface="+mj-lt"/>
                <a:ea typeface="+mj-ea"/>
                <a:cs typeface="+mj-cs"/>
              </a:defRPr>
            </a:lvl1pPr>
            <a:lvl2pPr algn="l" rtl="0" eaLnBrk="0" fontAlgn="base" hangingPunct="0">
              <a:spcBef>
                <a:spcPct val="0"/>
              </a:spcBef>
              <a:spcAft>
                <a:spcPct val="0"/>
              </a:spcAft>
              <a:defRPr kumimoji="1" sz="2800" b="1">
                <a:solidFill>
                  <a:schemeClr val="bg2"/>
                </a:solidFill>
                <a:latin typeface="Arial" charset="0"/>
              </a:defRPr>
            </a:lvl2pPr>
            <a:lvl3pPr algn="l" rtl="0" eaLnBrk="0" fontAlgn="base" hangingPunct="0">
              <a:spcBef>
                <a:spcPct val="0"/>
              </a:spcBef>
              <a:spcAft>
                <a:spcPct val="0"/>
              </a:spcAft>
              <a:defRPr kumimoji="1" sz="2800" b="1">
                <a:solidFill>
                  <a:schemeClr val="bg2"/>
                </a:solidFill>
                <a:latin typeface="Arial" charset="0"/>
              </a:defRPr>
            </a:lvl3pPr>
            <a:lvl4pPr algn="l" rtl="0" eaLnBrk="0" fontAlgn="base" hangingPunct="0">
              <a:spcBef>
                <a:spcPct val="0"/>
              </a:spcBef>
              <a:spcAft>
                <a:spcPct val="0"/>
              </a:spcAft>
              <a:defRPr kumimoji="1" sz="2800" b="1">
                <a:solidFill>
                  <a:schemeClr val="bg2"/>
                </a:solidFill>
                <a:latin typeface="Arial" charset="0"/>
              </a:defRPr>
            </a:lvl4pPr>
            <a:lvl5pPr algn="l" rtl="0" eaLnBrk="0" fontAlgn="base" hangingPunct="0">
              <a:spcBef>
                <a:spcPct val="0"/>
              </a:spcBef>
              <a:spcAft>
                <a:spcPct val="0"/>
              </a:spcAft>
              <a:defRPr kumimoji="1" sz="2800" b="1">
                <a:solidFill>
                  <a:schemeClr val="bg2"/>
                </a:solidFill>
                <a:latin typeface="Arial" charset="0"/>
              </a:defRPr>
            </a:lvl5pPr>
            <a:lvl6pPr marL="457200" algn="l" rtl="0" eaLnBrk="0" fontAlgn="base" hangingPunct="0">
              <a:spcBef>
                <a:spcPct val="0"/>
              </a:spcBef>
              <a:spcAft>
                <a:spcPct val="0"/>
              </a:spcAft>
              <a:defRPr kumimoji="1" sz="2800" b="1">
                <a:solidFill>
                  <a:schemeClr val="bg2"/>
                </a:solidFill>
                <a:latin typeface="Arial" charset="0"/>
              </a:defRPr>
            </a:lvl6pPr>
            <a:lvl7pPr marL="914400" algn="l" rtl="0" eaLnBrk="0" fontAlgn="base" hangingPunct="0">
              <a:spcBef>
                <a:spcPct val="0"/>
              </a:spcBef>
              <a:spcAft>
                <a:spcPct val="0"/>
              </a:spcAft>
              <a:defRPr kumimoji="1" sz="2800" b="1">
                <a:solidFill>
                  <a:schemeClr val="bg2"/>
                </a:solidFill>
                <a:latin typeface="Arial" charset="0"/>
              </a:defRPr>
            </a:lvl7pPr>
            <a:lvl8pPr marL="1371600" algn="l" rtl="0" eaLnBrk="0" fontAlgn="base" hangingPunct="0">
              <a:spcBef>
                <a:spcPct val="0"/>
              </a:spcBef>
              <a:spcAft>
                <a:spcPct val="0"/>
              </a:spcAft>
              <a:defRPr kumimoji="1" sz="2800" b="1">
                <a:solidFill>
                  <a:schemeClr val="bg2"/>
                </a:solidFill>
                <a:latin typeface="Arial" charset="0"/>
              </a:defRPr>
            </a:lvl8pPr>
            <a:lvl9pPr marL="1828800" algn="l" rtl="0" eaLnBrk="0" fontAlgn="base" hangingPunct="0">
              <a:spcBef>
                <a:spcPct val="0"/>
              </a:spcBef>
              <a:spcAft>
                <a:spcPct val="0"/>
              </a:spcAft>
              <a:defRPr kumimoji="1" sz="2800" b="1">
                <a:solidFill>
                  <a:schemeClr val="bg2"/>
                </a:solidFill>
                <a:latin typeface="Arial" charset="0"/>
              </a:defRPr>
            </a:lvl9pPr>
          </a:lstStyle>
          <a:p>
            <a:pPr eaLnBrk="1" hangingPunct="1"/>
            <a:r>
              <a:rPr lang="en-US" dirty="0"/>
              <a:t>When to use Cookies..? Some examples!</a:t>
            </a:r>
          </a:p>
        </p:txBody>
      </p:sp>
      <p:sp>
        <p:nvSpPr>
          <p:cNvPr id="2" name="TextBox 1"/>
          <p:cNvSpPr txBox="1"/>
          <p:nvPr/>
        </p:nvSpPr>
        <p:spPr>
          <a:xfrm>
            <a:off x="1524002" y="1066800"/>
            <a:ext cx="8991599" cy="5016758"/>
          </a:xfrm>
          <a:prstGeom prst="rect">
            <a:avLst/>
          </a:prstGeom>
          <a:noFill/>
        </p:spPr>
        <p:txBody>
          <a:bodyPr wrap="square" rtlCol="0">
            <a:spAutoFit/>
          </a:bodyPr>
          <a:lstStyle/>
          <a:p>
            <a:pPr marL="457200" indent="-457200">
              <a:buAutoNum type="arabicPeriod"/>
            </a:pPr>
            <a:r>
              <a:rPr lang="en-US" sz="2000" dirty="0"/>
              <a:t>You booked a flight ticket from MSP to SFO at a travel web site. When you visit the same site later on, FROM and TO fields are pre-populated with MSP and SFO</a:t>
            </a:r>
          </a:p>
          <a:p>
            <a:pPr marL="457200" indent="-457200">
              <a:buAutoNum type="arabicPeriod"/>
            </a:pPr>
            <a:endParaRPr lang="en-US" sz="2000" dirty="0"/>
          </a:p>
          <a:p>
            <a:pPr marL="457200" indent="-457200">
              <a:buAutoNum type="arabicPeriod"/>
            </a:pPr>
            <a:r>
              <a:rPr lang="en-US" sz="2000" dirty="0"/>
              <a:t>You started an order and added some items to the cart. But didn’t complete the order. When you visit the same site next time, the items are shown in the shopping cart.</a:t>
            </a:r>
          </a:p>
          <a:p>
            <a:pPr marL="457200" indent="-457200">
              <a:buAutoNum type="arabicPeriod"/>
            </a:pPr>
            <a:endParaRPr lang="en-US" sz="2000" dirty="0"/>
          </a:p>
          <a:p>
            <a:pPr marL="457200" indent="-457200">
              <a:buAutoNum type="arabicPeriod"/>
            </a:pPr>
            <a:r>
              <a:rPr lang="en-US" sz="2000" dirty="0"/>
              <a:t>Your language choice, screen size, screen resolution, browser – based on these values, web pages are personalized.</a:t>
            </a:r>
          </a:p>
          <a:p>
            <a:pPr marL="457200" indent="-457200">
              <a:buAutoNum type="arabicPeriod"/>
            </a:pPr>
            <a:endParaRPr lang="en-US" sz="2000" dirty="0"/>
          </a:p>
          <a:p>
            <a:pPr marL="457200" indent="-457200">
              <a:buAutoNum type="arabicPeriod"/>
            </a:pPr>
            <a:r>
              <a:rPr lang="en-US" sz="2000" dirty="0"/>
              <a:t>Web site welcomes you upon your first access. “Welcome, Guest!” or “Welcome, Bob!”.</a:t>
            </a:r>
          </a:p>
          <a:p>
            <a:pPr marL="457200" indent="-457200">
              <a:buAutoNum type="arabicPeriod"/>
            </a:pPr>
            <a:endParaRPr lang="en-US" sz="2000" dirty="0"/>
          </a:p>
          <a:p>
            <a:pPr marL="457200" indent="-457200">
              <a:buAutoNum type="arabicPeriod"/>
            </a:pPr>
            <a:r>
              <a:rPr lang="en-US" sz="2000" dirty="0"/>
              <a:t>When you visit any web store, it makes the suggestions to you on what to buy / purchase based on your browsing history or what you looked/searched for in your previous session.</a:t>
            </a:r>
          </a:p>
        </p:txBody>
      </p:sp>
    </p:spTree>
    <p:custDataLst>
      <p:tags r:id="rId1"/>
    </p:custDataLst>
    <p:extLst>
      <p:ext uri="{BB962C8B-B14F-4D97-AF65-F5344CB8AC3E}">
        <p14:creationId xmlns:p14="http://schemas.microsoft.com/office/powerpoint/2010/main" val="1415721235"/>
      </p:ext>
    </p:extLst>
  </p:cSld>
  <p:clrMapOvr>
    <a:masterClrMapping/>
  </p:clrMapOvr>
  <p:transition>
    <p:wipe dir="r"/>
  </p:transition>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2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Empty">
  <a:themeElements>
    <a:clrScheme name="Empty 8">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FFC94C"/>
      </a:hlink>
      <a:folHlink>
        <a:srgbClr val="F07600"/>
      </a:folHlink>
    </a:clrScheme>
    <a:fontScheme name="Empt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200" b="0" i="0" u="none" strike="noStrike" cap="none" normalizeH="0" baseline="0" smtClean="0">
            <a:ln>
              <a:noFill/>
            </a:ln>
            <a:solidFill>
              <a:schemeClr val="bg2"/>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1200" b="0" i="0" u="none" strike="noStrike" cap="none" normalizeH="0" baseline="0" smtClean="0">
            <a:ln>
              <a:noFill/>
            </a:ln>
            <a:solidFill>
              <a:schemeClr val="bg2"/>
            </a:solidFill>
            <a:effectLst/>
            <a:latin typeface="Times New Roman" pitchFamily="18" charset="0"/>
          </a:defRPr>
        </a:defPPr>
      </a:lstStyle>
    </a:lnDef>
  </a:objectDefaults>
  <a:extraClrSchemeLst>
    <a:extraClrScheme>
      <a:clrScheme name="Empty 1">
        <a:dk1>
          <a:srgbClr val="220011"/>
        </a:dk1>
        <a:lt1>
          <a:srgbClr val="FFFFCC"/>
        </a:lt1>
        <a:dk2>
          <a:srgbClr val="660033"/>
        </a:dk2>
        <a:lt2>
          <a:srgbClr val="FFCC00"/>
        </a:lt2>
        <a:accent1>
          <a:srgbClr val="CC0099"/>
        </a:accent1>
        <a:accent2>
          <a:srgbClr val="56002B"/>
        </a:accent2>
        <a:accent3>
          <a:srgbClr val="B8AAAD"/>
        </a:accent3>
        <a:accent4>
          <a:srgbClr val="DADAAE"/>
        </a:accent4>
        <a:accent5>
          <a:srgbClr val="E2AACA"/>
        </a:accent5>
        <a:accent6>
          <a:srgbClr val="4D0026"/>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Empty 2">
        <a:dk1>
          <a:srgbClr val="000F1E"/>
        </a:dk1>
        <a:lt1>
          <a:srgbClr val="FFFFFF"/>
        </a:lt1>
        <a:dk2>
          <a:srgbClr val="003366"/>
        </a:dk2>
        <a:lt2>
          <a:srgbClr val="33CCCC"/>
        </a:lt2>
        <a:accent1>
          <a:srgbClr val="006699"/>
        </a:accent1>
        <a:accent2>
          <a:srgbClr val="003366"/>
        </a:accent2>
        <a:accent3>
          <a:srgbClr val="AAADB8"/>
        </a:accent3>
        <a:accent4>
          <a:srgbClr val="DADADA"/>
        </a:accent4>
        <a:accent5>
          <a:srgbClr val="AAB8CA"/>
        </a:accent5>
        <a:accent6>
          <a:srgbClr val="002D5C"/>
        </a:accent6>
        <a:hlink>
          <a:srgbClr val="0099CC"/>
        </a:hlink>
        <a:folHlink>
          <a:srgbClr val="009999"/>
        </a:folHlink>
      </a:clrScheme>
      <a:clrMap bg1="dk2" tx1="lt1" bg2="dk1" tx2="lt2" accent1="accent1" accent2="accent2" accent3="accent3" accent4="accent4" accent5="accent5" accent6="accent6" hlink="hlink" folHlink="folHlink"/>
    </a:extraClrScheme>
    <a:extraClrScheme>
      <a:clrScheme name="Empty 3">
        <a:dk1>
          <a:srgbClr val="002F2E"/>
        </a:dk1>
        <a:lt1>
          <a:srgbClr val="FFFFFF"/>
        </a:lt1>
        <a:dk2>
          <a:srgbClr val="008080"/>
        </a:dk2>
        <a:lt2>
          <a:srgbClr val="66FFCC"/>
        </a:lt2>
        <a:accent1>
          <a:srgbClr val="0099CC"/>
        </a:accent1>
        <a:accent2>
          <a:srgbClr val="005250"/>
        </a:accent2>
        <a:accent3>
          <a:srgbClr val="AAC0C0"/>
        </a:accent3>
        <a:accent4>
          <a:srgbClr val="DADADA"/>
        </a:accent4>
        <a:accent5>
          <a:srgbClr val="AACAE2"/>
        </a:accent5>
        <a:accent6>
          <a:srgbClr val="004948"/>
        </a:accent6>
        <a:hlink>
          <a:srgbClr val="00CC99"/>
        </a:hlink>
        <a:folHlink>
          <a:srgbClr val="009999"/>
        </a:folHlink>
      </a:clrScheme>
      <a:clrMap bg1="dk2" tx1="lt1" bg2="dk1" tx2="lt2" accent1="accent1" accent2="accent2" accent3="accent3" accent4="accent4" accent5="accent5" accent6="accent6" hlink="hlink" folHlink="folHlink"/>
    </a:extraClrScheme>
    <a:extraClrScheme>
      <a:clrScheme name="Empty 4">
        <a:dk1>
          <a:srgbClr val="000022"/>
        </a:dk1>
        <a:lt1>
          <a:srgbClr val="FFFFFF"/>
        </a:lt1>
        <a:dk2>
          <a:srgbClr val="000066"/>
        </a:dk2>
        <a:lt2>
          <a:srgbClr val="FFCC00"/>
        </a:lt2>
        <a:accent1>
          <a:srgbClr val="666699"/>
        </a:accent1>
        <a:accent2>
          <a:srgbClr val="000048"/>
        </a:accent2>
        <a:accent3>
          <a:srgbClr val="AAAAB8"/>
        </a:accent3>
        <a:accent4>
          <a:srgbClr val="DADADA"/>
        </a:accent4>
        <a:accent5>
          <a:srgbClr val="B8B8CA"/>
        </a:accent5>
        <a:accent6>
          <a:srgbClr val="000040"/>
        </a:accent6>
        <a:hlink>
          <a:srgbClr val="9999FF"/>
        </a:hlink>
        <a:folHlink>
          <a:srgbClr val="000099"/>
        </a:folHlink>
      </a:clrScheme>
      <a:clrMap bg1="dk2" tx1="lt1" bg2="dk1" tx2="lt2" accent1="accent1" accent2="accent2" accent3="accent3" accent4="accent4" accent5="accent5" accent6="accent6" hlink="hlink" folHlink="folHlink"/>
    </a:extraClrScheme>
    <a:extraClrScheme>
      <a:clrScheme name="Empty 5">
        <a:dk1>
          <a:srgbClr val="663300"/>
        </a:dk1>
        <a:lt1>
          <a:srgbClr val="FFFFFF"/>
        </a:lt1>
        <a:dk2>
          <a:srgbClr val="000000"/>
        </a:dk2>
        <a:lt2>
          <a:srgbClr val="FFFF99"/>
        </a:lt2>
        <a:accent1>
          <a:srgbClr val="FFCC66"/>
        </a:accent1>
        <a:accent2>
          <a:srgbClr val="FFFFCC"/>
        </a:accent2>
        <a:accent3>
          <a:srgbClr val="FFFFFF"/>
        </a:accent3>
        <a:accent4>
          <a:srgbClr val="562A00"/>
        </a:accent4>
        <a:accent5>
          <a:srgbClr val="FFE2B8"/>
        </a:accent5>
        <a:accent6>
          <a:srgbClr val="E7E7B9"/>
        </a:accent6>
        <a:hlink>
          <a:srgbClr val="FFCC00"/>
        </a:hlink>
        <a:folHlink>
          <a:srgbClr val="FF7C80"/>
        </a:folHlink>
      </a:clrScheme>
      <a:clrMap bg1="lt1" tx1="dk1" bg2="lt2" tx2="dk2" accent1="accent1" accent2="accent2" accent3="accent3" accent4="accent4" accent5="accent5" accent6="accent6" hlink="hlink" folHlink="folHlink"/>
    </a:extraClrScheme>
    <a:extraClrScheme>
      <a:clrScheme name="Empty 6">
        <a:dk1>
          <a:srgbClr val="000000"/>
        </a:dk1>
        <a:lt1>
          <a:srgbClr val="FFFFFF"/>
        </a:lt1>
        <a:dk2>
          <a:srgbClr val="000000"/>
        </a:dk2>
        <a:lt2>
          <a:srgbClr val="C0C0C0"/>
        </a:lt2>
        <a:accent1>
          <a:srgbClr val="CBCBCB"/>
        </a:accent1>
        <a:accent2>
          <a:srgbClr val="EAEAEA"/>
        </a:accent2>
        <a:accent3>
          <a:srgbClr val="FFFFFF"/>
        </a:accent3>
        <a:accent4>
          <a:srgbClr val="000000"/>
        </a:accent4>
        <a:accent5>
          <a:srgbClr val="E2E2E2"/>
        </a:accent5>
        <a:accent6>
          <a:srgbClr val="D4D4D4"/>
        </a:accent6>
        <a:hlink>
          <a:srgbClr val="4D4D4D"/>
        </a:hlink>
        <a:folHlink>
          <a:srgbClr val="868686"/>
        </a:folHlink>
      </a:clrScheme>
      <a:clrMap bg1="lt1" tx1="dk1" bg2="lt2" tx2="dk2" accent1="accent1" accent2="accent2" accent3="accent3" accent4="accent4" accent5="accent5" accent6="accent6" hlink="hlink" folHlink="folHlink"/>
    </a:extraClrScheme>
    <a:extraClrScheme>
      <a:clrScheme name="Empty 7">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9C004E"/>
        </a:hlink>
        <a:folHlink>
          <a:srgbClr val="FF6600"/>
        </a:folHlink>
      </a:clrScheme>
      <a:clrMap bg1="dk2" tx1="lt1" bg2="dk1" tx2="lt2" accent1="accent1" accent2="accent2" accent3="accent3" accent4="accent4" accent5="accent5" accent6="accent6" hlink="hlink" folHlink="folHlink"/>
    </a:extraClrScheme>
    <a:extraClrScheme>
      <a:clrScheme name="Empty 8">
        <a:dk1>
          <a:srgbClr val="220011"/>
        </a:dk1>
        <a:lt1>
          <a:srgbClr val="FFFFFF"/>
        </a:lt1>
        <a:dk2>
          <a:srgbClr val="0F3A68"/>
        </a:dk2>
        <a:lt2>
          <a:srgbClr val="FFFFFF"/>
        </a:lt2>
        <a:accent1>
          <a:srgbClr val="CAD704"/>
        </a:accent1>
        <a:accent2>
          <a:srgbClr val="204658"/>
        </a:accent2>
        <a:accent3>
          <a:srgbClr val="AAAEB9"/>
        </a:accent3>
        <a:accent4>
          <a:srgbClr val="DADADA"/>
        </a:accent4>
        <a:accent5>
          <a:srgbClr val="E1E8AA"/>
        </a:accent5>
        <a:accent6>
          <a:srgbClr val="1C3F4F"/>
        </a:accent6>
        <a:hlink>
          <a:srgbClr val="FFC94C"/>
        </a:hlink>
        <a:folHlink>
          <a:srgbClr val="F0760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6f75f480-7803-4ee9-bb54-84d0635fdbe7}" enabled="1" method="Privileged" siteId="{38ae3bcd-9579-4fd4-adda-b42e1495d55a}" contentBits="0" removed="0"/>
</clbl:labelList>
</file>

<file path=docProps/app.xml><?xml version="1.0" encoding="utf-8"?>
<Properties xmlns="http://schemas.openxmlformats.org/officeDocument/2006/extended-properties" xmlns:vt="http://schemas.openxmlformats.org/officeDocument/2006/docPropsVTypes">
  <Template>C:\win32app\MSOffice\Templates\eds\Empty.pot</Template>
  <TotalTime>1353</TotalTime>
  <Words>2597</Words>
  <Application>Microsoft Office PowerPoint</Application>
  <PresentationFormat>Widescreen</PresentationFormat>
  <Paragraphs>279</Paragraphs>
  <Slides>35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Arial</vt:lpstr>
      <vt:lpstr>Courier New</vt:lpstr>
      <vt:lpstr>Times New Roman</vt:lpstr>
      <vt:lpstr>Empty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Metaphase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Itasca Lessons Learned</dc:title>
  <dc:creator>lsheets</dc:creator>
  <cp:lastModifiedBy>Jasthi, Jasthi (DI SW PLM LCS DEVOPS)</cp:lastModifiedBy>
  <cp:revision>195</cp:revision>
  <cp:lastPrinted>2001-10-31T19:38:05Z</cp:lastPrinted>
  <dcterms:created xsi:type="dcterms:W3CDTF">2001-10-29T21:13:45Z</dcterms:created>
  <dcterms:modified xsi:type="dcterms:W3CDTF">2024-07-09T22:01:04Z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EA063003-CB52-4A02-8FAE-7357FA2351D1</vt:lpwstr>
  </property>
  <property fmtid="{D5CDD505-2E9C-101B-9397-08002B2CF9AE}" pid="3" name="ArticulatePath">
    <vt:lpwstr>Introduction_I18N and L10N_Unicode</vt:lpwstr>
  </property>
  <property fmtid="{D5CDD505-2E9C-101B-9397-08002B2CF9AE}" pid="4" name="MSIP_Label_6f75f480-7803-4ee9-bb54-84d0635fdbe7_Enabled">
    <vt:lpwstr>true</vt:lpwstr>
  </property>
  <property fmtid="{D5CDD505-2E9C-101B-9397-08002B2CF9AE}" pid="5" name="MSIP_Label_6f75f480-7803-4ee9-bb54-84d0635fdbe7_SetDate">
    <vt:lpwstr>2023-05-31T23:08:35Z</vt:lpwstr>
  </property>
  <property fmtid="{D5CDD505-2E9C-101B-9397-08002B2CF9AE}" pid="6" name="MSIP_Label_6f75f480-7803-4ee9-bb54-84d0635fdbe7_Method">
    <vt:lpwstr>Privileged</vt:lpwstr>
  </property>
  <property fmtid="{D5CDD505-2E9C-101B-9397-08002B2CF9AE}" pid="7" name="MSIP_Label_6f75f480-7803-4ee9-bb54-84d0635fdbe7_Name">
    <vt:lpwstr>unrestricted</vt:lpwstr>
  </property>
  <property fmtid="{D5CDD505-2E9C-101B-9397-08002B2CF9AE}" pid="8" name="MSIP_Label_6f75f480-7803-4ee9-bb54-84d0635fdbe7_SiteId">
    <vt:lpwstr>38ae3bcd-9579-4fd4-adda-b42e1495d55a</vt:lpwstr>
  </property>
  <property fmtid="{D5CDD505-2E9C-101B-9397-08002B2CF9AE}" pid="9" name="MSIP_Label_6f75f480-7803-4ee9-bb54-84d0635fdbe7_ActionId">
    <vt:lpwstr>d8fdb75c-780b-41d8-8e58-7ee38253b03a</vt:lpwstr>
  </property>
  <property fmtid="{D5CDD505-2E9C-101B-9397-08002B2CF9AE}" pid="10" name="MSIP_Label_6f75f480-7803-4ee9-bb54-84d0635fdbe7_ContentBits">
    <vt:lpwstr>0</vt:lpwstr>
  </property>
</Properties>
</file>