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15" r:id="rId2"/>
    <p:sldId id="316" r:id="rId3"/>
    <p:sldId id="341" r:id="rId4"/>
    <p:sldId id="340" r:id="rId5"/>
    <p:sldId id="335" r:id="rId6"/>
    <p:sldId id="336" r:id="rId7"/>
    <p:sldId id="337" r:id="rId8"/>
    <p:sldId id="338" r:id="rId9"/>
    <p:sldId id="342" r:id="rId10"/>
    <p:sldId id="343" r:id="rId11"/>
    <p:sldId id="344" r:id="rId12"/>
    <p:sldId id="345" r:id="rId13"/>
    <p:sldId id="347" r:id="rId14"/>
    <p:sldId id="348" r:id="rId15"/>
    <p:sldId id="349" r:id="rId16"/>
    <p:sldId id="350" r:id="rId17"/>
    <p:sldId id="351" r:id="rId18"/>
    <p:sldId id="346" r:id="rId19"/>
    <p:sldId id="334" r:id="rId20"/>
    <p:sldId id="313" r:id="rId21"/>
  </p:sldIdLst>
  <p:sldSz cx="12192000" cy="6858000"/>
  <p:notesSz cx="6992938" cy="9278938"/>
  <p:custDataLst>
    <p:tags r:id="rId24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697407" indent="-268234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72934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02108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31281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60455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89629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18802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47976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3422DF5-975E-43DE-A91B-A66878C5C286}" type="slidenum">
              <a:rPr lang="ar-SA" sz="1200"/>
              <a:pPr eaLnBrk="1" hangingPunct="1"/>
              <a:t>13</a:t>
            </a:fld>
            <a:endParaRPr lang="en-GB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697407" indent="-268234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72934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02108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31281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60455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89629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18802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47976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B7DEB32-4D03-435A-8A59-AE4566BE6BC2}" type="slidenum">
              <a:rPr lang="ar-SA" sz="1200"/>
              <a:pPr eaLnBrk="1" hangingPunct="1"/>
              <a:t>14</a:t>
            </a:fld>
            <a:endParaRPr lang="en-GB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697407" indent="-268234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72934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02108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31281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60455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89629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18802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47976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A6AA0C-F805-4C75-8E36-FA9E076973EF}" type="slidenum">
              <a:rPr lang="ar-SA" sz="1200"/>
              <a:pPr eaLnBrk="1" hangingPunct="1"/>
              <a:t>15</a:t>
            </a:fld>
            <a:endParaRPr lang="en-GB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697407" indent="-268234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72934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02108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31281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60455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89629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18802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47976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23E53A2-E6A6-46F5-8E8F-21621A5D813E}" type="slidenum">
              <a:rPr lang="ar-SA" sz="1200"/>
              <a:pPr eaLnBrk="1" hangingPunct="1"/>
              <a:t>16</a:t>
            </a:fld>
            <a:endParaRPr lang="en-GB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697407" indent="-268234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072934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502108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1931281" indent="-214587" defTabSz="953719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360455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789629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218802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647976" indent="-214587" defTabSz="95371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D527E4-53D1-41A4-B1C5-18920A4AFAFB}" type="slidenum">
              <a:rPr lang="ar-SA" sz="1200"/>
              <a:pPr eaLnBrk="1" hangingPunct="1"/>
              <a:t>17</a:t>
            </a:fld>
            <a:endParaRPr lang="en-GB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6" Type="http://schemas.openxmlformats.org/officeDocument/2006/relationships/hyperlink" Target="http://www.ar-php.org/Resources/CPC2/05-pattern-matching.ppt" TargetMode="External"/><Relationship Id="rId5" Type="http://schemas.openxmlformats.org/officeDocument/2006/relationships/hyperlink" Target="http://www.w3schools.com/php/php_ref_string.asp" TargetMode="External"/><Relationship Id="rId4" Type="http://schemas.openxmlformats.org/officeDocument/2006/relationships/hyperlink" Target="http://php.net/manual/en/ref.strings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Ch.04  Strings and Regex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29747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1295400" y="-41787"/>
            <a:ext cx="8686800" cy="1143000"/>
          </a:xfrm>
        </p:spPr>
        <p:txBody>
          <a:bodyPr/>
          <a:lstStyle/>
          <a:p>
            <a:r>
              <a:rPr lang="en-US" dirty="0"/>
              <a:t>Output Filtering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r>
              <a:rPr lang="en-US" dirty="0"/>
              <a:t>Escape user supplied data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htmlspecialchars</a:t>
            </a:r>
            <a:r>
              <a:rPr lang="en-US" dirty="0"/>
              <a:t>() or </a:t>
            </a:r>
            <a:r>
              <a:rPr lang="en-US" dirty="0" err="1"/>
              <a:t>htmlentities</a:t>
            </a:r>
            <a:r>
              <a:rPr lang="en-US" dirty="0"/>
              <a:t>()  to replace special characters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62383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8686800" cy="1143000"/>
          </a:xfrm>
        </p:spPr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5257800"/>
          </a:xfrm>
        </p:spPr>
        <p:txBody>
          <a:bodyPr/>
          <a:lstStyle/>
          <a:p>
            <a:r>
              <a:rPr lang="en-US" dirty="0"/>
              <a:t>Verify </a:t>
            </a:r>
          </a:p>
          <a:p>
            <a:pPr lvl="1"/>
            <a:r>
              <a:rPr lang="en-US" sz="2800" dirty="0"/>
              <a:t>Allowed characters, lengths, ranges, patterns</a:t>
            </a:r>
          </a:p>
          <a:p>
            <a:pPr lvl="1"/>
            <a:r>
              <a:rPr lang="en-US" sz="2800" dirty="0"/>
              <a:t>Regular Expressions</a:t>
            </a:r>
          </a:p>
          <a:p>
            <a:r>
              <a:rPr lang="en-US" dirty="0"/>
              <a:t>Reinforce with database constraints </a:t>
            </a:r>
          </a:p>
          <a:p>
            <a:pPr lvl="1"/>
            <a:r>
              <a:rPr lang="en-US" sz="2800" dirty="0"/>
              <a:t>centralized source for all constraints</a:t>
            </a:r>
          </a:p>
          <a:p>
            <a:pPr lvl="1"/>
            <a:r>
              <a:rPr lang="en-US" sz="2800" dirty="0"/>
              <a:t>final line of defense</a:t>
            </a:r>
            <a:endParaRPr lang="en-US" sz="3200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886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219200" y="-2458"/>
            <a:ext cx="8686800" cy="1143000"/>
          </a:xfrm>
        </p:spPr>
        <p:txBody>
          <a:bodyPr/>
          <a:lstStyle/>
          <a:p>
            <a:r>
              <a:rPr lang="en-US" dirty="0"/>
              <a:t>Input Validation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5257800"/>
          </a:xfrm>
        </p:spPr>
        <p:txBody>
          <a:bodyPr/>
          <a:lstStyle/>
          <a:p>
            <a:r>
              <a:rPr lang="en-US" dirty="0"/>
              <a:t>Verify </a:t>
            </a:r>
          </a:p>
          <a:p>
            <a:pPr lvl="1"/>
            <a:r>
              <a:rPr lang="en-US" sz="2800" dirty="0"/>
              <a:t>Allowed characters, lengths, ranges, patterns</a:t>
            </a:r>
          </a:p>
          <a:p>
            <a:pPr lvl="1"/>
            <a:r>
              <a:rPr lang="en-US" sz="2800" dirty="0"/>
              <a:t>Regular Expressions</a:t>
            </a:r>
          </a:p>
          <a:p>
            <a:r>
              <a:rPr lang="en-US" dirty="0"/>
              <a:t>Reinforce with database constraints </a:t>
            </a:r>
          </a:p>
          <a:p>
            <a:pPr lvl="1"/>
            <a:r>
              <a:rPr lang="en-US" sz="2800" dirty="0"/>
              <a:t>centralized source for all constraints</a:t>
            </a:r>
          </a:p>
          <a:p>
            <a:pPr lvl="1"/>
            <a:r>
              <a:rPr lang="en-US" sz="2800" dirty="0"/>
              <a:t>final line of defense</a:t>
            </a:r>
            <a:endParaRPr lang="en-US" sz="3200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91405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Useful Functions: splitting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Often we need to split data into multiple pieces based on a particular character.</a:t>
            </a:r>
          </a:p>
          <a:p>
            <a:pPr eaLnBrk="1" hangingPunct="1"/>
            <a:r>
              <a:rPr lang="en-GB" dirty="0"/>
              <a:t>Use </a:t>
            </a:r>
            <a:r>
              <a:rPr lang="en-GB" dirty="0">
                <a:solidFill>
                  <a:srgbClr val="0000FF"/>
                </a:solidFill>
              </a:rPr>
              <a:t>explode</a:t>
            </a:r>
            <a:r>
              <a:rPr lang="en-GB" dirty="0"/>
              <a:t>().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expand user supplied date..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$input = </a:t>
            </a: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‘1/12/2007’</a:t>
            </a:r>
            <a:r>
              <a:rPr lang="en-GB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$bits  =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explode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‘/’</a:t>
            </a:r>
            <a:r>
              <a:rPr lang="en-GB" b="1" dirty="0">
                <a:latin typeface="Courier New" pitchFamily="49" charset="0"/>
              </a:rPr>
              <a:t>,$input);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array(0=&gt;1,1=&gt;12,2=&gt;2007)</a:t>
            </a:r>
            <a:endParaRPr lang="en-US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194657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Useful functions: trimming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Removing excess whitespace..</a:t>
            </a:r>
          </a:p>
          <a:p>
            <a:pPr eaLnBrk="1" hangingPunct="1"/>
            <a:r>
              <a:rPr lang="en-GB" dirty="0"/>
              <a:t>Use </a:t>
            </a:r>
            <a:r>
              <a:rPr lang="en-GB" dirty="0">
                <a:solidFill>
                  <a:srgbClr val="0000FF"/>
                </a:solidFill>
              </a:rPr>
              <a:t>trim</a:t>
            </a:r>
            <a:r>
              <a:rPr lang="en-GB" dirty="0"/>
              <a:t>()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a user supplied name..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$input = </a:t>
            </a: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‘   Rob    ’</a:t>
            </a:r>
            <a:r>
              <a:rPr lang="en-GB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$name  = 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trim</a:t>
            </a:r>
            <a:r>
              <a:rPr lang="en-GB" b="1" dirty="0">
                <a:latin typeface="Courier New" pitchFamily="49" charset="0"/>
              </a:rPr>
              <a:t>($input);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‘Rob’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5942790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Useful functions: string replace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replace all occurrences of a string in another string use </a:t>
            </a:r>
            <a:r>
              <a:rPr lang="en-GB" dirty="0" err="1">
                <a:solidFill>
                  <a:srgbClr val="0000FF"/>
                </a:solidFill>
              </a:rPr>
              <a:t>str_replace</a:t>
            </a:r>
            <a:r>
              <a:rPr lang="en-GB" dirty="0"/>
              <a:t>()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allow user to user a number 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   of date separators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$input  = </a:t>
            </a: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’01.12-2007’</a:t>
            </a:r>
            <a:r>
              <a:rPr lang="en-GB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$clean  = </a:t>
            </a:r>
            <a:r>
              <a:rPr lang="en-GB" b="1" dirty="0" err="1">
                <a:solidFill>
                  <a:srgbClr val="0000FF"/>
                </a:solidFill>
                <a:latin typeface="Courier New" pitchFamily="49" charset="0"/>
              </a:rPr>
              <a:t>str_replace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>
                <a:solidFill>
                  <a:srgbClr val="0000FF"/>
                </a:solidFill>
                <a:latin typeface="Courier New" pitchFamily="49" charset="0"/>
              </a:rPr>
              <a:t>array</a:t>
            </a:r>
            <a:r>
              <a:rPr lang="en-GB" b="1" dirty="0">
                <a:latin typeface="Courier New" pitchFamily="49" charset="0"/>
              </a:rPr>
              <a:t>(</a:t>
            </a: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‘.’</a:t>
            </a:r>
            <a:r>
              <a:rPr lang="en-GB" b="1" dirty="0">
                <a:latin typeface="Courier New" pitchFamily="49" charset="0"/>
              </a:rPr>
              <a:t>,</a:t>
            </a: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’-’</a:t>
            </a:r>
            <a:r>
              <a:rPr lang="en-GB" b="1" dirty="0">
                <a:latin typeface="Courier New" pitchFamily="49" charset="0"/>
              </a:rPr>
              <a:t>),</a:t>
            </a:r>
          </a:p>
          <a:p>
            <a:pPr eaLnBrk="1" hangingPunct="1">
              <a:buFontTx/>
              <a:buNone/>
            </a:pP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                      ‘/’</a:t>
            </a:r>
            <a:r>
              <a:rPr lang="en-GB" b="1" dirty="0">
                <a:latin typeface="Courier New" pitchFamily="49" charset="0"/>
              </a:rPr>
              <a:t>,$input);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01/12/2007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342885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Useful functions: cAsE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/>
              <a:t>To make a string all uppercase use </a:t>
            </a:r>
            <a:r>
              <a:rPr lang="en-GB">
                <a:solidFill>
                  <a:srgbClr val="0000FF"/>
                </a:solidFill>
              </a:rPr>
              <a:t>strtoupper</a:t>
            </a:r>
            <a:r>
              <a:rPr lang="en-GB"/>
              <a:t>().</a:t>
            </a:r>
          </a:p>
          <a:p>
            <a:pPr eaLnBrk="1" hangingPunct="1"/>
            <a:r>
              <a:rPr lang="en-GB"/>
              <a:t>To make a string all uppercase use </a:t>
            </a:r>
            <a:r>
              <a:rPr lang="en-GB">
                <a:solidFill>
                  <a:srgbClr val="0000FF"/>
                </a:solidFill>
              </a:rPr>
              <a:t>strtolower</a:t>
            </a:r>
            <a:r>
              <a:rPr lang="en-GB"/>
              <a:t>().</a:t>
            </a:r>
          </a:p>
          <a:p>
            <a:pPr eaLnBrk="1" hangingPunct="1"/>
            <a:r>
              <a:rPr lang="en-GB"/>
              <a:t>To make just the first letter upper case use </a:t>
            </a:r>
            <a:r>
              <a:rPr lang="en-GB">
                <a:solidFill>
                  <a:srgbClr val="0000FF"/>
                </a:solidFill>
              </a:rPr>
              <a:t>ucfirst</a:t>
            </a:r>
            <a:r>
              <a:rPr lang="en-GB"/>
              <a:t>().</a:t>
            </a:r>
          </a:p>
          <a:p>
            <a:pPr eaLnBrk="1" hangingPunct="1"/>
            <a:r>
              <a:rPr lang="en-GB"/>
              <a:t>To make the first letter of each word in a string uppercase use </a:t>
            </a:r>
            <a:r>
              <a:rPr lang="en-GB">
                <a:solidFill>
                  <a:srgbClr val="0000FF"/>
                </a:solidFill>
              </a:rPr>
              <a:t>ucwords</a:t>
            </a:r>
            <a:r>
              <a:rPr lang="en-GB"/>
              <a:t>().</a:t>
            </a:r>
          </a:p>
          <a:p>
            <a:pPr eaLnBrk="1" hangingPunct="1"/>
            <a:endParaRPr lang="en-GB"/>
          </a:p>
          <a:p>
            <a:pPr eaLnBrk="1" hangingPunct="1"/>
            <a:endParaRPr lang="en-GB"/>
          </a:p>
          <a:p>
            <a:pPr eaLnBrk="1" hangingPunct="1">
              <a:buFontTx/>
              <a:buNone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108184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Useful functions: html sanitise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To make a string “safe” to output as html use </a:t>
            </a:r>
            <a:r>
              <a:rPr lang="en-GB" dirty="0" err="1">
                <a:solidFill>
                  <a:srgbClr val="0000FF"/>
                </a:solidFill>
              </a:rPr>
              <a:t>htmlentities</a:t>
            </a:r>
            <a:r>
              <a:rPr lang="en-GB" dirty="0"/>
              <a:t>()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user entered comment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$input  = </a:t>
            </a:r>
            <a:r>
              <a:rPr lang="en-GB" b="1" dirty="0">
                <a:solidFill>
                  <a:srgbClr val="CC0000"/>
                </a:solidFill>
                <a:latin typeface="Courier New" pitchFamily="49" charset="0"/>
              </a:rPr>
              <a:t>’The &lt;a&gt; tag &amp; ..’</a:t>
            </a:r>
            <a:r>
              <a:rPr lang="en-GB" b="1" dirty="0">
                <a:latin typeface="Courier New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$clean  = </a:t>
            </a:r>
            <a:r>
              <a:rPr lang="en-GB" b="1" dirty="0" err="1">
                <a:solidFill>
                  <a:srgbClr val="0000FF"/>
                </a:solidFill>
                <a:latin typeface="Courier New" pitchFamily="49" charset="0"/>
              </a:rPr>
              <a:t>htmlentities</a:t>
            </a:r>
            <a:r>
              <a:rPr lang="en-GB" b="1" dirty="0">
                <a:latin typeface="Courier New" pitchFamily="49" charset="0"/>
              </a:rPr>
              <a:t>($input);</a:t>
            </a:r>
          </a:p>
          <a:p>
            <a:pPr eaLnBrk="1" hangingPunct="1">
              <a:buFontTx/>
              <a:buNone/>
            </a:pPr>
            <a:r>
              <a:rPr lang="en-GB" b="1" dirty="0">
                <a:latin typeface="Courier New" pitchFamily="49" charset="0"/>
              </a:rPr>
              <a:t>// ‘The &amp;</a:t>
            </a:r>
            <a:r>
              <a:rPr lang="en-GB" b="1" dirty="0" err="1">
                <a:latin typeface="Courier New" pitchFamily="49" charset="0"/>
              </a:rPr>
              <a:t>lt;a&amp;gt</a:t>
            </a:r>
            <a:r>
              <a:rPr lang="en-GB" b="1" dirty="0">
                <a:latin typeface="Courier New" pitchFamily="49" charset="0"/>
              </a:rPr>
              <a:t>; tag &amp;amp; ..’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451675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Regular Expression (regex / </a:t>
            </a:r>
            <a:r>
              <a:rPr lang="en-US" dirty="0" err="1"/>
              <a:t>regexp</a:t>
            </a:r>
            <a:r>
              <a:rPr lang="en-US" dirty="0"/>
              <a:t>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Regular expressions are a concise way of pattern matching within a string.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PHP supports two flavours 	* PERL &amp;</a:t>
            </a:r>
          </a:p>
          <a:p>
            <a:pPr marL="0" indent="0" eaLnBrk="1" hangingPunct="1">
              <a:buNone/>
            </a:pPr>
            <a:r>
              <a:rPr lang="en-GB" dirty="0"/>
              <a:t>	* POSIX</a:t>
            </a:r>
          </a:p>
          <a:p>
            <a:pPr marL="0" indent="0" eaLnBrk="1" hangingPunct="1">
              <a:buNone/>
            </a:pPr>
            <a:r>
              <a:rPr lang="en-GB" dirty="0"/>
              <a:t>         * PERL</a:t>
            </a:r>
          </a:p>
          <a:p>
            <a:pPr marL="0" indent="0" eaLnBrk="1" hangingPunct="1">
              <a:buNone/>
            </a:pPr>
            <a:endParaRPr lang="en-GB" dirty="0"/>
          </a:p>
          <a:p>
            <a:pPr eaLnBrk="1" hangingPunct="1"/>
            <a:r>
              <a:rPr lang="en-GB" dirty="0"/>
              <a:t>When it is the time to do projects, explore regex on as-needed basis.</a:t>
            </a:r>
          </a:p>
          <a:p>
            <a:pPr marL="0" indent="0" eaLnBrk="1" hangingPunct="1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2050" name="Picture 2" descr="https://netapp-monitoring.info/img/regex-for-nagios-plugins-e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666" y="1981200"/>
            <a:ext cx="424593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8989339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trust the data you read from files (supplied by others)</a:t>
            </a:r>
          </a:p>
          <a:p>
            <a:r>
              <a:rPr lang="en-US" dirty="0"/>
              <a:t>Never trust the data you get from the forms (input by the users)</a:t>
            </a:r>
          </a:p>
          <a:p>
            <a:r>
              <a:rPr lang="en-US" dirty="0"/>
              <a:t>Rely on a strong set of PHP String functions.</a:t>
            </a:r>
          </a:p>
          <a:p>
            <a:r>
              <a:rPr lang="en-US" dirty="0"/>
              <a:t>Employ extensions if required.</a:t>
            </a:r>
          </a:p>
          <a:p>
            <a:r>
              <a:rPr lang="en-US" dirty="0"/>
              <a:t>Use regular Expressions to optimize / add to your application functionality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79287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295400"/>
            <a:ext cx="51956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Formatting strings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Joining and splitting strings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Comparing strings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Matching substrings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Replacing substrings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/>
              <a:t>Using regular expressions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8400" y="-1524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Outline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1177815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20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00" y="1186257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PHP Manual </a:t>
            </a:r>
            <a:r>
              <a:rPr lang="en-US" sz="2800" dirty="0">
                <a:hlinkClick r:id="rId3"/>
              </a:rPr>
              <a:t>http://php.net/manual/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String Functions: </a:t>
            </a:r>
            <a:r>
              <a:rPr lang="en-US" sz="2800" dirty="0">
                <a:hlinkClick r:id="rId4"/>
              </a:rPr>
              <a:t>http://php.net/manual/en/ref.strings.php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W3 Schools  - String Functions</a:t>
            </a:r>
          </a:p>
          <a:p>
            <a:r>
              <a:rPr lang="en-US" sz="2800" dirty="0">
                <a:hlinkClick r:id="rId5"/>
              </a:rPr>
              <a:t>http://www.w3schools.com/php/php_ref_string.asp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Strings and </a:t>
            </a:r>
            <a:r>
              <a:rPr lang="en-US" sz="2800" dirty="0" err="1"/>
              <a:t>PatternMatching</a:t>
            </a:r>
            <a:endParaRPr lang="en-US" sz="2800" dirty="0"/>
          </a:p>
          <a:p>
            <a:r>
              <a:rPr lang="en-US" sz="2800" dirty="0">
                <a:hlinkClick r:id="rId6"/>
              </a:rPr>
              <a:t>http://www.ar-php.org/Resources/CPC2/05-pattern-matching.ppt</a:t>
            </a:r>
            <a:endParaRPr lang="en-US" sz="2800" dirty="0"/>
          </a:p>
          <a:p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54471" y="2286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References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152752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990600"/>
            <a:ext cx="10515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eaLnBrk="1" hangingPunct="1"/>
            <a:r>
              <a:rPr lang="en-GB" sz="2800" dirty="0"/>
              <a:t>PHP applications, we get data from</a:t>
            </a:r>
          </a:p>
          <a:p>
            <a:pPr marL="609600" indent="-609600" eaLnBrk="1" hangingPunct="1"/>
            <a:endParaRPr lang="en-GB" sz="2800" dirty="0"/>
          </a:p>
          <a:p>
            <a:pPr marL="609600" indent="-609600" eaLnBrk="1" hangingPunct="1">
              <a:buFont typeface="Arial" charset="0"/>
              <a:buChar char="•"/>
            </a:pPr>
            <a:r>
              <a:rPr lang="en-GB" sz="2800" dirty="0"/>
              <a:t>Flat files (text files)</a:t>
            </a:r>
          </a:p>
          <a:p>
            <a:pPr marL="609600" indent="-609600" eaLnBrk="1" hangingPunct="1">
              <a:buFont typeface="Arial" charset="0"/>
              <a:buChar char="•"/>
            </a:pPr>
            <a:r>
              <a:rPr lang="en-GB" sz="2800" dirty="0"/>
              <a:t>HTML Forms</a:t>
            </a:r>
          </a:p>
          <a:p>
            <a:pPr marL="609600" indent="-609600" eaLnBrk="1" hangingPunct="1">
              <a:buFont typeface="Arial" charset="0"/>
              <a:buChar char="•"/>
            </a:pPr>
            <a:r>
              <a:rPr lang="en-GB" sz="2800" dirty="0"/>
              <a:t>As URL Parameters</a:t>
            </a:r>
          </a:p>
          <a:p>
            <a:pPr marL="609600" indent="-609600" eaLnBrk="1" hangingPunct="1"/>
            <a:endParaRPr lang="en-GB" sz="2800" dirty="0"/>
          </a:p>
          <a:p>
            <a:pPr marL="609600" indent="-609600" eaLnBrk="1" hangingPunct="1"/>
            <a:r>
              <a:rPr lang="en-GB" sz="2800" dirty="0"/>
              <a:t>Before accepting that data as-is,  we: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sz="2800" dirty="0"/>
              <a:t>Need to put it in the format we require.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GB" sz="2800" dirty="0"/>
              <a:t>Check that the data is actually valid.</a:t>
            </a:r>
          </a:p>
          <a:p>
            <a:pPr marL="990600" lvl="1" indent="-533400" eaLnBrk="1" hangingPunct="1">
              <a:buFontTx/>
              <a:buAutoNum type="arabicPeriod"/>
            </a:pPr>
            <a:endParaRPr lang="en-GB" sz="2800" dirty="0"/>
          </a:p>
          <a:p>
            <a:pPr eaLnBrk="1" hangingPunct="1"/>
            <a:r>
              <a:rPr lang="en-GB" sz="2800" dirty="0"/>
              <a:t>We also do string processing to optimize our applications / to provide smart functionality (identifying the key words / bad words / curse words / good words, etc.)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3000" y="-3810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Why is string processing important in web development?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603339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1130013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Over 100 string functions are provided by PHP (not including many extensions)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http://php.net/manual/en/ref.strings.php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38400" y="-152400"/>
            <a:ext cx="8229600" cy="1371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Many String functions in PHP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45675"/>
            <a:ext cx="6325268" cy="471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657603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501900" y="152400"/>
            <a:ext cx="8343900" cy="685800"/>
          </a:xfrm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52600" y="2165350"/>
            <a:ext cx="29718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ltrim(), rtrim() or chop()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181600" y="2184400"/>
            <a:ext cx="5257800" cy="400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strip whitespace from left/right of string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2600" y="2647950"/>
            <a:ext cx="24384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trim()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81600" y="2641600"/>
            <a:ext cx="5334000" cy="400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strip whitespace from both ends of string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52600" y="4810126"/>
            <a:ext cx="2438400" cy="708025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strtoupper()</a:t>
            </a:r>
            <a:br>
              <a:rPr lang="en-US" sz="2000"/>
            </a:br>
            <a:r>
              <a:rPr lang="en-US" sz="2000"/>
              <a:t>strtolower()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1600" y="4803775"/>
            <a:ext cx="5486400" cy="400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returns changed case of string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52600" y="5594350"/>
            <a:ext cx="3352800" cy="706438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ucfirst()</a:t>
            </a:r>
          </a:p>
          <a:p>
            <a:r>
              <a:rPr lang="en-US" sz="2000"/>
              <a:t>ucwords()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181600" y="5588001"/>
            <a:ext cx="5638800" cy="708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Upper case the first character of the string</a:t>
            </a:r>
          </a:p>
          <a:p>
            <a:r>
              <a:rPr lang="en-US" sz="2000"/>
              <a:t>	       the first character of each word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6400" y="1479550"/>
            <a:ext cx="88392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Trimming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76400" y="4191000"/>
            <a:ext cx="87630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Case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752600" y="3124201"/>
            <a:ext cx="8305800" cy="708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Whitespace is CR, LF, \t, \0, space - but can pass in a custom list.</a:t>
            </a:r>
          </a:p>
          <a:p>
            <a:r>
              <a:rPr lang="en-US" sz="2000"/>
              <a:t>$name = trim($_POST['name']);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95724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52600" y="2236788"/>
            <a:ext cx="3505200" cy="708025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printf() / fprintf() / sprintf()</a:t>
            </a:r>
          </a:p>
          <a:p>
            <a:r>
              <a:rPr lang="en-US" sz="2000"/>
              <a:t>vprintf() / vfprintf() / vsprintf()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334000" y="2255838"/>
            <a:ext cx="5257800" cy="7080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print to browser, file, or string</a:t>
            </a:r>
          </a:p>
          <a:p>
            <a:r>
              <a:rPr lang="en-US" sz="2000"/>
              <a:t>	takes variables in an array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00200" y="3116262"/>
            <a:ext cx="9144000" cy="4000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printf("total amount is %2\$.2f (shipping is $1\$.2f)", $ship, $total);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6400" y="1169987"/>
            <a:ext cx="88392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Formatted prints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76400" y="3684587"/>
            <a:ext cx="87630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Conversion Specifiers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76400" y="1703387"/>
            <a:ext cx="8305800" cy="4000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Format string using literal text, conversion specifiers and 1+ variables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76400" y="4217988"/>
            <a:ext cx="8991600" cy="3478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%[parameter][flags] [width] [.precision] type</a:t>
            </a:r>
          </a:p>
          <a:p>
            <a:r>
              <a:rPr lang="en-US" sz="2000"/>
              <a:t>parameter: n$ 	… param can be output multiple times or in different order.</a:t>
            </a:r>
          </a:p>
          <a:p>
            <a:r>
              <a:rPr lang="en-US" sz="2000"/>
              <a:t>flags: 	[0][\d] 	… left pad with spaces, or zeros (%2d, %02d).</a:t>
            </a:r>
          </a:p>
          <a:p>
            <a:r>
              <a:rPr lang="en-US" sz="2000"/>
              <a:t>	+	… always denote sign of numeric output</a:t>
            </a:r>
          </a:p>
          <a:p>
            <a:r>
              <a:rPr lang="en-US" sz="2000"/>
              <a:t>	-	… left align output of this placeholder</a:t>
            </a:r>
          </a:p>
          <a:p>
            <a:r>
              <a:rPr lang="en-US" sz="2000"/>
              <a:t>width: 	[\d]	… width in output for this conversion</a:t>
            </a:r>
          </a:p>
          <a:p>
            <a:r>
              <a:rPr lang="en-US" sz="2000"/>
              <a:t>precision:	… digits after decimal fraction. Truncates strings</a:t>
            </a:r>
          </a:p>
          <a:p>
            <a:r>
              <a:rPr lang="en-US" sz="2000"/>
              <a:t>type: 	s – string, d – decimal integer, f – decimal float</a:t>
            </a:r>
          </a:p>
          <a:p>
            <a:endParaRPr lang="en-US" sz="2000"/>
          </a:p>
          <a:p>
            <a:r>
              <a:rPr lang="en-US" sz="2000"/>
              <a:t>%% to echo a %sign	</a:t>
            </a:r>
          </a:p>
          <a:p>
            <a:endParaRPr lang="en-US" sz="200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400300" y="228600"/>
            <a:ext cx="8343900" cy="685800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241460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600200" y="1219200"/>
            <a:ext cx="24384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nl2br():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572000" y="1270000"/>
            <a:ext cx="6019800" cy="400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replaces newlines with &lt;br /&gt; tags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600200" y="1758951"/>
            <a:ext cx="2438400" cy="708025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addslashes()</a:t>
            </a:r>
          </a:p>
          <a:p>
            <a:r>
              <a:rPr lang="en-US" sz="2000"/>
              <a:t>stripslashes()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72000" y="1727200"/>
            <a:ext cx="6019800" cy="101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Escapes all quotes, backslash, NULL using "\"</a:t>
            </a:r>
          </a:p>
          <a:p>
            <a:r>
              <a:rPr lang="en-US" sz="2000"/>
              <a:t>Problem when inserting into database.</a:t>
            </a:r>
          </a:p>
          <a:p>
            <a:r>
              <a:rPr lang="en-US" sz="2000"/>
              <a:t>magic_quotes_gpc config can do this for you.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600200" y="2825750"/>
            <a:ext cx="24384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strtok()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2000" y="2819400"/>
            <a:ext cx="6477000" cy="400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retrieves tokens from a string based on delimiters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600200" y="3352800"/>
            <a:ext cx="25146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substr()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2000" y="3403600"/>
            <a:ext cx="6019800" cy="400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Extract a portion of a string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600200" y="3886200"/>
            <a:ext cx="25146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strlen()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572000" y="3937000"/>
            <a:ext cx="6019800" cy="400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Gets the string's length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00200" y="4425951"/>
            <a:ext cx="2514600" cy="708025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strcmp()</a:t>
            </a:r>
          </a:p>
          <a:p>
            <a:r>
              <a:rPr lang="en-US" sz="2000"/>
              <a:t>strcasecmp()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572000" y="4476751"/>
            <a:ext cx="6019800" cy="7080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en-US" sz="2000"/>
              <a:t>compares two strings</a:t>
            </a:r>
          </a:p>
          <a:p>
            <a:r>
              <a:rPr lang="en-US" sz="2000"/>
              <a:t>	case insensitive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0" y="1495425"/>
            <a:ext cx="8229600" cy="106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itle 1"/>
          <p:cNvSpPr txBox="1">
            <a:spLocks/>
          </p:cNvSpPr>
          <p:nvPr/>
        </p:nvSpPr>
        <p:spPr bwMode="auto">
          <a:xfrm>
            <a:off x="2349500" y="228600"/>
            <a:ext cx="8343900" cy="68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String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271395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752600" y="1981200"/>
            <a:ext cx="29718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strstr() / strchr()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181600" y="2000250"/>
            <a:ext cx="5257800" cy="4000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find a character/string within a longer string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752600" y="2463800"/>
            <a:ext cx="24384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strrchr()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81600" y="2457450"/>
            <a:ext cx="5334000" cy="4000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find last occurrence of string within another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752600" y="4810125"/>
            <a:ext cx="24384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str_replace()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1600" y="4803775"/>
            <a:ext cx="5486400" cy="4000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search and replace 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676400" y="1295400"/>
            <a:ext cx="88392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Searching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76400" y="4191000"/>
            <a:ext cx="87630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/>
              <a:t>Replacing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752600" y="2946400"/>
            <a:ext cx="24384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stristr()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181600" y="2940050"/>
            <a:ext cx="5334000" cy="40005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Case insensitive version of strstr()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752600" y="3454400"/>
            <a:ext cx="2438400" cy="40005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strpos()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181600" y="3429001"/>
            <a:ext cx="5334000" cy="7080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2000"/>
              <a:t>Get position of a string within a longer string</a:t>
            </a:r>
          </a:p>
          <a:p>
            <a:r>
              <a:rPr lang="en-US" sz="2000"/>
              <a:t>Faster than strstr()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501900" y="152400"/>
            <a:ext cx="8343900" cy="685800"/>
          </a:xfrm>
          <a:noFill/>
          <a:ln>
            <a:solidFill>
              <a:schemeClr val="bg2"/>
            </a:solidFill>
          </a:ln>
        </p:spPr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33611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8686800" cy="1143000"/>
          </a:xfrm>
        </p:spPr>
        <p:txBody>
          <a:bodyPr/>
          <a:lstStyle/>
          <a:p>
            <a:r>
              <a:rPr lang="en-US" dirty="0"/>
              <a:t>Input Sanitation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257800"/>
          </a:xfrm>
        </p:spPr>
        <p:txBody>
          <a:bodyPr/>
          <a:lstStyle/>
          <a:p>
            <a:r>
              <a:rPr lang="en-US" dirty="0"/>
              <a:t>User Input is untrustworthy so screen using:</a:t>
            </a:r>
          </a:p>
          <a:p>
            <a:pPr lvl="1"/>
            <a:r>
              <a:rPr lang="en-US" dirty="0" err="1"/>
              <a:t>addslashes</a:t>
            </a:r>
            <a:r>
              <a:rPr lang="en-US" dirty="0"/>
              <a:t>()/</a:t>
            </a:r>
            <a:r>
              <a:rPr lang="en-US" dirty="0" err="1"/>
              <a:t>stripslashes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escapes characters that might confuse a database</a:t>
            </a:r>
          </a:p>
          <a:p>
            <a:pPr lvl="1"/>
            <a:r>
              <a:rPr lang="en-US" dirty="0" err="1"/>
              <a:t>strip_tags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strips any HTML/PHP tags in user input</a:t>
            </a:r>
          </a:p>
          <a:p>
            <a:pPr lvl="1"/>
            <a:r>
              <a:rPr lang="en-US" dirty="0" err="1"/>
              <a:t>htmlspecialchars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converts characters to their HTML entity equivalents</a:t>
            </a:r>
          </a:p>
          <a:p>
            <a:pPr lvl="1"/>
            <a:r>
              <a:rPr lang="en-US" dirty="0" err="1"/>
              <a:t>escapeshellcmd</a:t>
            </a:r>
            <a:r>
              <a:rPr lang="en-US" dirty="0"/>
              <a:t>() </a:t>
            </a:r>
          </a:p>
          <a:p>
            <a:pPr lvl="2"/>
            <a:r>
              <a:rPr lang="en-US" dirty="0"/>
              <a:t>escapes OS-specific </a:t>
            </a:r>
            <a:r>
              <a:rPr lang="en-US" dirty="0" err="1"/>
              <a:t>metacharacters</a:t>
            </a:r>
            <a:r>
              <a:rPr lang="en-US" dirty="0"/>
              <a:t> for use in system(), exec(), or </a:t>
            </a:r>
            <a:r>
              <a:rPr lang="en-US" dirty="0" err="1"/>
              <a:t>backticks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magic_quotes_gpc</a:t>
            </a:r>
            <a:r>
              <a:rPr lang="en-US" dirty="0"/>
              <a:t> and </a:t>
            </a:r>
            <a:r>
              <a:rPr lang="en-US" dirty="0" err="1"/>
              <a:t>magic_quotes_runtime</a:t>
            </a:r>
            <a:endParaRPr lang="en-US" dirty="0"/>
          </a:p>
          <a:p>
            <a:pPr lvl="2"/>
            <a:r>
              <a:rPr lang="en-US" dirty="0"/>
              <a:t>strip slashes for request variables, and databases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415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1353</TotalTime>
  <Words>1133</Words>
  <Application>Microsoft Office PowerPoint</Application>
  <PresentationFormat>Widescreen</PresentationFormat>
  <Paragraphs>200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Times New Roman</vt:lpstr>
      <vt:lpstr>Wingdings 2</vt:lpstr>
      <vt:lpstr>Empty</vt:lpstr>
      <vt:lpstr>PowerPoint Presentation</vt:lpstr>
      <vt:lpstr>PowerPoint Presentation</vt:lpstr>
      <vt:lpstr>PowerPoint Presentation</vt:lpstr>
      <vt:lpstr>PowerPoint Presentation</vt:lpstr>
      <vt:lpstr>String Functions</vt:lpstr>
      <vt:lpstr>String Functions</vt:lpstr>
      <vt:lpstr>PowerPoint Presentation</vt:lpstr>
      <vt:lpstr>String Functions</vt:lpstr>
      <vt:lpstr>Input Sanitation</vt:lpstr>
      <vt:lpstr>Output Filtering</vt:lpstr>
      <vt:lpstr>Input Validation</vt:lpstr>
      <vt:lpstr>Input Validation</vt:lpstr>
      <vt:lpstr>Useful Functions: splitting</vt:lpstr>
      <vt:lpstr>Useful functions: trimming</vt:lpstr>
      <vt:lpstr>Useful functions: string replace</vt:lpstr>
      <vt:lpstr>Useful functions: cAsE</vt:lpstr>
      <vt:lpstr>Useful functions: html sanitise</vt:lpstr>
      <vt:lpstr>Regular Expression (regex / regexp )</vt:lpstr>
      <vt:lpstr>Summary</vt:lpstr>
      <vt:lpstr>PowerPoint Presentation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194</cp:revision>
  <cp:lastPrinted>2001-10-31T19:38:05Z</cp:lastPrinted>
  <dcterms:created xsi:type="dcterms:W3CDTF">2001-10-29T21:13:45Z</dcterms:created>
  <dcterms:modified xsi:type="dcterms:W3CDTF">2024-05-11T02:37:17Z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