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286" r:id="rId2"/>
    <p:sldId id="314" r:id="rId3"/>
    <p:sldId id="315" r:id="rId4"/>
    <p:sldId id="394" r:id="rId5"/>
    <p:sldId id="316" r:id="rId6"/>
    <p:sldId id="391" r:id="rId7"/>
    <p:sldId id="385" r:id="rId8"/>
    <p:sldId id="420" r:id="rId9"/>
    <p:sldId id="384" r:id="rId10"/>
    <p:sldId id="386" r:id="rId11"/>
    <p:sldId id="392" r:id="rId12"/>
    <p:sldId id="387" r:id="rId13"/>
    <p:sldId id="388" r:id="rId14"/>
    <p:sldId id="389" r:id="rId15"/>
    <p:sldId id="339" r:id="rId16"/>
    <p:sldId id="390" r:id="rId17"/>
    <p:sldId id="365" r:id="rId18"/>
    <p:sldId id="393" r:id="rId19"/>
    <p:sldId id="396" r:id="rId20"/>
    <p:sldId id="335" r:id="rId21"/>
    <p:sldId id="369" r:id="rId22"/>
    <p:sldId id="373" r:id="rId23"/>
    <p:sldId id="374" r:id="rId24"/>
    <p:sldId id="375" r:id="rId25"/>
    <p:sldId id="376" r:id="rId26"/>
    <p:sldId id="377" r:id="rId27"/>
    <p:sldId id="379" r:id="rId28"/>
    <p:sldId id="395" r:id="rId29"/>
    <p:sldId id="383" r:id="rId30"/>
    <p:sldId id="417" r:id="rId31"/>
    <p:sldId id="405" r:id="rId32"/>
    <p:sldId id="404" r:id="rId33"/>
    <p:sldId id="397" r:id="rId34"/>
    <p:sldId id="398" r:id="rId35"/>
    <p:sldId id="399" r:id="rId36"/>
    <p:sldId id="401" r:id="rId37"/>
    <p:sldId id="400" r:id="rId38"/>
    <p:sldId id="402" r:id="rId39"/>
    <p:sldId id="406" r:id="rId40"/>
    <p:sldId id="403" r:id="rId41"/>
    <p:sldId id="407" r:id="rId42"/>
    <p:sldId id="408" r:id="rId43"/>
    <p:sldId id="409" r:id="rId44"/>
    <p:sldId id="410" r:id="rId45"/>
    <p:sldId id="411" r:id="rId46"/>
    <p:sldId id="412" r:id="rId47"/>
    <p:sldId id="419" r:id="rId48"/>
    <p:sldId id="418" r:id="rId49"/>
    <p:sldId id="414" r:id="rId50"/>
    <p:sldId id="415" r:id="rId51"/>
  </p:sldIdLst>
  <p:sldSz cx="9144000" cy="6858000" type="screen4x3"/>
  <p:notesSz cx="6992938" cy="9278938"/>
  <p:custDataLst>
    <p:tags r:id="rId54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99CCFF"/>
    <a:srgbClr val="CCFFFF"/>
    <a:srgbClr val="336699"/>
    <a:srgbClr val="0099CC"/>
    <a:srgbClr val="CCECFF"/>
    <a:srgbClr val="969696"/>
    <a:srgbClr val="D7F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150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23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1C2FBDA-E634-4068-A132-14714024DA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45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3475" y="687388"/>
            <a:ext cx="4676775" cy="3506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22775"/>
            <a:ext cx="51101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882D5666-EA26-43DB-A423-D6C16F0474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46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23825" indent="-12382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579438" indent="-122238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1035050" indent="-1206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490663" indent="-119063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946275" indent="-11747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7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7" descr="jast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1031" name="Picture 79" descr="jasth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4"/>
    </p:custDataLst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8" r:id="rId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hyperlink" Target="https://www.youtube.com/watch?v=e3bjQX9jIBk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ertovormittag/open-website" TargetMode="External"/><Relationship Id="rId2" Type="http://schemas.openxmlformats.org/officeDocument/2006/relationships/hyperlink" Target="https://github.com/sjasthi/open-websi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ertovormittag/open-website" TargetMode="External"/><Relationship Id="rId2" Type="http://schemas.openxmlformats.org/officeDocument/2006/relationships/hyperlink" Target="https://github.com/sjasthi/open-websi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nearsoft.com/blog/how-to-synchronize-your-github-fork/" TargetMode="External"/><Relationship Id="rId2" Type="http://schemas.openxmlformats.org/officeDocument/2006/relationships/hyperlink" Target="https://github.com/KirstieJane/STEMMRoleModels/wiki/Syncing-your-fork-to-the-original-repository-via-the-brows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zvHQXnBO6c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s://ndpsoftware.com/git-cheatsheet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sktop.github.com/" TargetMode="Externa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7.png"/><Relationship Id="rId5" Type="http://schemas.openxmlformats.org/officeDocument/2006/relationships/hyperlink" Target="https://www.youtube.com/watch?v=IHaTbJPdB-s" TargetMode="External"/><Relationship Id="rId4" Type="http://schemas.openxmlformats.org/officeDocument/2006/relationships/hyperlink" Target="https://www.youtube.com/watch?v=77W2JSL7-r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3"/>
          <p:cNvSpPr>
            <a:spLocks noChangeArrowheads="1"/>
          </p:cNvSpPr>
          <p:nvPr/>
        </p:nvSpPr>
        <p:spPr bwMode="auto">
          <a:xfrm>
            <a:off x="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/>
              <a:t>GitHub</a:t>
            </a:r>
          </a:p>
          <a:p>
            <a:pPr algn="ctr"/>
            <a:r>
              <a:rPr lang="en-US" sz="2800" b="1" dirty="0"/>
              <a:t>For</a:t>
            </a:r>
          </a:p>
          <a:p>
            <a:pPr algn="ctr"/>
            <a:r>
              <a:rPr lang="en-US" sz="2800" b="1" dirty="0"/>
              <a:t>Desktop</a:t>
            </a:r>
          </a:p>
        </p:txBody>
      </p:sp>
      <p:pic>
        <p:nvPicPr>
          <p:cNvPr id="13315" name="Picture 2054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2056"/>
          <p:cNvSpPr>
            <a:spLocks noChangeArrowheads="1"/>
          </p:cNvSpPr>
          <p:nvPr/>
        </p:nvSpPr>
        <p:spPr bwMode="auto">
          <a:xfrm>
            <a:off x="2895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45000"/>
              </a:spcBef>
            </a:pPr>
            <a:r>
              <a:rPr kumimoji="1" lang="en-US" sz="2000" b="1" dirty="0">
                <a:latin typeface="Arial" charset="0"/>
              </a:rPr>
              <a:t>Siva R Jasthi</a:t>
            </a:r>
            <a:endParaRPr kumimoji="1" lang="en-US" sz="1600" dirty="0">
              <a:latin typeface="Arial" charset="0"/>
            </a:endParaRP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Community Faculty</a:t>
            </a: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Computer Sciences and Cyber Security</a:t>
            </a: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Metropolitan State University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60130D-F130-4896-94AF-D87099477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598" y="2128837"/>
            <a:ext cx="3038475" cy="1533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4CBCB3-ED8F-4509-A85E-7639B6B2B2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8940" y="2247899"/>
            <a:ext cx="1428750" cy="1295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489052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BBA840-CA87-42EC-928F-A2211A6B6CF4}"/>
              </a:ext>
            </a:extLst>
          </p:cNvPr>
          <p:cNvSpPr txBox="1"/>
          <p:nvPr/>
        </p:nvSpPr>
        <p:spPr>
          <a:xfrm>
            <a:off x="866498" y="228600"/>
            <a:ext cx="5394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Three ways of creating a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95D32-40E3-4B8A-9C38-50F1CE4E9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" y="1143000"/>
            <a:ext cx="4642338" cy="548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EEC573-8E85-4A3F-ACCB-3BF84860D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295400"/>
            <a:ext cx="452234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10051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BBA840-CA87-42EC-928F-A2211A6B6CF4}"/>
              </a:ext>
            </a:extLst>
          </p:cNvPr>
          <p:cNvSpPr txBox="1"/>
          <p:nvPr/>
        </p:nvSpPr>
        <p:spPr>
          <a:xfrm>
            <a:off x="866498" y="228600"/>
            <a:ext cx="5394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Three ways of creating a Repository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3E3D8CA-F5C8-4BF0-9951-B987C4517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63499"/>
              </p:ext>
            </p:extLst>
          </p:nvPr>
        </p:nvGraphicFramePr>
        <p:xfrm>
          <a:off x="152400" y="1219200"/>
          <a:ext cx="8763000" cy="5308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416692981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228021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What to do?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Option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96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You already have a repository on github.com</a:t>
                      </a:r>
                    </a:p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You want to clone that to a local directory on your desktop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Clone a Repository from the internet..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You have an application (or directory) on your local machine. </a:t>
                      </a:r>
                    </a:p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And you want to make it as a git repository.</a:t>
                      </a:r>
                    </a:p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You will also get an opportunity to push it to github.com once you make it as a git repository.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Create new repository on your hard drive..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75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If you already have a repository locally (*), then you can add it to make it visible in GitHub Desktop.</a:t>
                      </a:r>
                    </a:p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* You may have temporarily removed it from GitHub Desktop to reduce the clutter.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Add an existing repository from your hard drive..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802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621375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F99A2F-9EA2-4AFC-A634-D425B0DB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660" y="1143000"/>
            <a:ext cx="4260272" cy="1295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8CDF78-E6DC-437E-83C8-B13BDAC9A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267200"/>
            <a:ext cx="3722914" cy="21544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15CA46-8878-4F23-A62F-A2296AB60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966143"/>
            <a:ext cx="4038600" cy="1224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3E9975-E2BB-4CAD-B93A-685F2160F549}"/>
              </a:ext>
            </a:extLst>
          </p:cNvPr>
          <p:cNvSpPr txBox="1"/>
          <p:nvPr/>
        </p:nvSpPr>
        <p:spPr>
          <a:xfrm>
            <a:off x="866498" y="228600"/>
            <a:ext cx="5535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[1] Create a Repository from Internet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7A21AA1-F832-4C68-8B0A-1368B0A8E05D}"/>
              </a:ext>
            </a:extLst>
          </p:cNvPr>
          <p:cNvSpPr/>
          <p:nvPr/>
        </p:nvSpPr>
        <p:spPr bwMode="auto">
          <a:xfrm>
            <a:off x="528136" y="4732100"/>
            <a:ext cx="4260272" cy="122460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For PHP applications, your local directory will be in your “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xampp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/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htdocs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” directory</a:t>
            </a:r>
          </a:p>
        </p:txBody>
      </p:sp>
    </p:spTree>
    <p:extLst>
      <p:ext uri="{BB962C8B-B14F-4D97-AF65-F5344CB8AC3E}">
        <p14:creationId xmlns:p14="http://schemas.microsoft.com/office/powerpoint/2010/main" val="650945370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3E9975-E2BB-4CAD-B93A-685F2160F549}"/>
              </a:ext>
            </a:extLst>
          </p:cNvPr>
          <p:cNvSpPr txBox="1"/>
          <p:nvPr/>
        </p:nvSpPr>
        <p:spPr>
          <a:xfrm>
            <a:off x="866498" y="228600"/>
            <a:ext cx="7141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[2] Create a new Repository on your Hard Drive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98D90-2A85-46A8-B451-A1931E01F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143000"/>
            <a:ext cx="47148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37732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3E9975-E2BB-4CAD-B93A-685F2160F549}"/>
              </a:ext>
            </a:extLst>
          </p:cNvPr>
          <p:cNvSpPr txBox="1"/>
          <p:nvPr/>
        </p:nvSpPr>
        <p:spPr>
          <a:xfrm>
            <a:off x="866498" y="228600"/>
            <a:ext cx="7862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[3] Add an existing Repository from your Hard Drive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801B6-E8D7-4B5D-B424-0CE3DAA53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76400"/>
            <a:ext cx="47720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21535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03E601-B1E1-456F-B91D-A62F899A15B2}"/>
              </a:ext>
            </a:extLst>
          </p:cNvPr>
          <p:cNvSpPr txBox="1">
            <a:spLocks/>
          </p:cNvSpPr>
          <p:nvPr/>
        </p:nvSpPr>
        <p:spPr>
          <a:xfrm>
            <a:off x="914400" y="762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Concept: Staging vs Committing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1B1BE0-79C5-42F6-AD1A-B93E4D7FB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057399"/>
            <a:ext cx="3952875" cy="2428875"/>
          </a:xfrm>
          <a:prstGeom prst="rect">
            <a:avLst/>
          </a:prstGeom>
        </p:spPr>
      </p:pic>
      <p:pic>
        <p:nvPicPr>
          <p:cNvPr id="1026" name="Picture 2" descr="Image result for git staging area">
            <a:extLst>
              <a:ext uri="{FF2B5EF4-FFF2-40B4-BE49-F238E27FC236}">
                <a16:creationId xmlns:a16="http://schemas.microsoft.com/office/drawing/2014/main" id="{0A30B42C-3582-4DC3-8712-753B5D2DE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2" y="2057399"/>
            <a:ext cx="3762086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3425658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03E601-B1E1-456F-B91D-A62F899A15B2}"/>
              </a:ext>
            </a:extLst>
          </p:cNvPr>
          <p:cNvSpPr txBox="1">
            <a:spLocks/>
          </p:cNvSpPr>
          <p:nvPr/>
        </p:nvSpPr>
        <p:spPr>
          <a:xfrm>
            <a:off x="914400" y="762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Doing solo 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94F30-CAD5-4EE2-A613-822A7A824599}"/>
              </a:ext>
            </a:extLst>
          </p:cNvPr>
          <p:cNvSpPr txBox="1"/>
          <p:nvPr/>
        </p:nvSpPr>
        <p:spPr>
          <a:xfrm>
            <a:off x="381000" y="13716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5AD1A-93D4-4E2C-9507-659CFCAF39EF}"/>
              </a:ext>
            </a:extLst>
          </p:cNvPr>
          <p:cNvSpPr txBox="1"/>
          <p:nvPr/>
        </p:nvSpPr>
        <p:spPr>
          <a:xfrm>
            <a:off x="304800" y="1447800"/>
            <a:ext cx="48006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Workflow 1:</a:t>
            </a:r>
          </a:p>
          <a:p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Create a Repository on GitHub  (github.com)</a:t>
            </a:r>
          </a:p>
          <a:p>
            <a:pPr lvl="1"/>
            <a:r>
              <a:rPr lang="en-US" sz="1800" dirty="0"/>
              <a:t>a. Either from scratch</a:t>
            </a:r>
          </a:p>
          <a:p>
            <a:pPr lvl="1"/>
            <a:r>
              <a:rPr lang="en-US" sz="1800" dirty="0"/>
              <a:t>b. Or through a fork</a:t>
            </a:r>
          </a:p>
          <a:p>
            <a:pPr marL="342900" indent="-342900">
              <a:buAutoNum type="arabicPeriod"/>
            </a:pPr>
            <a:r>
              <a:rPr lang="en-US" sz="1800" dirty="0"/>
              <a:t>Clone it in GitHub4Desktop</a:t>
            </a:r>
          </a:p>
          <a:p>
            <a:pPr marL="342900" indent="-342900">
              <a:buAutoNum type="arabicPeriod"/>
            </a:pPr>
            <a:r>
              <a:rPr lang="en-US" sz="1800" dirty="0"/>
              <a:t>Make Changes  </a:t>
            </a:r>
            <a:r>
              <a:rPr lang="en-US" sz="1800" dirty="0">
                <a:sym typeface="Wingdings" panose="05000000000000000000" pitchFamily="2" charset="2"/>
              </a:rPr>
              <a:t> Commit  Push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28A71-A429-4766-8B27-9347D6C8ACB6}"/>
              </a:ext>
            </a:extLst>
          </p:cNvPr>
          <p:cNvSpPr txBox="1"/>
          <p:nvPr/>
        </p:nvSpPr>
        <p:spPr>
          <a:xfrm>
            <a:off x="4191000" y="4038600"/>
            <a:ext cx="454045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Workflow 2:</a:t>
            </a:r>
          </a:p>
          <a:p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Create a Repository on your local desktop</a:t>
            </a:r>
          </a:p>
          <a:p>
            <a:pPr marL="342900" indent="-342900">
              <a:buAutoNum type="arabicPeriod"/>
            </a:pPr>
            <a:r>
              <a:rPr lang="en-US" sz="1800" dirty="0"/>
              <a:t>Make Changes  </a:t>
            </a:r>
            <a:r>
              <a:rPr lang="en-US" sz="1800" dirty="0">
                <a:sym typeface="Wingdings" panose="05000000000000000000" pitchFamily="2" charset="2"/>
              </a:rPr>
              <a:t> Commit </a:t>
            </a:r>
          </a:p>
          <a:p>
            <a:pPr marL="342900" indent="-342900">
              <a:buAutoNum type="arabicPeriod"/>
            </a:pPr>
            <a:r>
              <a:rPr lang="en-US" sz="1800" dirty="0">
                <a:sym typeface="Wingdings" panose="05000000000000000000" pitchFamily="2" charset="2"/>
              </a:rPr>
              <a:t>Push the changes to github.com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3811500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03E601-B1E1-456F-B91D-A62F899A15B2}"/>
              </a:ext>
            </a:extLst>
          </p:cNvPr>
          <p:cNvSpPr txBox="1">
            <a:spLocks/>
          </p:cNvSpPr>
          <p:nvPr/>
        </p:nvSpPr>
        <p:spPr>
          <a:xfrm>
            <a:off x="914400" y="762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Doing group 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94F30-CAD5-4EE2-A613-822A7A824599}"/>
              </a:ext>
            </a:extLst>
          </p:cNvPr>
          <p:cNvSpPr txBox="1"/>
          <p:nvPr/>
        </p:nvSpPr>
        <p:spPr>
          <a:xfrm>
            <a:off x="381000" y="13716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5AD1A-93D4-4E2C-9507-659CFCAF39EF}"/>
              </a:ext>
            </a:extLst>
          </p:cNvPr>
          <p:cNvSpPr txBox="1"/>
          <p:nvPr/>
        </p:nvSpPr>
        <p:spPr>
          <a:xfrm>
            <a:off x="396711" y="1511670"/>
            <a:ext cx="6934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Workflow:</a:t>
            </a:r>
          </a:p>
          <a:p>
            <a:pPr marL="228600" indent="-228600">
              <a:buAutoNum type="arabicPeriod"/>
            </a:pPr>
            <a:r>
              <a:rPr lang="en-US" sz="2000" dirty="0"/>
              <a:t>Access a project (master repository) on GitHub </a:t>
            </a:r>
          </a:p>
          <a:p>
            <a:pPr marL="228600" indent="-228600">
              <a:buAutoNum type="arabicPeriod"/>
            </a:pPr>
            <a:r>
              <a:rPr lang="en-US" sz="2000" dirty="0"/>
              <a:t>Fork the project (it creates a local copy on GitHub under your account)</a:t>
            </a:r>
          </a:p>
          <a:p>
            <a:pPr marL="228600" indent="-228600">
              <a:buAutoNum type="arabicPeriod"/>
            </a:pPr>
            <a:r>
              <a:rPr lang="en-US" sz="2000" dirty="0"/>
              <a:t>Clone your copy (it creates a local copy on your desktop for you to make further changes) </a:t>
            </a:r>
          </a:p>
          <a:p>
            <a:pPr marL="228600" indent="-228600">
              <a:buAutoNum type="arabicPeriod"/>
            </a:pPr>
            <a:r>
              <a:rPr lang="en-US" sz="2000" dirty="0"/>
              <a:t>Make changes in your local copy</a:t>
            </a:r>
          </a:p>
          <a:p>
            <a:pPr marL="228600" indent="-228600">
              <a:buAutoNum type="arabicPeriod"/>
            </a:pPr>
            <a:r>
              <a:rPr lang="en-US" sz="2000" dirty="0"/>
              <a:t>Commit your changes to the local copy</a:t>
            </a:r>
          </a:p>
          <a:p>
            <a:pPr marL="228600" indent="-228600">
              <a:buAutoNum type="arabicPeriod"/>
            </a:pPr>
            <a:r>
              <a:rPr lang="en-US" sz="2000" dirty="0"/>
              <a:t>Push your changes to </a:t>
            </a:r>
            <a:r>
              <a:rPr lang="en-US" sz="2000" dirty="0" err="1"/>
              <a:t>github</a:t>
            </a:r>
            <a:r>
              <a:rPr lang="en-US" sz="2000" dirty="0"/>
              <a:t> (still your own copy)</a:t>
            </a:r>
          </a:p>
          <a:p>
            <a:pPr marL="228600" indent="-228600">
              <a:buAutoNum type="arabicPeriod"/>
            </a:pPr>
            <a:r>
              <a:rPr lang="en-US" sz="2000" dirty="0"/>
              <a:t>Create a Pull Request</a:t>
            </a:r>
          </a:p>
          <a:p>
            <a:pPr marL="228600" indent="-228600">
              <a:buAutoNum type="arabicPeriod"/>
            </a:pPr>
            <a:r>
              <a:rPr lang="en-US" sz="2000" dirty="0"/>
              <a:t>(Project Owner) processes the Pull Request</a:t>
            </a:r>
          </a:p>
          <a:p>
            <a:pPr marL="228600" indent="-228600">
              <a:buAutoNum type="arabicPeriod"/>
            </a:pPr>
            <a:r>
              <a:rPr lang="en-US" sz="2000" dirty="0"/>
              <a:t> (As needed) sync up with the Master Repository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9735942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03E601-B1E1-456F-B91D-A62F899A15B2}"/>
              </a:ext>
            </a:extLst>
          </p:cNvPr>
          <p:cNvSpPr txBox="1">
            <a:spLocks/>
          </p:cNvSpPr>
          <p:nvPr/>
        </p:nvSpPr>
        <p:spPr>
          <a:xfrm>
            <a:off x="914400" y="762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Fork, Clone, Push, Pull request, pull, fetch, merge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94F30-CAD5-4EE2-A613-822A7A824599}"/>
              </a:ext>
            </a:extLst>
          </p:cNvPr>
          <p:cNvSpPr txBox="1"/>
          <p:nvPr/>
        </p:nvSpPr>
        <p:spPr>
          <a:xfrm>
            <a:off x="381000" y="13716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Image result for fork clone pull request">
            <a:extLst>
              <a:ext uri="{FF2B5EF4-FFF2-40B4-BE49-F238E27FC236}">
                <a16:creationId xmlns:a16="http://schemas.microsoft.com/office/drawing/2014/main" id="{58EC20DB-8565-41B8-A4B5-A6CF5B33E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67439"/>
            <a:ext cx="8382000" cy="470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4863154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03E601-B1E1-456F-B91D-A62F899A15B2}"/>
              </a:ext>
            </a:extLst>
          </p:cNvPr>
          <p:cNvSpPr txBox="1">
            <a:spLocks/>
          </p:cNvSpPr>
          <p:nvPr/>
        </p:nvSpPr>
        <p:spPr>
          <a:xfrm>
            <a:off x="914400" y="762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Fork, Clone, Push, Pull request, pull, fetch, merge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94F30-CAD5-4EE2-A613-822A7A824599}"/>
              </a:ext>
            </a:extLst>
          </p:cNvPr>
          <p:cNvSpPr txBox="1"/>
          <p:nvPr/>
        </p:nvSpPr>
        <p:spPr>
          <a:xfrm>
            <a:off x="381000" y="13716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Image result for fork clone pull request">
            <a:extLst>
              <a:ext uri="{FF2B5EF4-FFF2-40B4-BE49-F238E27FC236}">
                <a16:creationId xmlns:a16="http://schemas.microsoft.com/office/drawing/2014/main" id="{58EC20DB-8565-41B8-A4B5-A6CF5B33E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67439"/>
            <a:ext cx="8382000" cy="470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516029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58200" y="6629400"/>
            <a:ext cx="5334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2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-1524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219200"/>
            <a:ext cx="510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[1] What is GIT?</a:t>
            </a:r>
          </a:p>
          <a:p>
            <a:endParaRPr lang="en-US" sz="2400" dirty="0"/>
          </a:p>
          <a:p>
            <a:r>
              <a:rPr lang="en-US" sz="2400" dirty="0"/>
              <a:t>[2] What is GitHub?</a:t>
            </a:r>
          </a:p>
          <a:p>
            <a:endParaRPr lang="en-US" sz="2400" dirty="0"/>
          </a:p>
          <a:p>
            <a:r>
              <a:rPr lang="en-US" sz="2400" dirty="0"/>
              <a:t>[3] Wat is GitHub For Desktop?</a:t>
            </a:r>
          </a:p>
          <a:p>
            <a:endParaRPr lang="en-US" sz="2400" dirty="0"/>
          </a:p>
          <a:p>
            <a:r>
              <a:rPr lang="en-US" sz="2400" dirty="0"/>
              <a:t>[4] Using GitHub for Solo Projects</a:t>
            </a:r>
          </a:p>
          <a:p>
            <a:endParaRPr lang="en-US" sz="2400" dirty="0"/>
          </a:p>
          <a:p>
            <a:r>
              <a:rPr lang="en-US" sz="2400" dirty="0"/>
              <a:t>[5] Using GitHub for Group Projects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032426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2E8CF6-8B78-4633-878E-2D21F556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1295400"/>
            <a:ext cx="9144000" cy="49783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B1B8BA-9E2A-48A3-B9A3-FB2E553F1988}"/>
              </a:ext>
            </a:extLst>
          </p:cNvPr>
          <p:cNvSpPr txBox="1"/>
          <p:nvPr/>
        </p:nvSpPr>
        <p:spPr>
          <a:xfrm>
            <a:off x="990600" y="230345"/>
            <a:ext cx="45320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Pull Request  (</a:t>
            </a:r>
            <a:r>
              <a:rPr lang="en-US" sz="4000" dirty="0">
                <a:hlinkClick r:id="rId4"/>
              </a:rPr>
              <a:t>video</a:t>
            </a:r>
            <a:r>
              <a:rPr lang="en-US" sz="4000" dirty="0"/>
              <a:t>)</a:t>
            </a:r>
          </a:p>
          <a:p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6515870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53B23-C624-45CE-9DA8-3F3001730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2" y="1295400"/>
            <a:ext cx="9144000" cy="20769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A8899B-12C8-4643-9202-1ADCB699F2FC}"/>
              </a:ext>
            </a:extLst>
          </p:cNvPr>
          <p:cNvSpPr/>
          <p:nvPr/>
        </p:nvSpPr>
        <p:spPr>
          <a:xfrm>
            <a:off x="990600" y="174566"/>
            <a:ext cx="5715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/>
              <a:t>Forking a Repository (on GitHub)</a:t>
            </a:r>
          </a:p>
          <a:p>
            <a:pPr eaLnBrk="1" hangingPunct="1"/>
            <a:r>
              <a:rPr lang="en-US" sz="2400" dirty="0"/>
              <a:t>Cloning a Repository (to local machine)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B748C-2400-49A7-95CE-38278A072093}"/>
              </a:ext>
            </a:extLst>
          </p:cNvPr>
          <p:cNvSpPr txBox="1"/>
          <p:nvPr/>
        </p:nvSpPr>
        <p:spPr>
          <a:xfrm>
            <a:off x="228600" y="4267200"/>
            <a:ext cx="49744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Ensure that you are logged in to GitHub.</a:t>
            </a:r>
          </a:p>
          <a:p>
            <a:endParaRPr lang="en-US" sz="2000" dirty="0"/>
          </a:p>
          <a:p>
            <a:r>
              <a:rPr lang="en-US" sz="2000" dirty="0"/>
              <a:t>Otherwise, FORK will not be available to you.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9054225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8FE867-9C93-474E-9128-AF39B78BF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219200"/>
            <a:ext cx="4362450" cy="4829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C38B27-935C-480B-A672-7B9296FCF384}"/>
              </a:ext>
            </a:extLst>
          </p:cNvPr>
          <p:cNvSpPr txBox="1"/>
          <p:nvPr/>
        </p:nvSpPr>
        <p:spPr>
          <a:xfrm>
            <a:off x="858694" y="1634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List of repositories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F5CFDC-D871-4CAD-AC81-7F9D2E05D85C}"/>
              </a:ext>
            </a:extLst>
          </p:cNvPr>
          <p:cNvCxnSpPr>
            <a:cxnSpLocks/>
          </p:cNvCxnSpPr>
          <p:nvPr/>
        </p:nvCxnSpPr>
        <p:spPr bwMode="auto">
          <a:xfrm flipH="1">
            <a:off x="2971800" y="2209800"/>
            <a:ext cx="3886200" cy="1905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Arrow: Down 7">
            <a:extLst>
              <a:ext uri="{FF2B5EF4-FFF2-40B4-BE49-F238E27FC236}">
                <a16:creationId xmlns:a16="http://schemas.microsoft.com/office/drawing/2014/main" id="{5D5D39E9-E7F7-49EC-83AF-480AF1225748}"/>
              </a:ext>
            </a:extLst>
          </p:cNvPr>
          <p:cNvSpPr/>
          <p:nvPr/>
        </p:nvSpPr>
        <p:spPr bwMode="auto">
          <a:xfrm rot="5400000">
            <a:off x="4634865" y="1918335"/>
            <a:ext cx="1341120" cy="436245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9FE53-794E-44EA-B888-C7451DEE0662}"/>
              </a:ext>
            </a:extLst>
          </p:cNvPr>
          <p:cNvSpPr/>
          <p:nvPr/>
        </p:nvSpPr>
        <p:spPr>
          <a:xfrm>
            <a:off x="3645339" y="3961060"/>
            <a:ext cx="3829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Fork icon indicates that it is forked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288382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768E4A-EB44-4097-83FF-4C5DF27FC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9240"/>
            <a:ext cx="9144000" cy="3779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BE338F-4568-4FC5-B1A1-C80A196B5723}"/>
              </a:ext>
            </a:extLst>
          </p:cNvPr>
          <p:cNvSpPr txBox="1"/>
          <p:nvPr/>
        </p:nvSpPr>
        <p:spPr>
          <a:xfrm>
            <a:off x="858694" y="1634"/>
            <a:ext cx="75328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Creating a new pull request</a:t>
            </a:r>
          </a:p>
          <a:p>
            <a:r>
              <a:rPr lang="en-US" sz="3200" dirty="0"/>
              <a:t>(From Project Contributor to Project Owner)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1163306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48CC73-9341-4108-9C75-28E925631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52600"/>
            <a:ext cx="7934325" cy="4057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139F10-346C-4F43-BC55-8E0EFA2D2C74}"/>
              </a:ext>
            </a:extLst>
          </p:cNvPr>
          <p:cNvSpPr txBox="1"/>
          <p:nvPr/>
        </p:nvSpPr>
        <p:spPr>
          <a:xfrm>
            <a:off x="858694" y="1634"/>
            <a:ext cx="75328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Creating a new pull request</a:t>
            </a:r>
          </a:p>
          <a:p>
            <a:r>
              <a:rPr lang="en-US" sz="3200" dirty="0"/>
              <a:t>(From Project Contributor to Project Owner)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00505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D82315-8612-41C2-BFD3-5BE280811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38200"/>
            <a:ext cx="9144000" cy="57614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4531547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4E9A1C-658A-48A2-9DB7-0F7D6E579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19200"/>
            <a:ext cx="8458200" cy="5344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2551D5-EAF8-4538-9344-2087D3A3CBD3}"/>
              </a:ext>
            </a:extLst>
          </p:cNvPr>
          <p:cNvSpPr txBox="1"/>
          <p:nvPr/>
        </p:nvSpPr>
        <p:spPr>
          <a:xfrm>
            <a:off x="838200" y="152400"/>
            <a:ext cx="7173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Project owner reviewing the Pull Requests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090428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8A459-69DF-4622-8CC0-C719F23BEED9}"/>
              </a:ext>
            </a:extLst>
          </p:cNvPr>
          <p:cNvSpPr txBox="1"/>
          <p:nvPr/>
        </p:nvSpPr>
        <p:spPr>
          <a:xfrm>
            <a:off x="838200" y="152400"/>
            <a:ext cx="8076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(As a project Owner) Process the Pull Requests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099A7-FBE7-46B1-9214-D172634038E1}"/>
              </a:ext>
            </a:extLst>
          </p:cNvPr>
          <p:cNvSpPr txBox="1"/>
          <p:nvPr/>
        </p:nvSpPr>
        <p:spPr>
          <a:xfrm>
            <a:off x="457200" y="1828800"/>
            <a:ext cx="78148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2800" dirty="0"/>
              <a:t>Review the pull request</a:t>
            </a:r>
          </a:p>
          <a:p>
            <a:pPr marL="228600" indent="-228600">
              <a:buAutoNum type="arabicPeriod"/>
            </a:pPr>
            <a:r>
              <a:rPr lang="en-US" sz="2800" dirty="0"/>
              <a:t>Review the changes</a:t>
            </a:r>
          </a:p>
          <a:p>
            <a:pPr marL="228600" indent="-228600">
              <a:buAutoNum type="arabicPeriod"/>
            </a:pPr>
            <a:r>
              <a:rPr lang="en-US" sz="2800" dirty="0"/>
              <a:t>Merge/Integrate the changes into the master branch</a:t>
            </a:r>
          </a:p>
          <a:p>
            <a:pPr marL="228600" indent="-228600">
              <a:buAutoNum type="arabicPeriod"/>
            </a:pPr>
            <a:r>
              <a:rPr lang="en-US" sz="2800" dirty="0"/>
              <a:t>Close the pull request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4385458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8A459-69DF-4622-8CC0-C719F23BEED9}"/>
              </a:ext>
            </a:extLst>
          </p:cNvPr>
          <p:cNvSpPr txBox="1"/>
          <p:nvPr/>
        </p:nvSpPr>
        <p:spPr>
          <a:xfrm>
            <a:off x="838200" y="152400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Recap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8FBF4D-7E41-4D4B-82E3-B5E50DC87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46309"/>
              </p:ext>
            </p:extLst>
          </p:nvPr>
        </p:nvGraphicFramePr>
        <p:xfrm>
          <a:off x="457200" y="1219200"/>
          <a:ext cx="6096000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644819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57445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What is…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94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Git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55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GitHub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65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GitHub Desktop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82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Fork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096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Clone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5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Staging (Add)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15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Commit 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35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Push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2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Pull Request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70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Fetch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168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Merge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31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Pull (fetch + merge)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3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Sync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70560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1710522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8A459-69DF-4622-8CC0-C719F23BEED9}"/>
              </a:ext>
            </a:extLst>
          </p:cNvPr>
          <p:cNvSpPr txBox="1"/>
          <p:nvPr/>
        </p:nvSpPr>
        <p:spPr>
          <a:xfrm>
            <a:off x="838200" y="152400"/>
            <a:ext cx="4132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Summary of Workflows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4972D-BC06-425D-8B3A-3D1D9E216C55}"/>
              </a:ext>
            </a:extLst>
          </p:cNvPr>
          <p:cNvSpPr/>
          <p:nvPr/>
        </p:nvSpPr>
        <p:spPr>
          <a:xfrm>
            <a:off x="762000" y="1659285"/>
            <a:ext cx="7848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(As Team Member – 1</a:t>
            </a:r>
            <a:r>
              <a:rPr lang="en-US" sz="2800" baseline="30000" dirty="0"/>
              <a:t>st</a:t>
            </a:r>
            <a:r>
              <a:rPr lang="en-US" sz="2800" dirty="0"/>
              <a:t> time) Fork </a:t>
            </a:r>
            <a:r>
              <a:rPr lang="en-US" sz="2800" dirty="0">
                <a:sym typeface="Wingdings" panose="05000000000000000000" pitchFamily="2" charset="2"/>
              </a:rPr>
              <a:t> Clone 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Change 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Push 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Open Pull Request</a:t>
            </a:r>
          </a:p>
          <a:p>
            <a:endParaRPr lang="en-US" sz="2800" dirty="0"/>
          </a:p>
          <a:p>
            <a:r>
              <a:rPr lang="en-US" sz="2800" dirty="0"/>
              <a:t>(As Team Member </a:t>
            </a:r>
            <a:r>
              <a:rPr lang="en-US" sz="2800" dirty="0">
                <a:sym typeface="Wingdings" panose="05000000000000000000" pitchFamily="2" charset="2"/>
              </a:rPr>
              <a:t> Continuous</a:t>
            </a:r>
            <a:r>
              <a:rPr lang="en-US" sz="2800" dirty="0"/>
              <a:t>) Fetch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Merge 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Change 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Push 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Open Pull Request</a:t>
            </a:r>
          </a:p>
          <a:p>
            <a:endParaRPr lang="en-US" sz="2800" dirty="0"/>
          </a:p>
          <a:p>
            <a:r>
              <a:rPr lang="en-US" sz="2800" dirty="0"/>
              <a:t>(As Owner of Master Repository) Process Pull Requests</a:t>
            </a:r>
          </a:p>
          <a:p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448099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58200" y="6629400"/>
            <a:ext cx="5334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3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762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[1] What is Git?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410C4-3A95-4E74-AAB4-0D1A32CDE751}"/>
              </a:ext>
            </a:extLst>
          </p:cNvPr>
          <p:cNvSpPr txBox="1"/>
          <p:nvPr/>
        </p:nvSpPr>
        <p:spPr>
          <a:xfrm>
            <a:off x="304801" y="1219200"/>
            <a:ext cx="84582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Git</a:t>
            </a:r>
          </a:p>
          <a:p>
            <a:endParaRPr lang="en-US" sz="2000" dirty="0"/>
          </a:p>
          <a:p>
            <a:r>
              <a:rPr lang="en-US" sz="2000" dirty="0"/>
              <a:t>Git is a Version Control System (VCS).</a:t>
            </a:r>
          </a:p>
          <a:p>
            <a:endParaRPr lang="en-US" sz="2000" dirty="0"/>
          </a:p>
          <a:p>
            <a:r>
              <a:rPr lang="en-US" sz="2000" dirty="0"/>
              <a:t>We use it to track and control changes to source code, configuration files, and documentation.</a:t>
            </a:r>
          </a:p>
          <a:p>
            <a:endParaRPr lang="en-US" sz="2000" dirty="0"/>
          </a:p>
          <a:p>
            <a:r>
              <a:rPr lang="en-US" sz="2000" dirty="0"/>
              <a:t>You can check the history of changes over time.</a:t>
            </a:r>
          </a:p>
          <a:p>
            <a:endParaRPr lang="en-US" sz="2000" dirty="0"/>
          </a:p>
          <a:p>
            <a:r>
              <a:rPr lang="en-US" sz="2000" dirty="0"/>
              <a:t>You can revert back to a previous version if needed.</a:t>
            </a:r>
          </a:p>
          <a:p>
            <a:endParaRPr lang="en-US" sz="2000" dirty="0"/>
          </a:p>
          <a:p>
            <a:r>
              <a:rPr lang="en-US" sz="2000" dirty="0"/>
              <a:t>You can use it solo, but it is particularly useful when working in a team.</a:t>
            </a:r>
          </a:p>
          <a:p>
            <a:endParaRPr lang="en-US" sz="2000" dirty="0"/>
          </a:p>
          <a:p>
            <a:r>
              <a:rPr lang="en-US" sz="2000" dirty="0"/>
              <a:t>Git stores the history of changes in a database called repository.</a:t>
            </a:r>
          </a:p>
          <a:p>
            <a:r>
              <a:rPr lang="en-US" sz="2000" dirty="0"/>
              <a:t>(repository = folder of source files + .git subdirectory created by Git to story the history)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D10993-E559-45B5-8930-B83CC5D4D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335"/>
          <a:stretch/>
        </p:blipFill>
        <p:spPr>
          <a:xfrm>
            <a:off x="5715000" y="1028045"/>
            <a:ext cx="1600200" cy="1533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2255052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3"/>
          <p:cNvSpPr>
            <a:spLocks noChangeArrowheads="1"/>
          </p:cNvSpPr>
          <p:nvPr/>
        </p:nvSpPr>
        <p:spPr bwMode="auto">
          <a:xfrm>
            <a:off x="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/>
              <a:t>Keeping</a:t>
            </a:r>
          </a:p>
          <a:p>
            <a:pPr algn="ctr"/>
            <a:r>
              <a:rPr lang="en-US" sz="2800" b="1" dirty="0"/>
              <a:t>UPSTREAM, FORK, and CLONE </a:t>
            </a:r>
          </a:p>
          <a:p>
            <a:pPr algn="ctr"/>
            <a:r>
              <a:rPr lang="en-US" sz="2800" b="1" dirty="0"/>
              <a:t>In Sync</a:t>
            </a:r>
          </a:p>
        </p:txBody>
      </p:sp>
      <p:pic>
        <p:nvPicPr>
          <p:cNvPr id="13315" name="Picture 2054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2056"/>
          <p:cNvSpPr>
            <a:spLocks noChangeArrowheads="1"/>
          </p:cNvSpPr>
          <p:nvPr/>
        </p:nvSpPr>
        <p:spPr bwMode="auto">
          <a:xfrm>
            <a:off x="2895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45000"/>
              </a:spcBef>
            </a:pPr>
            <a:r>
              <a:rPr kumimoji="1" lang="en-US" sz="2000" b="1" dirty="0">
                <a:latin typeface="Arial" charset="0"/>
              </a:rPr>
              <a:t>Siva R Jasthi</a:t>
            </a:r>
            <a:endParaRPr kumimoji="1" lang="en-US" sz="1600" dirty="0">
              <a:latin typeface="Arial" charset="0"/>
            </a:endParaRP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Community Faculty</a:t>
            </a: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Computer Sciences and Cyber Security</a:t>
            </a: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Metropolitan State University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7601522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8A459-69DF-4622-8CC0-C719F23BEED9}"/>
              </a:ext>
            </a:extLst>
          </p:cNvPr>
          <p:cNvSpPr txBox="1"/>
          <p:nvPr/>
        </p:nvSpPr>
        <p:spPr>
          <a:xfrm>
            <a:off x="838200" y="152400"/>
            <a:ext cx="6466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Syncing the FORK with the Upstream</a:t>
            </a:r>
          </a:p>
        </p:txBody>
      </p:sp>
      <p:pic>
        <p:nvPicPr>
          <p:cNvPr id="4" name="Picture 2" descr="Image result for fork clone pull request">
            <a:extLst>
              <a:ext uri="{FF2B5EF4-FFF2-40B4-BE49-F238E27FC236}">
                <a16:creationId xmlns:a16="http://schemas.microsoft.com/office/drawing/2014/main" id="{DBD5E6A5-7A60-420D-88C5-27F4D75B8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2982"/>
            <a:ext cx="5156755" cy="289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41788453-29F1-41A0-BE5D-D37688F61521}"/>
              </a:ext>
            </a:extLst>
          </p:cNvPr>
          <p:cNvSpPr/>
          <p:nvPr/>
        </p:nvSpPr>
        <p:spPr bwMode="auto">
          <a:xfrm>
            <a:off x="2971800" y="2514600"/>
            <a:ext cx="3048000" cy="141732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A4A4C-6502-4C99-AEC7-97CA7DC53718}"/>
              </a:ext>
            </a:extLst>
          </p:cNvPr>
          <p:cNvSpPr/>
          <p:nvPr/>
        </p:nvSpPr>
        <p:spPr>
          <a:xfrm>
            <a:off x="381000" y="1113987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How do you keep your Fork (Your </a:t>
            </a:r>
            <a:r>
              <a:rPr lang="en-US" sz="1600" dirty="0" err="1"/>
              <a:t>Github</a:t>
            </a:r>
            <a:r>
              <a:rPr lang="en-US" sz="1600" dirty="0"/>
              <a:t> Repo) in sync with the Upstream (Main </a:t>
            </a:r>
            <a:r>
              <a:rPr lang="en-US" sz="1600" dirty="0" err="1"/>
              <a:t>Github</a:t>
            </a:r>
            <a:r>
              <a:rPr lang="en-US" sz="1600" dirty="0"/>
              <a:t> Repo)?</a:t>
            </a:r>
          </a:p>
          <a:p>
            <a:endParaRPr lang="en-US" sz="1600" dirty="0"/>
          </a:p>
          <a:p>
            <a:r>
              <a:rPr lang="en-US" sz="1600" dirty="0"/>
              <a:t>How do you pull the changes into your own Fork?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39F657-1EDA-4FDA-B6D8-21577D9C0654}"/>
              </a:ext>
            </a:extLst>
          </p:cNvPr>
          <p:cNvSpPr txBox="1"/>
          <p:nvPr/>
        </p:nvSpPr>
        <p:spPr>
          <a:xfrm>
            <a:off x="1066800" y="4191000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Upstream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3EC63-DAF2-4F27-AC41-02F03841D1B7}"/>
              </a:ext>
            </a:extLst>
          </p:cNvPr>
          <p:cNvSpPr txBox="1"/>
          <p:nvPr/>
        </p:nvSpPr>
        <p:spPr>
          <a:xfrm>
            <a:off x="6705600" y="419099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4BEB8-A2E8-4066-88F6-74D5E1F9C836}"/>
              </a:ext>
            </a:extLst>
          </p:cNvPr>
          <p:cNvSpPr txBox="1"/>
          <p:nvPr/>
        </p:nvSpPr>
        <p:spPr>
          <a:xfrm>
            <a:off x="5486400" y="5943600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042290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B80DEF-CDAD-41C2-9E5B-52CB3AA3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9144000" cy="4762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8DBD3B-B301-46C4-BA1A-FDA7354C02BB}"/>
              </a:ext>
            </a:extLst>
          </p:cNvPr>
          <p:cNvSpPr txBox="1"/>
          <p:nvPr/>
        </p:nvSpPr>
        <p:spPr>
          <a:xfrm>
            <a:off x="990600" y="98544"/>
            <a:ext cx="6683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GitHub Desktop: Review your CLONE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21AA84-77FA-4F88-B855-309BF3DA2A99}"/>
              </a:ext>
            </a:extLst>
          </p:cNvPr>
          <p:cNvSpPr/>
          <p:nvPr/>
        </p:nvSpPr>
        <p:spPr>
          <a:xfrm>
            <a:off x="228600" y="3124200"/>
            <a:ext cx="220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Your CLONE </a:t>
            </a:r>
          </a:p>
          <a:p>
            <a:r>
              <a:rPr lang="en-US" sz="2400" dirty="0"/>
              <a:t>is in sync </a:t>
            </a:r>
          </a:p>
          <a:p>
            <a:r>
              <a:rPr lang="en-US" sz="2400" dirty="0"/>
              <a:t>with the FORK</a:t>
            </a:r>
          </a:p>
        </p:txBody>
      </p:sp>
    </p:spTree>
    <p:extLst>
      <p:ext uri="{BB962C8B-B14F-4D97-AF65-F5344CB8AC3E}">
        <p14:creationId xmlns:p14="http://schemas.microsoft.com/office/powerpoint/2010/main" val="3968422847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26F428-14F6-4D30-A463-CF6D8F7A345A}"/>
              </a:ext>
            </a:extLst>
          </p:cNvPr>
          <p:cNvSpPr/>
          <p:nvPr/>
        </p:nvSpPr>
        <p:spPr>
          <a:xfrm>
            <a:off x="609600" y="1143000"/>
            <a:ext cx="827662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https://github.com/sjasthi/open-website</a:t>
            </a:r>
            <a:r>
              <a:rPr lang="en-US" sz="2400" dirty="0"/>
              <a:t>   (243 commits)</a:t>
            </a:r>
          </a:p>
          <a:p>
            <a:r>
              <a:rPr lang="en-US" sz="2400" dirty="0"/>
              <a:t>Is forked from</a:t>
            </a:r>
          </a:p>
          <a:p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https://github.com/robertovormittag/open-website</a:t>
            </a:r>
            <a:r>
              <a:rPr lang="en-US" sz="2400" dirty="0"/>
              <a:t>  (354 commits)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4864B-F173-4D8B-A431-EC7B7160BC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496"/>
          <a:stretch/>
        </p:blipFill>
        <p:spPr>
          <a:xfrm>
            <a:off x="0" y="2514600"/>
            <a:ext cx="9144000" cy="3675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EB3BB6-F40C-4E47-8F3F-9AC01C179E87}"/>
              </a:ext>
            </a:extLst>
          </p:cNvPr>
          <p:cNvSpPr txBox="1"/>
          <p:nvPr/>
        </p:nvSpPr>
        <p:spPr>
          <a:xfrm>
            <a:off x="990600" y="98544"/>
            <a:ext cx="5357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FORKED Repo  (</a:t>
            </a:r>
            <a:r>
              <a:rPr lang="en-US" sz="4000" dirty="0" err="1"/>
              <a:t>sjasthi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3958187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26F428-14F6-4D30-A463-CF6D8F7A345A}"/>
              </a:ext>
            </a:extLst>
          </p:cNvPr>
          <p:cNvSpPr/>
          <p:nvPr/>
        </p:nvSpPr>
        <p:spPr>
          <a:xfrm>
            <a:off x="685800" y="914400"/>
            <a:ext cx="827662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https://github.com/sjasthi/open-website</a:t>
            </a:r>
            <a:r>
              <a:rPr lang="en-US" sz="2400" dirty="0"/>
              <a:t>   (243 commits)</a:t>
            </a:r>
          </a:p>
          <a:p>
            <a:r>
              <a:rPr lang="en-US" sz="2400" dirty="0"/>
              <a:t>Is forked from</a:t>
            </a:r>
          </a:p>
          <a:p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https://github.com/robertovormittag/open-website</a:t>
            </a:r>
            <a:r>
              <a:rPr lang="en-US" sz="2400" dirty="0"/>
              <a:t>  (354 commits)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7F7B61-3B75-4117-9EF1-52A50D381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34570"/>
            <a:ext cx="9144000" cy="4544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6A282B-AB63-4B10-817E-C2B010728545}"/>
              </a:ext>
            </a:extLst>
          </p:cNvPr>
          <p:cNvSpPr txBox="1"/>
          <p:nvPr/>
        </p:nvSpPr>
        <p:spPr>
          <a:xfrm>
            <a:off x="990600" y="98544"/>
            <a:ext cx="7552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MASTER Repo  (</a:t>
            </a:r>
            <a:r>
              <a:rPr lang="en-US" sz="4000" dirty="0" err="1"/>
              <a:t>robertovormittag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8136501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E54446-F979-4835-9FF1-658E6CA1FF1A}"/>
              </a:ext>
            </a:extLst>
          </p:cNvPr>
          <p:cNvSpPr/>
          <p:nvPr/>
        </p:nvSpPr>
        <p:spPr>
          <a:xfrm>
            <a:off x="457200" y="1295400"/>
            <a:ext cx="838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MASTER Repo from which I forked has additional commits.</a:t>
            </a:r>
          </a:p>
          <a:p>
            <a:endParaRPr lang="en-US" sz="2000" dirty="0"/>
          </a:p>
          <a:p>
            <a:r>
              <a:rPr lang="en-US" sz="2000" dirty="0"/>
              <a:t>How do I sync my fork with the MASTER repo?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There are two options</a:t>
            </a:r>
          </a:p>
          <a:p>
            <a:endParaRPr lang="en-US" sz="2000" dirty="0"/>
          </a:p>
          <a:p>
            <a:r>
              <a:rPr lang="en-US" sz="2000" dirty="0"/>
              <a:t>[1] Sync up the forked repo on github.com (Remote) (We will follow this)</a:t>
            </a:r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https://github.com/KirstieJane/STEMMRoleModels/wiki/Syncing-your-fork-to-the-original-repository-via-the-browser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[2] Sync up cloned repo on local </a:t>
            </a:r>
            <a:r>
              <a:rPr lang="en-US" sz="2000" dirty="0" err="1"/>
              <a:t>github</a:t>
            </a:r>
            <a:r>
              <a:rPr lang="en-US" sz="2000" dirty="0"/>
              <a:t> desktop (Local)  (not covered here)</a:t>
            </a:r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https://nearsoft.com/blog/how-to-synchronize-your-github-fork/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https://www.youtube.com/watch?v=-zvHQXnBO6c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1E68C-929D-4229-994B-A56C0381ED75}"/>
              </a:ext>
            </a:extLst>
          </p:cNvPr>
          <p:cNvSpPr txBox="1"/>
          <p:nvPr/>
        </p:nvSpPr>
        <p:spPr>
          <a:xfrm>
            <a:off x="990600" y="98544"/>
            <a:ext cx="6674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Two options! Remote vs Local!</a:t>
            </a:r>
          </a:p>
        </p:txBody>
      </p:sp>
    </p:spTree>
    <p:extLst>
      <p:ext uri="{BB962C8B-B14F-4D97-AF65-F5344CB8AC3E}">
        <p14:creationId xmlns:p14="http://schemas.microsoft.com/office/powerpoint/2010/main" val="988695348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116E98-9D5B-4FD7-982A-E9A5937C9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" y="2743200"/>
            <a:ext cx="9144000" cy="35143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A43F93-DDEE-423B-B29F-C2A0372B6352}"/>
              </a:ext>
            </a:extLst>
          </p:cNvPr>
          <p:cNvSpPr txBox="1"/>
          <p:nvPr/>
        </p:nvSpPr>
        <p:spPr>
          <a:xfrm>
            <a:off x="990600" y="98544"/>
            <a:ext cx="8194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1. Go to your remote Repo (your Fork)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12641-DB3B-4158-92DA-E5493781B61D}"/>
              </a:ext>
            </a:extLst>
          </p:cNvPr>
          <p:cNvSpPr txBox="1"/>
          <p:nvPr/>
        </p:nvSpPr>
        <p:spPr>
          <a:xfrm>
            <a:off x="152400" y="1219200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1800" dirty="0"/>
              <a:t>Go to your remote Repo (your Fork)</a:t>
            </a:r>
          </a:p>
          <a:p>
            <a:pPr marL="742950" indent="-742950">
              <a:buAutoNum type="arabicPeriod"/>
            </a:pPr>
            <a:r>
              <a:rPr lang="en-US" sz="1800" dirty="0"/>
              <a:t>Hit “Compare”</a:t>
            </a:r>
          </a:p>
        </p:txBody>
      </p:sp>
    </p:spTree>
    <p:extLst>
      <p:ext uri="{BB962C8B-B14F-4D97-AF65-F5344CB8AC3E}">
        <p14:creationId xmlns:p14="http://schemas.microsoft.com/office/powerpoint/2010/main" val="4025092811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65F2D-2702-43A2-912A-8EC8FCE44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5213"/>
            <a:ext cx="9144000" cy="3351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8C0052-514B-465F-B9BB-B85D79A3AED8}"/>
              </a:ext>
            </a:extLst>
          </p:cNvPr>
          <p:cNvSpPr txBox="1"/>
          <p:nvPr/>
        </p:nvSpPr>
        <p:spPr>
          <a:xfrm>
            <a:off x="990600" y="98544"/>
            <a:ext cx="3918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2. Switch the 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E6B9B-9EDE-4D97-A030-93823F0F3F79}"/>
              </a:ext>
            </a:extLst>
          </p:cNvPr>
          <p:cNvSpPr txBox="1"/>
          <p:nvPr/>
        </p:nvSpPr>
        <p:spPr>
          <a:xfrm>
            <a:off x="152401" y="1219200"/>
            <a:ext cx="876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you notice, the “compare changes” switches the control to “upstream” repo (your source repo from which you forked). </a:t>
            </a:r>
          </a:p>
          <a:p>
            <a:endParaRPr lang="en-US" sz="1400" dirty="0"/>
          </a:p>
          <a:p>
            <a:r>
              <a:rPr lang="en-US" sz="1400" dirty="0"/>
              <a:t>Also notice the arrow between the two repos. It is going from your FORK to the UPSTREAM repo.   </a:t>
            </a:r>
          </a:p>
          <a:p>
            <a:endParaRPr lang="en-US" sz="1400" dirty="0"/>
          </a:p>
          <a:p>
            <a:r>
              <a:rPr lang="en-US" sz="1400" dirty="0"/>
              <a:t>But we want to fetch the changes from UPSTREAM to our FORK. </a:t>
            </a:r>
          </a:p>
          <a:p>
            <a:endParaRPr lang="en-US" sz="1400" dirty="0"/>
          </a:p>
          <a:p>
            <a:r>
              <a:rPr lang="en-US" sz="1400" dirty="0"/>
              <a:t>So, change the base repository to  the “fork”.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4AF1758-C51A-4F60-A51D-FD54998FEED6}"/>
              </a:ext>
            </a:extLst>
          </p:cNvPr>
          <p:cNvSpPr/>
          <p:nvPr/>
        </p:nvSpPr>
        <p:spPr bwMode="auto">
          <a:xfrm rot="1346769">
            <a:off x="2585648" y="2985656"/>
            <a:ext cx="484632" cy="254800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15952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E08659-6DFF-4641-96DA-D8C26ADA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" y="3048000"/>
            <a:ext cx="9144000" cy="3662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957083-FECF-40B7-92AF-1ECFFFF03F41}"/>
              </a:ext>
            </a:extLst>
          </p:cNvPr>
          <p:cNvSpPr txBox="1"/>
          <p:nvPr/>
        </p:nvSpPr>
        <p:spPr>
          <a:xfrm>
            <a:off x="152401" y="1219200"/>
            <a:ext cx="876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control now switches back to your FORK.</a:t>
            </a:r>
          </a:p>
          <a:p>
            <a:endParaRPr lang="en-US" sz="1400" dirty="0"/>
          </a:p>
          <a:p>
            <a:r>
              <a:rPr lang="en-US" sz="1400" dirty="0"/>
              <a:t>You can notice that both base and compare are pointing to the identical repositories. (Since GITHUB thinks that you are comparing your own branches).</a:t>
            </a:r>
          </a:p>
          <a:p>
            <a:endParaRPr lang="en-US" sz="1400" dirty="0"/>
          </a:p>
          <a:p>
            <a:r>
              <a:rPr lang="en-US" sz="1400" dirty="0"/>
              <a:t>But our interest to compare across the forks (That is .. Compare the Upstream with the fork).</a:t>
            </a:r>
          </a:p>
          <a:p>
            <a:endParaRPr lang="en-US" sz="1400" dirty="0"/>
          </a:p>
          <a:p>
            <a:r>
              <a:rPr lang="en-US" sz="1400" dirty="0"/>
              <a:t>So, click “Compare across forks”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7C149-3CD2-4D0D-81EC-1076D5DD636A}"/>
              </a:ext>
            </a:extLst>
          </p:cNvPr>
          <p:cNvSpPr txBox="1"/>
          <p:nvPr/>
        </p:nvSpPr>
        <p:spPr>
          <a:xfrm>
            <a:off x="990600" y="98544"/>
            <a:ext cx="5431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3. Compare across forks. </a:t>
            </a:r>
          </a:p>
        </p:txBody>
      </p:sp>
    </p:spTree>
    <p:extLst>
      <p:ext uri="{BB962C8B-B14F-4D97-AF65-F5344CB8AC3E}">
        <p14:creationId xmlns:p14="http://schemas.microsoft.com/office/powerpoint/2010/main" val="3695783567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957083-FECF-40B7-92AF-1ECFFFF03F41}"/>
              </a:ext>
            </a:extLst>
          </p:cNvPr>
          <p:cNvSpPr txBox="1"/>
          <p:nvPr/>
        </p:nvSpPr>
        <p:spPr>
          <a:xfrm>
            <a:off x="152401" y="1219200"/>
            <a:ext cx="8763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the previous screen, we see two branches in our fork.</a:t>
            </a:r>
          </a:p>
          <a:p>
            <a:endParaRPr lang="en-US" sz="1400" dirty="0"/>
          </a:p>
          <a:p>
            <a:r>
              <a:rPr lang="en-US" sz="1400" dirty="0"/>
              <a:t>But in this screen (after clicking “compare across forks”, we see the options to select a different upstream.</a:t>
            </a:r>
          </a:p>
          <a:p>
            <a:endParaRPr lang="en-US" sz="1400" dirty="0"/>
          </a:p>
          <a:p>
            <a:r>
              <a:rPr lang="en-US" sz="1400" dirty="0"/>
              <a:t>Change the “head repository” to the UPSTREAM repo.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7C149-3CD2-4D0D-81EC-1076D5DD636A}"/>
              </a:ext>
            </a:extLst>
          </p:cNvPr>
          <p:cNvSpPr txBox="1"/>
          <p:nvPr/>
        </p:nvSpPr>
        <p:spPr>
          <a:xfrm>
            <a:off x="990600" y="98544"/>
            <a:ext cx="6984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4. Compare across forks (Contd.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6127FB-E658-4BF7-8F3C-12175F5A0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2" y="3200400"/>
            <a:ext cx="8572499" cy="333167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F12D612A-5610-419B-B246-6ABDF5DF7E75}"/>
              </a:ext>
            </a:extLst>
          </p:cNvPr>
          <p:cNvSpPr/>
          <p:nvPr/>
        </p:nvSpPr>
        <p:spPr bwMode="auto">
          <a:xfrm rot="19913196">
            <a:off x="3772145" y="2340046"/>
            <a:ext cx="484632" cy="254800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949825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58200" y="6629400"/>
            <a:ext cx="5334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4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762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Git - Reference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410C4-3A95-4E74-AAB4-0D1A32CDE751}"/>
              </a:ext>
            </a:extLst>
          </p:cNvPr>
          <p:cNvSpPr txBox="1"/>
          <p:nvPr/>
        </p:nvSpPr>
        <p:spPr>
          <a:xfrm>
            <a:off x="304801" y="1219200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Git Reference</a:t>
            </a:r>
          </a:p>
          <a:p>
            <a:r>
              <a:rPr lang="en-US" sz="1800" dirty="0">
                <a:hlinkClick r:id="rId3"/>
              </a:rPr>
              <a:t>https://git-scm.com/docs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Visual Git</a:t>
            </a:r>
          </a:p>
          <a:p>
            <a:r>
              <a:rPr lang="en-US" sz="1800" dirty="0">
                <a:hlinkClick r:id="rId4"/>
              </a:rPr>
              <a:t>https://ndpsoftware.com/git-cheatsheet.html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D10993-E559-45B5-8930-B83CC5D4D9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7335"/>
          <a:stretch/>
        </p:blipFill>
        <p:spPr>
          <a:xfrm>
            <a:off x="6705600" y="-62158"/>
            <a:ext cx="1600200" cy="1533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D7AB49-400F-4A7F-B4EB-92609CD33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7588" y="1565733"/>
            <a:ext cx="4574012" cy="41743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8869330"/>
      </p:ext>
    </p:extLst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E54FE2-CC5F-444E-BBE7-85C5CCB51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90800"/>
            <a:ext cx="8296922" cy="39983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53FB3F-22E5-4457-9773-9E94E74B0F7F}"/>
              </a:ext>
            </a:extLst>
          </p:cNvPr>
          <p:cNvSpPr txBox="1"/>
          <p:nvPr/>
        </p:nvSpPr>
        <p:spPr>
          <a:xfrm>
            <a:off x="990600" y="98544"/>
            <a:ext cx="5783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5. Create the Pull Request.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ECD7-5CA0-45B7-92DA-63C81B26970C}"/>
              </a:ext>
            </a:extLst>
          </p:cNvPr>
          <p:cNvSpPr txBox="1"/>
          <p:nvPr/>
        </p:nvSpPr>
        <p:spPr>
          <a:xfrm>
            <a:off x="152401" y="12192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this page, you will see the number of commits your UPSTREAM is ahead of your FORK.</a:t>
            </a:r>
          </a:p>
          <a:p>
            <a:endParaRPr lang="en-US" sz="1400" dirty="0"/>
          </a:p>
          <a:p>
            <a:r>
              <a:rPr lang="en-US" sz="1400" dirty="0"/>
              <a:t>Notice the direction of arrow! It is starting at UPSTREAM and is going towards the FORK.</a:t>
            </a:r>
          </a:p>
          <a:p>
            <a:endParaRPr lang="en-US" sz="1400" dirty="0"/>
          </a:p>
          <a:p>
            <a:r>
              <a:rPr lang="en-US" sz="1400" dirty="0"/>
              <a:t>Now you can create the “Create Pull Request”.</a:t>
            </a:r>
          </a:p>
          <a:p>
            <a:endParaRPr lang="en-US" sz="140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A4DC7CE-4A8B-492A-AD0A-B993573B0EF9}"/>
              </a:ext>
            </a:extLst>
          </p:cNvPr>
          <p:cNvSpPr/>
          <p:nvPr/>
        </p:nvSpPr>
        <p:spPr bwMode="auto">
          <a:xfrm rot="1072464">
            <a:off x="1685129" y="2397412"/>
            <a:ext cx="484632" cy="162267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BBA9939-43B0-4578-A3C4-B42EDD821234}"/>
              </a:ext>
            </a:extLst>
          </p:cNvPr>
          <p:cNvSpPr/>
          <p:nvPr/>
        </p:nvSpPr>
        <p:spPr bwMode="auto">
          <a:xfrm>
            <a:off x="3810000" y="1877567"/>
            <a:ext cx="4724400" cy="1139398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Make sure that you are logged in. Otherwise, “Create pull request” green button will 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not show up.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80254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53FB3F-22E5-4457-9773-9E94E74B0F7F}"/>
              </a:ext>
            </a:extLst>
          </p:cNvPr>
          <p:cNvSpPr txBox="1"/>
          <p:nvPr/>
        </p:nvSpPr>
        <p:spPr>
          <a:xfrm>
            <a:off x="990600" y="98544"/>
            <a:ext cx="6683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6. Create pull request (Contd.)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ECD7-5CA0-45B7-92DA-63C81B26970C}"/>
              </a:ext>
            </a:extLst>
          </p:cNvPr>
          <p:cNvSpPr txBox="1"/>
          <p:nvPr/>
        </p:nvSpPr>
        <p:spPr>
          <a:xfrm>
            <a:off x="152401" y="1219200"/>
            <a:ext cx="2438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Enter the title and brief description to the “pull request”.</a:t>
            </a:r>
          </a:p>
          <a:p>
            <a:endParaRPr lang="en-US" sz="1400" dirty="0"/>
          </a:p>
          <a:p>
            <a:r>
              <a:rPr lang="en-US" sz="1400" dirty="0"/>
              <a:t>Click “Create pull request”.</a:t>
            </a:r>
          </a:p>
          <a:p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EFC355-AE29-43DF-B2DE-5DFEE507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19200"/>
            <a:ext cx="6308889" cy="57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73822"/>
      </p:ext>
    </p:extLst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53FB3F-22E5-4457-9773-9E94E74B0F7F}"/>
              </a:ext>
            </a:extLst>
          </p:cNvPr>
          <p:cNvSpPr txBox="1"/>
          <p:nvPr/>
        </p:nvSpPr>
        <p:spPr>
          <a:xfrm>
            <a:off x="990600" y="98544"/>
            <a:ext cx="5556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7. Review the pull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ECD7-5CA0-45B7-92DA-63C81B26970C}"/>
              </a:ext>
            </a:extLst>
          </p:cNvPr>
          <p:cNvSpPr txBox="1"/>
          <p:nvPr/>
        </p:nvSpPr>
        <p:spPr>
          <a:xfrm>
            <a:off x="152401" y="1219200"/>
            <a:ext cx="88391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Now you can see that there is an open “Pull request” in your FORK.</a:t>
            </a:r>
          </a:p>
          <a:p>
            <a:endParaRPr lang="en-US" sz="1400" dirty="0"/>
          </a:p>
          <a:p>
            <a:r>
              <a:rPr lang="en-US" sz="1400" dirty="0"/>
              <a:t>You can also see the number of commits (from all other team members; these commits are sitting on the UPSTREAM).</a:t>
            </a:r>
          </a:p>
          <a:p>
            <a:endParaRPr lang="en-US" sz="1400" dirty="0"/>
          </a:p>
          <a:p>
            <a:r>
              <a:rPr lang="en-US" sz="1400" dirty="0"/>
              <a:t>Scroll down to the bottom of the page to see “Merge Pull Request” option.   (See next slide).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E4DE0-B8F8-45C4-B51A-65FC9FEA1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6965"/>
            <a:ext cx="9144000" cy="338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39936"/>
      </p:ext>
    </p:extLst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53FB3F-22E5-4457-9773-9E94E74B0F7F}"/>
              </a:ext>
            </a:extLst>
          </p:cNvPr>
          <p:cNvSpPr txBox="1"/>
          <p:nvPr/>
        </p:nvSpPr>
        <p:spPr>
          <a:xfrm>
            <a:off x="990600" y="98544"/>
            <a:ext cx="5321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8. Merge the pull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ECD7-5CA0-45B7-92DA-63C81B26970C}"/>
              </a:ext>
            </a:extLst>
          </p:cNvPr>
          <p:cNvSpPr txBox="1"/>
          <p:nvPr/>
        </p:nvSpPr>
        <p:spPr>
          <a:xfrm>
            <a:off x="152401" y="1219200"/>
            <a:ext cx="8839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You can now “Merge the Pull Request”.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all the team members are working on different files, the branches will not have any conflicts. And the merge is automatic.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Even if multiple team members are working on the same file, the merge will be automatic if they are working on different sections of the file.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However, there will be some </a:t>
            </a:r>
            <a:r>
              <a:rPr lang="en-US" sz="1400" dirty="0" err="1"/>
              <a:t>carses</a:t>
            </a:r>
            <a:r>
              <a:rPr lang="en-US" sz="1400" dirty="0"/>
              <a:t> where there can be conflicts.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E731CA-19FB-4564-A16A-E32D757FB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610853"/>
            <a:ext cx="6067981" cy="4018061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AE22EA03-3B2A-4D87-A4FF-50DF6731B4ED}"/>
              </a:ext>
            </a:extLst>
          </p:cNvPr>
          <p:cNvSpPr/>
          <p:nvPr/>
        </p:nvSpPr>
        <p:spPr bwMode="auto">
          <a:xfrm rot="15765478">
            <a:off x="2650495" y="3442470"/>
            <a:ext cx="484632" cy="162267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65804"/>
      </p:ext>
    </p:extLst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53FB3F-22E5-4457-9773-9E94E74B0F7F}"/>
              </a:ext>
            </a:extLst>
          </p:cNvPr>
          <p:cNvSpPr txBox="1"/>
          <p:nvPr/>
        </p:nvSpPr>
        <p:spPr>
          <a:xfrm>
            <a:off x="990600" y="98544"/>
            <a:ext cx="4593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9. Confirm the merge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ECD7-5CA0-45B7-92DA-63C81B26970C}"/>
              </a:ext>
            </a:extLst>
          </p:cNvPr>
          <p:cNvSpPr txBox="1"/>
          <p:nvPr/>
        </p:nvSpPr>
        <p:spPr>
          <a:xfrm>
            <a:off x="152401" y="1219200"/>
            <a:ext cx="883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Confirm the merge – to pull the changes from UPSTREAM to the FORK.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4CCF5-0267-4321-9051-37C9C7A8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308" y="1600200"/>
            <a:ext cx="6446921" cy="48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82154"/>
      </p:ext>
    </p:extLst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53FB3F-22E5-4457-9773-9E94E74B0F7F}"/>
              </a:ext>
            </a:extLst>
          </p:cNvPr>
          <p:cNvSpPr txBox="1"/>
          <p:nvPr/>
        </p:nvSpPr>
        <p:spPr>
          <a:xfrm>
            <a:off x="990600" y="98544"/>
            <a:ext cx="4599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10. Leave a comment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ECD7-5CA0-45B7-92DA-63C81B26970C}"/>
              </a:ext>
            </a:extLst>
          </p:cNvPr>
          <p:cNvSpPr txBox="1"/>
          <p:nvPr/>
        </p:nvSpPr>
        <p:spPr>
          <a:xfrm>
            <a:off x="152401" y="1219200"/>
            <a:ext cx="883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 can also leave a comment on the merge request.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24D37C-2335-4800-9865-AC83EEAB5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84" y="2057400"/>
            <a:ext cx="6645815" cy="439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07144"/>
      </p:ext>
    </p:extLst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53FB3F-22E5-4457-9773-9E94E74B0F7F}"/>
              </a:ext>
            </a:extLst>
          </p:cNvPr>
          <p:cNvSpPr txBox="1"/>
          <p:nvPr/>
        </p:nvSpPr>
        <p:spPr>
          <a:xfrm>
            <a:off x="990600" y="98544"/>
            <a:ext cx="674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11. FORK and UPSTREAM are in sync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ECD7-5CA0-45B7-92DA-63C81B26970C}"/>
              </a:ext>
            </a:extLst>
          </p:cNvPr>
          <p:cNvSpPr txBox="1"/>
          <p:nvPr/>
        </p:nvSpPr>
        <p:spPr>
          <a:xfrm>
            <a:off x="152400" y="1184507"/>
            <a:ext cx="883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Your FORK is now in sync with the UPSTREAM.</a:t>
            </a:r>
          </a:p>
          <a:p>
            <a:r>
              <a:rPr lang="en-US" sz="1400" dirty="0"/>
              <a:t>Now, we need to sync up the CLONE on your desktop.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6573F-8952-442D-AD49-AFDBC6FBD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579"/>
            <a:ext cx="7315200" cy="45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17931"/>
      </p:ext>
    </p:extLst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B5FC18-EE57-48BF-9E0D-B28CD9FA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9144000" cy="4762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8DBD3B-B301-46C4-BA1A-FDA7354C02BB}"/>
              </a:ext>
            </a:extLst>
          </p:cNvPr>
          <p:cNvSpPr txBox="1"/>
          <p:nvPr/>
        </p:nvSpPr>
        <p:spPr>
          <a:xfrm>
            <a:off x="990600" y="98544"/>
            <a:ext cx="7298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12. GitHub Desktop: Review your CLONE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21AA84-77FA-4F88-B855-309BF3DA2A99}"/>
              </a:ext>
            </a:extLst>
          </p:cNvPr>
          <p:cNvSpPr/>
          <p:nvPr/>
        </p:nvSpPr>
        <p:spPr>
          <a:xfrm>
            <a:off x="228600" y="2743200"/>
            <a:ext cx="2209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Click “Fetch Origin” to fetch the changes from your FORK (on github.com) to your local CLONE </a:t>
            </a:r>
          </a:p>
        </p:txBody>
      </p:sp>
    </p:spTree>
    <p:extLst>
      <p:ext uri="{BB962C8B-B14F-4D97-AF65-F5344CB8AC3E}">
        <p14:creationId xmlns:p14="http://schemas.microsoft.com/office/powerpoint/2010/main" val="2961606540"/>
      </p:ext>
    </p:extLst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53FB3F-22E5-4457-9773-9E94E74B0F7F}"/>
              </a:ext>
            </a:extLst>
          </p:cNvPr>
          <p:cNvSpPr txBox="1"/>
          <p:nvPr/>
        </p:nvSpPr>
        <p:spPr>
          <a:xfrm>
            <a:off x="990600" y="98544"/>
            <a:ext cx="7404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13. Pull the changes from your FORK to CLONE.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ECD7-5CA0-45B7-92DA-63C81B26970C}"/>
              </a:ext>
            </a:extLst>
          </p:cNvPr>
          <p:cNvSpPr txBox="1"/>
          <p:nvPr/>
        </p:nvSpPr>
        <p:spPr>
          <a:xfrm>
            <a:off x="152400" y="1184507"/>
            <a:ext cx="88391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Now, open your CLONED Repo on GitHub Desktop.</a:t>
            </a:r>
          </a:p>
          <a:p>
            <a:endParaRPr lang="en-US" sz="1400" dirty="0"/>
          </a:p>
          <a:p>
            <a:r>
              <a:rPr lang="en-US" sz="1400" dirty="0"/>
              <a:t>It will tell you that your REMOTE (which is your FORK on github.com) has additional commits (111 we pulled from the REMOTE + one commit we made into the FORK = a total of 112 commits).</a:t>
            </a:r>
          </a:p>
          <a:p>
            <a:endParaRPr lang="en-US" sz="1400" dirty="0"/>
          </a:p>
          <a:p>
            <a:r>
              <a:rPr lang="en-US" sz="1400" dirty="0"/>
              <a:t>You click “Pull Origin” to sync your CLONE with the FORK (REMOTE); </a:t>
            </a:r>
          </a:p>
          <a:p>
            <a:r>
              <a:rPr lang="en-US" sz="14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7CE41A-4C77-456B-AB6F-4CCB8C382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17496"/>
            <a:ext cx="6248400" cy="375508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442FBE45-F1F6-40D4-9519-C865C07E4798}"/>
              </a:ext>
            </a:extLst>
          </p:cNvPr>
          <p:cNvSpPr/>
          <p:nvPr/>
        </p:nvSpPr>
        <p:spPr bwMode="auto">
          <a:xfrm rot="18772739">
            <a:off x="9748013" y="1490065"/>
            <a:ext cx="67848" cy="63825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7539DB-27A4-432E-A8E7-E5AFE59F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540256"/>
            <a:ext cx="7562850" cy="1219200"/>
          </a:xfrm>
          <a:prstGeom prst="rect">
            <a:avLst/>
          </a:prstGeom>
        </p:spPr>
      </p:pic>
      <p:pic>
        <p:nvPicPr>
          <p:cNvPr id="1026" name="Picture 2" descr="Image result for be patient">
            <a:extLst>
              <a:ext uri="{FF2B5EF4-FFF2-40B4-BE49-F238E27FC236}">
                <a16:creationId xmlns:a16="http://schemas.microsoft.com/office/drawing/2014/main" id="{BF675D40-08A4-43C6-B34E-8A6DDDC93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899" y="2483394"/>
            <a:ext cx="224790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A255B0-BA22-4BDA-9468-6E6D0EAC57BC}"/>
              </a:ext>
            </a:extLst>
          </p:cNvPr>
          <p:cNvSpPr txBox="1"/>
          <p:nvPr/>
        </p:nvSpPr>
        <p:spPr>
          <a:xfrm>
            <a:off x="6877049" y="4026873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 takes time to SYNC.</a:t>
            </a:r>
          </a:p>
          <a:p>
            <a:r>
              <a:rPr lang="en-US" sz="1400" dirty="0"/>
              <a:t>Be Patient.</a:t>
            </a:r>
          </a:p>
        </p:txBody>
      </p:sp>
    </p:spTree>
    <p:extLst>
      <p:ext uri="{BB962C8B-B14F-4D97-AF65-F5344CB8AC3E}">
        <p14:creationId xmlns:p14="http://schemas.microsoft.com/office/powerpoint/2010/main" val="1635615869"/>
      </p:ext>
    </p:extLst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53FB3F-22E5-4457-9773-9E94E74B0F7F}"/>
              </a:ext>
            </a:extLst>
          </p:cNvPr>
          <p:cNvSpPr txBox="1"/>
          <p:nvPr/>
        </p:nvSpPr>
        <p:spPr>
          <a:xfrm>
            <a:off x="990600" y="98544"/>
            <a:ext cx="6707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14. Your CLONE and FORK are in sync now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ECD7-5CA0-45B7-92DA-63C81B26970C}"/>
              </a:ext>
            </a:extLst>
          </p:cNvPr>
          <p:cNvSpPr txBox="1"/>
          <p:nvPr/>
        </p:nvSpPr>
        <p:spPr>
          <a:xfrm>
            <a:off x="152400" y="1184507"/>
            <a:ext cx="88391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 can now see that</a:t>
            </a:r>
          </a:p>
          <a:p>
            <a:endParaRPr lang="en-US" sz="1400" dirty="0"/>
          </a:p>
          <a:p>
            <a:r>
              <a:rPr lang="en-US" sz="1400" dirty="0"/>
              <a:t>CLONE = FORK = UPSTREAM  are all in sync.</a:t>
            </a:r>
          </a:p>
          <a:p>
            <a:endParaRPr lang="en-US" sz="1400" dirty="0"/>
          </a:p>
          <a:p>
            <a:r>
              <a:rPr lang="en-US" sz="1400" dirty="0"/>
              <a:t>Congratulations!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236A0-E6F3-4177-9F99-A705E2E8D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2653338"/>
            <a:ext cx="5943600" cy="3763338"/>
          </a:xfrm>
          <a:prstGeom prst="rect">
            <a:avLst/>
          </a:prstGeom>
        </p:spPr>
      </p:pic>
      <p:pic>
        <p:nvPicPr>
          <p:cNvPr id="2050" name="Picture 2" descr="Image result for congratulations">
            <a:extLst>
              <a:ext uri="{FF2B5EF4-FFF2-40B4-BE49-F238E27FC236}">
                <a16:creationId xmlns:a16="http://schemas.microsoft.com/office/drawing/2014/main" id="{5D5A22E4-82D4-47AA-91FB-E177819958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99"/>
          <a:stretch/>
        </p:blipFill>
        <p:spPr bwMode="auto">
          <a:xfrm>
            <a:off x="5553074" y="885227"/>
            <a:ext cx="2145196" cy="156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41980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58200" y="6629400"/>
            <a:ext cx="5334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5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762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[2] What is GitHub?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410C4-3A95-4E74-AAB4-0D1A32CDE751}"/>
              </a:ext>
            </a:extLst>
          </p:cNvPr>
          <p:cNvSpPr txBox="1"/>
          <p:nvPr/>
        </p:nvSpPr>
        <p:spPr>
          <a:xfrm>
            <a:off x="304801" y="1219200"/>
            <a:ext cx="5410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GitHub</a:t>
            </a:r>
          </a:p>
          <a:p>
            <a:endParaRPr lang="en-US" sz="2000" dirty="0"/>
          </a:p>
          <a:p>
            <a:r>
              <a:rPr lang="en-US" sz="2000" dirty="0"/>
              <a:t>Don’t we need a place to host our local repositories to collaborate with others?</a:t>
            </a:r>
          </a:p>
          <a:p>
            <a:endParaRPr lang="en-US" sz="2000" dirty="0"/>
          </a:p>
          <a:p>
            <a:r>
              <a:rPr lang="en-US" sz="2000" dirty="0"/>
              <a:t>GitHub is such a place: it is a hosting service for Git repositories on the internet.</a:t>
            </a:r>
          </a:p>
          <a:p>
            <a:endParaRPr lang="en-US" sz="2000" dirty="0"/>
          </a:p>
          <a:p>
            <a:r>
              <a:rPr lang="en-US" sz="2000" dirty="0"/>
              <a:t>And it is free to use for open source projects (which are public. All others can see your code).</a:t>
            </a:r>
          </a:p>
          <a:p>
            <a:endParaRPr lang="en-US" sz="2000" dirty="0"/>
          </a:p>
          <a:p>
            <a:r>
              <a:rPr lang="en-US" sz="2000" dirty="0"/>
              <a:t>GitHub is also social networking site for developers.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E403E6-BE1B-482A-841C-18CB6DFB0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-4969" r="-2665" b="4969"/>
          <a:stretch/>
        </p:blipFill>
        <p:spPr>
          <a:xfrm>
            <a:off x="6705600" y="1738312"/>
            <a:ext cx="1600200" cy="1533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658253"/>
      </p:ext>
    </p:extLst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8A459-69DF-4622-8CC0-C719F23BEED9}"/>
              </a:ext>
            </a:extLst>
          </p:cNvPr>
          <p:cNvSpPr txBox="1"/>
          <p:nvPr/>
        </p:nvSpPr>
        <p:spPr>
          <a:xfrm>
            <a:off x="838200" y="152400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4972D-BC06-425D-8B3A-3D1D9E216C55}"/>
              </a:ext>
            </a:extLst>
          </p:cNvPr>
          <p:cNvSpPr/>
          <p:nvPr/>
        </p:nvSpPr>
        <p:spPr>
          <a:xfrm>
            <a:off x="533400" y="1228397"/>
            <a:ext cx="7848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You need to sync up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remote UPSTREAM (source repo)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Your remote FORK (on github.com)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Your local CLONE (on GitHub Desktop)</a:t>
            </a:r>
          </a:p>
          <a:p>
            <a:r>
              <a:rPr lang="en-US" sz="2800" dirty="0"/>
              <a:t>periodically to ensure that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are not working on a stale/old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do not get into merge conflicts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9929470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58200" y="6629400"/>
            <a:ext cx="5334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6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762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[3] What is GitHub Desktop?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410C4-3A95-4E74-AAB4-0D1A32CDE751}"/>
              </a:ext>
            </a:extLst>
          </p:cNvPr>
          <p:cNvSpPr txBox="1"/>
          <p:nvPr/>
        </p:nvSpPr>
        <p:spPr>
          <a:xfrm>
            <a:off x="304801" y="1219200"/>
            <a:ext cx="5410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GitHub Desktop</a:t>
            </a:r>
          </a:p>
          <a:p>
            <a:endParaRPr lang="en-US" sz="2000" dirty="0"/>
          </a:p>
          <a:p>
            <a:r>
              <a:rPr lang="en-US" sz="2000" dirty="0"/>
              <a:t>The client application provides a GUI (Graphical User Interface) front-end to the most common git commands.</a:t>
            </a:r>
          </a:p>
          <a:p>
            <a:endParaRPr lang="en-US" sz="2000" dirty="0"/>
          </a:p>
          <a:p>
            <a:r>
              <a:rPr lang="en-US" sz="2000" dirty="0"/>
              <a:t>GitHub Desktop simplifies the development workflows and tasks.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E403E6-BE1B-482A-841C-18CB6DFB0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-4969" r="-2665" b="4969"/>
          <a:stretch/>
        </p:blipFill>
        <p:spPr>
          <a:xfrm>
            <a:off x="6705600" y="1738312"/>
            <a:ext cx="1600200" cy="1533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9040619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ED92FB-322B-48FD-96FF-73A92059F6F2}"/>
              </a:ext>
            </a:extLst>
          </p:cNvPr>
          <p:cNvSpPr/>
          <p:nvPr/>
        </p:nvSpPr>
        <p:spPr>
          <a:xfrm>
            <a:off x="228600" y="1219200"/>
            <a:ext cx="3547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2"/>
              </a:rPr>
              <a:t>https://desktop.github.com/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BA840-CA87-42EC-928F-A2211A6B6CF4}"/>
              </a:ext>
            </a:extLst>
          </p:cNvPr>
          <p:cNvSpPr txBox="1"/>
          <p:nvPr/>
        </p:nvSpPr>
        <p:spPr>
          <a:xfrm>
            <a:off x="866498" y="228600"/>
            <a:ext cx="7411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Download GitHub Desktop Client from this link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F2180-270E-4BFA-B95F-05D1FADEA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19811"/>
            <a:ext cx="7458269" cy="417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90939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ACDEA5-6AF1-4427-83D0-ADA797ED3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8718612" cy="598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82511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935" y="3214206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b="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b="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b="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b="0" dirty="0"/>
              <a:t>GitHub for Desktop</a:t>
            </a:r>
            <a:endParaRPr lang="en-US" sz="2400" b="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400" b="0" dirty="0">
                <a:hlinkClick r:id="rId3"/>
              </a:rPr>
              <a:t>http://desktop.github.com</a:t>
            </a:r>
            <a:r>
              <a:rPr lang="en-US" sz="2400" b="0" dirty="0"/>
              <a:t> (download)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400" b="0" dirty="0">
                <a:hlinkClick r:id="rId4"/>
              </a:rPr>
              <a:t>https://www.youtube.com/watch?v=77W2JSL7-r8</a:t>
            </a:r>
            <a:r>
              <a:rPr lang="en-US" sz="2400" b="0" dirty="0"/>
              <a:t> </a:t>
            </a:r>
          </a:p>
          <a:p>
            <a:pPr eaLnBrk="1" hangingPunct="1"/>
            <a:endParaRPr lang="en-US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6A31B-9AD0-4436-9125-5339EDD23F74}"/>
              </a:ext>
            </a:extLst>
          </p:cNvPr>
          <p:cNvSpPr txBox="1"/>
          <p:nvPr/>
        </p:nvSpPr>
        <p:spPr>
          <a:xfrm>
            <a:off x="1066800" y="22860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GitHub for Desktop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351515-9A79-4553-8116-212DFB2B755E}"/>
              </a:ext>
            </a:extLst>
          </p:cNvPr>
          <p:cNvSpPr txBox="1">
            <a:spLocks/>
          </p:cNvSpPr>
          <p:nvPr/>
        </p:nvSpPr>
        <p:spPr>
          <a:xfrm>
            <a:off x="31102" y="1918901"/>
            <a:ext cx="8711682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b="0" dirty="0"/>
              <a:t>Learn Git in 20 minutes</a:t>
            </a:r>
          </a:p>
          <a:p>
            <a:r>
              <a:rPr lang="en-US" dirty="0">
                <a:hlinkClick r:id="rId5"/>
              </a:rPr>
              <a:t>https://www.youtube.com/watch?v=IHaTbJPdB-s</a:t>
            </a:r>
            <a:r>
              <a:rPr lang="en-US" dirty="0"/>
              <a:t> </a:t>
            </a:r>
          </a:p>
          <a:p>
            <a:pPr eaLnBrk="1" hangingPunct="1"/>
            <a:endParaRPr lang="en-US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7A41B1-B836-4A87-839C-AF0E60FF35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7535" y="1066800"/>
            <a:ext cx="2286000" cy="12316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A10A75-A1CF-40B9-A893-5AEEF19BAA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0058" y="3296721"/>
            <a:ext cx="2743200" cy="13377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566855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Empty">
  <a:themeElements>
    <a:clrScheme name="Empty 8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FFC94C"/>
      </a:hlink>
      <a:folHlink>
        <a:srgbClr val="F07600"/>
      </a:folHlink>
    </a:clrScheme>
    <a:fontScheme name="Emp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mpty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C:\win32app\MSOffice\Templates\eds\Empty.pot</Template>
  <TotalTime>3510</TotalTime>
  <Words>1915</Words>
  <Application>Microsoft Office PowerPoint</Application>
  <PresentationFormat>On-screen Show (4:3)</PresentationFormat>
  <Paragraphs>283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Times New Roman</vt:lpstr>
      <vt:lpstr>Empty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Metaphase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Itasca Lessons Learned</dc:title>
  <dc:creator>lsheets</dc:creator>
  <cp:keywords>C_Unrestricted</cp:keywords>
  <cp:lastModifiedBy>Jasthi, Jasthi (DI SW LCS DEVOPS)</cp:lastModifiedBy>
  <cp:revision>347</cp:revision>
  <cp:lastPrinted>2001-10-31T19:38:05Z</cp:lastPrinted>
  <dcterms:created xsi:type="dcterms:W3CDTF">2001-10-29T21:13:45Z</dcterms:created>
  <dcterms:modified xsi:type="dcterms:W3CDTF">2021-02-20T18:18:18Z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EA063003-CB52-4A02-8FAE-7357FA2351D1</vt:lpwstr>
  </property>
  <property fmtid="{D5CDD505-2E9C-101B-9397-08002B2CF9AE}" pid="3" name="ArticulatePath">
    <vt:lpwstr>Introduction_I18N and L10N_Unicode</vt:lpwstr>
  </property>
  <property fmtid="{D5CDD505-2E9C-101B-9397-08002B2CF9AE}" pid="4" name="Document Confidentiality">
    <vt:lpwstr>Unrestricted</vt:lpwstr>
  </property>
</Properties>
</file>