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6858000" cy="9902952"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82296"/>
            <a:ext cx="6858000" cy="832104"/>
          </a:xfrm>
        </p:spPr>
        <p:txBody>
          <a:bodyPr/>
          <a:lstStyle/>
          <a:p>
            <a:pPr algn="ctr">
              <a:defRPr sz="3200">
                <a:solidFill>
                  <a:srgbClr val="090982"/>
                </a:solidFill>
                <a:latin typeface="Arial"/>
              </a:defRPr>
            </a:pPr>
            <a:r>
              <a:t>GULABO SAPERA</a:t>
            </a:r>
          </a:p>
        </p:txBody>
      </p:sp>
      <p:pic>
        <p:nvPicPr>
          <p:cNvPr id="3" name="Picture 2" descr="Slide102.png"/>
          <p:cNvPicPr>
            <a:picLocks noChangeAspect="1"/>
          </p:cNvPicPr>
          <p:nvPr/>
        </p:nvPicPr>
        <p:blipFill>
          <a:blip r:embed="rId2"/>
          <a:stretch>
            <a:fillRect/>
          </a:stretch>
        </p:blipFill>
        <p:spPr>
          <a:xfrm>
            <a:off x="0" y="758952"/>
            <a:ext cx="3392424" cy="4517136"/>
          </a:xfrm>
          <a:prstGeom prst="rect">
            <a:avLst/>
          </a:prstGeom>
        </p:spPr>
      </p:pic>
      <p:sp>
        <p:nvSpPr>
          <p:cNvPr id="4" name="Rectangle 3"/>
          <p:cNvSpPr/>
          <p:nvPr/>
        </p:nvSpPr>
        <p:spPr>
          <a:xfrm rot="21420000">
            <a:off x="3392424" y="1106424"/>
            <a:ext cx="1673352" cy="210312"/>
          </a:xfrm>
          <a:prstGeom prst="rect">
            <a:avLst/>
          </a:prstGeom>
          <a:solidFill>
            <a:srgbClr val="CAF6B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3319272" y="804672"/>
            <a:ext cx="3392424" cy="338328"/>
          </a:xfrm>
          <a:prstGeom prst="rect">
            <a:avLst/>
          </a:prstGeom>
          <a:noFill/>
        </p:spPr>
        <p:txBody>
          <a:bodyPr wrap="none">
            <a:spAutoFit/>
          </a:bodyPr>
          <a:lstStyle/>
          <a:p/>
          <a:p>
            <a:pPr>
              <a:defRPr b="1" sz="1600">
                <a:solidFill>
                  <a:srgbClr val="6ED8FF"/>
                </a:solidFill>
                <a:latin typeface="Arial"/>
              </a:defRPr>
            </a:pPr>
            <a:r>
              <a:t>DESCRIPTION:</a:t>
            </a:r>
          </a:p>
        </p:txBody>
      </p:sp>
      <p:sp>
        <p:nvSpPr>
          <p:cNvPr id="6" name="TextBox 5"/>
          <p:cNvSpPr txBox="1"/>
          <p:nvPr/>
        </p:nvSpPr>
        <p:spPr>
          <a:xfrm>
            <a:off x="3319272" y="1234440"/>
            <a:ext cx="3392424" cy="6922008"/>
          </a:xfrm>
          <a:prstGeom prst="rect">
            <a:avLst/>
          </a:prstGeom>
          <a:noFill/>
        </p:spPr>
        <p:txBody>
          <a:bodyPr wrap="square">
            <a:spAutoFit/>
          </a:bodyPr>
          <a:lstStyle/>
          <a:p/>
          <a:p>
            <a:pPr>
              <a:defRPr sz="1100">
                <a:latin typeface="Times New Roman"/>
              </a:defRPr>
            </a:pPr>
            <a:r>
              <a:t>Gulabo Sapera is an extraordinary woman from Pushkar, Rajasthan, who has overcome incredible challenges to become a shining example and role model for girls everywhere.  Gulabo is known for her mastery of Kalbelia dance, also known as Sapera dance,_x000D_</a:t>
            </a:r>
            <a:br/>
            <a:r>
              <a:t>inspired by snake movements. She has not only preserved this traditional dance form but has also brought it to the world stage. Gulabo traveled to America when she was 13 to perform in Washington, DC. After being featured in leading newspapers, she_x000D_</a:t>
            </a:r>
            <a:br/>
            <a:r>
              <a:t>gained great respect and recognition. This paved the way for her to become a renowned dancer and teacher, inspiring the next generation of young dancers in her community.  She offers free classes for girls in rural Rajasthan. She also has residences_x000D_</a:t>
            </a:r>
            <a:br/>
            <a:r>
              <a:t>in France and Denmark and is spreading her legacy worldwide. She is committed to preserving India's rich folk dance culture and has been awarded the prestigious Padma Shri Award for her services.  Gulabo's story is not just about dance; it's about_x000D_</a:t>
            </a:r>
            <a:br/>
            <a:r>
              <a:t>breaking barriers, empowering others, and advocating for the livelihood of artisans.</a:t>
            </a:r>
          </a:p>
        </p:txBody>
      </p:sp>
      <p:sp>
        <p:nvSpPr>
          <p:cNvPr id="7" name="Rectangle 6"/>
          <p:cNvSpPr/>
          <p:nvPr/>
        </p:nvSpPr>
        <p:spPr>
          <a:xfrm rot="21420000">
            <a:off x="3401568" y="7306056"/>
            <a:ext cx="1673352" cy="210312"/>
          </a:xfrm>
          <a:prstGeom prst="rect">
            <a:avLst/>
          </a:prstGeom>
          <a:solidFill>
            <a:srgbClr val="CAF6B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3319272" y="6931152"/>
            <a:ext cx="3392424" cy="338328"/>
          </a:xfrm>
          <a:prstGeom prst="rect">
            <a:avLst/>
          </a:prstGeom>
          <a:noFill/>
        </p:spPr>
        <p:txBody>
          <a:bodyPr wrap="none">
            <a:spAutoFit/>
          </a:bodyPr>
          <a:lstStyle/>
          <a:p/>
          <a:p>
            <a:pPr>
              <a:defRPr b="1" sz="1600">
                <a:solidFill>
                  <a:srgbClr val="6ED8FF"/>
                </a:solidFill>
                <a:latin typeface="Arial"/>
              </a:defRPr>
            </a:pPr>
            <a:r>
              <a:t>DID YOU KNOW?</a:t>
            </a:r>
          </a:p>
        </p:txBody>
      </p:sp>
      <p:sp>
        <p:nvSpPr>
          <p:cNvPr id="9" name="TextBox 8"/>
          <p:cNvSpPr txBox="1"/>
          <p:nvPr/>
        </p:nvSpPr>
        <p:spPr>
          <a:xfrm>
            <a:off x="3319272" y="7406640"/>
            <a:ext cx="3392424" cy="832104"/>
          </a:xfrm>
          <a:prstGeom prst="rect">
            <a:avLst/>
          </a:prstGeom>
          <a:noFill/>
        </p:spPr>
        <p:txBody>
          <a:bodyPr wrap="square">
            <a:spAutoFit/>
          </a:bodyPr>
          <a:lstStyle/>
          <a:p/>
          <a:p>
            <a:pPr>
              <a:defRPr sz="1100">
                <a:latin typeface="Times New Roman"/>
              </a:defRPr>
            </a:pPr>
            <a:r>
              <a:t>Gulabo survived female infanticide, a tragic practice, and became a symbol of resilience and talent.</a:t>
            </a:r>
          </a:p>
        </p:txBody>
      </p:sp>
      <p:sp>
        <p:nvSpPr>
          <p:cNvPr id="10" name="TextBox 9"/>
          <p:cNvSpPr txBox="1"/>
          <p:nvPr/>
        </p:nvSpPr>
        <p:spPr>
          <a:xfrm>
            <a:off x="448056" y="5907024"/>
            <a:ext cx="1216152" cy="246888"/>
          </a:xfrm>
          <a:prstGeom prst="rect">
            <a:avLst/>
          </a:prstGeom>
          <a:noFill/>
        </p:spPr>
        <p:txBody>
          <a:bodyPr wrap="none">
            <a:spAutoFit/>
          </a:bodyPr>
          <a:lstStyle/>
          <a:p/>
          <a:p>
            <a:pPr algn="l">
              <a:defRPr sz="1100">
                <a:latin typeface="Times New Roman"/>
              </a:defRPr>
            </a:pPr>
            <a:r>
              <a:t>Dress ID: 102</a:t>
            </a:r>
          </a:p>
        </p:txBody>
      </p:sp>
      <p:sp>
        <p:nvSpPr>
          <p:cNvPr id="11" name="TextBox 10"/>
          <p:cNvSpPr txBox="1"/>
          <p:nvPr/>
        </p:nvSpPr>
        <p:spPr>
          <a:xfrm>
            <a:off x="1783080" y="5907024"/>
            <a:ext cx="1216152" cy="246888"/>
          </a:xfrm>
          <a:prstGeom prst="rect">
            <a:avLst/>
          </a:prstGeom>
          <a:noFill/>
        </p:spPr>
        <p:txBody>
          <a:bodyPr wrap="none">
            <a:spAutoFit/>
          </a:bodyPr>
          <a:lstStyle/>
          <a:p/>
          <a:p>
            <a:pPr algn="l">
              <a:defRPr sz="1100">
                <a:latin typeface="Times New Roman"/>
              </a:defRPr>
            </a:pPr>
            <a:r>
              <a:t>Page No. 1</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82296"/>
            <a:ext cx="6858000" cy="832104"/>
          </a:xfrm>
        </p:spPr>
        <p:txBody>
          <a:bodyPr/>
          <a:lstStyle/>
          <a:p>
            <a:pPr algn="ctr">
              <a:defRPr sz="3200">
                <a:solidFill>
                  <a:srgbClr val="090982"/>
                </a:solidFill>
                <a:latin typeface="Arial"/>
              </a:defRPr>
            </a:pPr>
            <a:r>
              <a:t>KALPANA SAROJ</a:t>
            </a:r>
          </a:p>
        </p:txBody>
      </p:sp>
      <p:pic>
        <p:nvPicPr>
          <p:cNvPr id="3" name="Picture 2" descr="Slide101.png"/>
          <p:cNvPicPr>
            <a:picLocks noChangeAspect="1"/>
          </p:cNvPicPr>
          <p:nvPr/>
        </p:nvPicPr>
        <p:blipFill>
          <a:blip r:embed="rId2"/>
          <a:stretch>
            <a:fillRect/>
          </a:stretch>
        </p:blipFill>
        <p:spPr>
          <a:xfrm>
            <a:off x="0" y="758952"/>
            <a:ext cx="3392424" cy="4517136"/>
          </a:xfrm>
          <a:prstGeom prst="rect">
            <a:avLst/>
          </a:prstGeom>
        </p:spPr>
      </p:pic>
      <p:sp>
        <p:nvSpPr>
          <p:cNvPr id="4" name="Rectangle 3"/>
          <p:cNvSpPr/>
          <p:nvPr/>
        </p:nvSpPr>
        <p:spPr>
          <a:xfrm rot="21420000">
            <a:off x="3392424" y="1106424"/>
            <a:ext cx="1673352" cy="210312"/>
          </a:xfrm>
          <a:prstGeom prst="rect">
            <a:avLst/>
          </a:prstGeom>
          <a:solidFill>
            <a:srgbClr val="CAF6B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3319272" y="804672"/>
            <a:ext cx="3392424" cy="338328"/>
          </a:xfrm>
          <a:prstGeom prst="rect">
            <a:avLst/>
          </a:prstGeom>
          <a:noFill/>
        </p:spPr>
        <p:txBody>
          <a:bodyPr wrap="none">
            <a:spAutoFit/>
          </a:bodyPr>
          <a:lstStyle/>
          <a:p/>
          <a:p>
            <a:pPr>
              <a:defRPr b="1" sz="1600">
                <a:solidFill>
                  <a:srgbClr val="6ED8FF"/>
                </a:solidFill>
                <a:latin typeface="Arial"/>
              </a:defRPr>
            </a:pPr>
            <a:r>
              <a:t>DESCRIPTION:</a:t>
            </a:r>
          </a:p>
        </p:txBody>
      </p:sp>
      <p:sp>
        <p:nvSpPr>
          <p:cNvPr id="6" name="TextBox 5"/>
          <p:cNvSpPr txBox="1"/>
          <p:nvPr/>
        </p:nvSpPr>
        <p:spPr>
          <a:xfrm>
            <a:off x="3319272" y="1234440"/>
            <a:ext cx="3392424" cy="6922008"/>
          </a:xfrm>
          <a:prstGeom prst="rect">
            <a:avLst/>
          </a:prstGeom>
          <a:noFill/>
        </p:spPr>
        <p:txBody>
          <a:bodyPr wrap="square">
            <a:spAutoFit/>
          </a:bodyPr>
          <a:lstStyle/>
          <a:p/>
          <a:p>
            <a:pPr>
              <a:defRPr sz="1100">
                <a:latin typeface="Times New Roman"/>
              </a:defRPr>
            </a:pPr>
            <a:r>
              <a:t>Kalpana Saroj's life is an inspiring story of a woman who overcame hardships, including domestic abuse, injustice, and even suicidal thoughts, to become a TEDx speaker, entrepreneur, and CEO of a company called Kamani Tubes.   Born in a small town in_x000D_</a:t>
            </a:r>
            <a:br/>
            <a:r>
              <a:t>Maharashtra, India, in 1961, Kalpana faced bullying at school and was married off at 12. She moved to Mumbai to live with her husband, where she endured physical and emotional abuse from her in-laws. This torment drove her to attempt suicide at the_x000D_</a:t>
            </a:r>
            <a:br/>
            <a:r>
              <a:t>age of 16.  Kalpana's life took a different turn when her aunt saved her. She realized the value of life and decided to overcome her challenges. She returned to Mumbai, worked hard in a garment factory, and eventually started her tailoring business._x000D_</a:t>
            </a:r>
            <a:br/>
            <a:r>
              <a:t>With determination and a sharp mind, she ventured into various businesses, including film production and real estate.  Kalpana is often called the original 'Slumdog Millionaire' due to her rags-to-riches journey. Kalpana's dedication and_x000D_</a:t>
            </a:r>
            <a:br/>
            <a:r>
              <a:t>contributions earned her a Padma Shri, one of India's highest honors, in 2013.</a:t>
            </a:r>
          </a:p>
        </p:txBody>
      </p:sp>
      <p:sp>
        <p:nvSpPr>
          <p:cNvPr id="7" name="Rectangle 6"/>
          <p:cNvSpPr/>
          <p:nvPr/>
        </p:nvSpPr>
        <p:spPr>
          <a:xfrm rot="21420000">
            <a:off x="3401568" y="7306056"/>
            <a:ext cx="1673352" cy="210312"/>
          </a:xfrm>
          <a:prstGeom prst="rect">
            <a:avLst/>
          </a:prstGeom>
          <a:solidFill>
            <a:srgbClr val="CAF6B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3319272" y="6931152"/>
            <a:ext cx="3392424" cy="338328"/>
          </a:xfrm>
          <a:prstGeom prst="rect">
            <a:avLst/>
          </a:prstGeom>
          <a:noFill/>
        </p:spPr>
        <p:txBody>
          <a:bodyPr wrap="none">
            <a:spAutoFit/>
          </a:bodyPr>
          <a:lstStyle/>
          <a:p/>
          <a:p>
            <a:pPr>
              <a:defRPr b="1" sz="1600">
                <a:solidFill>
                  <a:srgbClr val="6ED8FF"/>
                </a:solidFill>
                <a:latin typeface="Arial"/>
              </a:defRPr>
            </a:pPr>
            <a:r>
              <a:t>DID YOU KNOW?</a:t>
            </a:r>
          </a:p>
        </p:txBody>
      </p:sp>
      <p:sp>
        <p:nvSpPr>
          <p:cNvPr id="9" name="TextBox 8"/>
          <p:cNvSpPr txBox="1"/>
          <p:nvPr/>
        </p:nvSpPr>
        <p:spPr>
          <a:xfrm>
            <a:off x="3319272" y="7406640"/>
            <a:ext cx="3392424" cy="832104"/>
          </a:xfrm>
          <a:prstGeom prst="rect">
            <a:avLst/>
          </a:prstGeom>
          <a:noFill/>
        </p:spPr>
        <p:txBody>
          <a:bodyPr wrap="square">
            <a:spAutoFit/>
          </a:bodyPr>
          <a:lstStyle/>
          <a:p/>
          <a:p>
            <a:pPr>
              <a:defRPr sz="1100">
                <a:latin typeface="Times New Roman"/>
              </a:defRPr>
            </a:pPr>
            <a:r>
              <a:t>Dr. Bhimrao Ambedkar, a Dalit social reformer and the primary architect of the Indian Constitution, serves as her inspiration.</a:t>
            </a:r>
          </a:p>
        </p:txBody>
      </p:sp>
      <p:sp>
        <p:nvSpPr>
          <p:cNvPr id="10" name="TextBox 9"/>
          <p:cNvSpPr txBox="1"/>
          <p:nvPr/>
        </p:nvSpPr>
        <p:spPr>
          <a:xfrm>
            <a:off x="448056" y="5907024"/>
            <a:ext cx="1216152" cy="246888"/>
          </a:xfrm>
          <a:prstGeom prst="rect">
            <a:avLst/>
          </a:prstGeom>
          <a:noFill/>
        </p:spPr>
        <p:txBody>
          <a:bodyPr wrap="none">
            <a:spAutoFit/>
          </a:bodyPr>
          <a:lstStyle/>
          <a:p/>
          <a:p>
            <a:pPr algn="l">
              <a:defRPr sz="1100">
                <a:latin typeface="Times New Roman"/>
              </a:defRPr>
            </a:pPr>
            <a:r>
              <a:t>Dress ID: 101</a:t>
            </a:r>
          </a:p>
        </p:txBody>
      </p:sp>
      <p:sp>
        <p:nvSpPr>
          <p:cNvPr id="11" name="TextBox 10"/>
          <p:cNvSpPr txBox="1"/>
          <p:nvPr/>
        </p:nvSpPr>
        <p:spPr>
          <a:xfrm>
            <a:off x="1783080" y="5907024"/>
            <a:ext cx="1216152" cy="246888"/>
          </a:xfrm>
          <a:prstGeom prst="rect">
            <a:avLst/>
          </a:prstGeom>
          <a:noFill/>
        </p:spPr>
        <p:txBody>
          <a:bodyPr wrap="none">
            <a:spAutoFit/>
          </a:bodyPr>
          <a:lstStyle/>
          <a:p/>
          <a:p>
            <a:pPr algn="l">
              <a:defRPr sz="1100">
                <a:latin typeface="Times New Roman"/>
              </a:defRPr>
            </a:pPr>
            <a:r>
              <a:t>Page No. 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82296"/>
            <a:ext cx="6858000" cy="832104"/>
          </a:xfrm>
        </p:spPr>
        <p:txBody>
          <a:bodyPr/>
          <a:lstStyle/>
          <a:p>
            <a:pPr algn="ctr">
              <a:defRPr sz="3200">
                <a:solidFill>
                  <a:srgbClr val="090982"/>
                </a:solidFill>
                <a:latin typeface="Arial"/>
              </a:defRPr>
            </a:pPr>
            <a:r>
              <a:t>LONG KURTI</a:t>
            </a:r>
          </a:p>
        </p:txBody>
      </p:sp>
      <p:pic>
        <p:nvPicPr>
          <p:cNvPr id="3" name="Picture 2" descr="Slide100.png"/>
          <p:cNvPicPr>
            <a:picLocks noChangeAspect="1"/>
          </p:cNvPicPr>
          <p:nvPr/>
        </p:nvPicPr>
        <p:blipFill>
          <a:blip r:embed="rId2"/>
          <a:stretch>
            <a:fillRect/>
          </a:stretch>
        </p:blipFill>
        <p:spPr>
          <a:xfrm>
            <a:off x="0" y="758952"/>
            <a:ext cx="3392424" cy="4517136"/>
          </a:xfrm>
          <a:prstGeom prst="rect">
            <a:avLst/>
          </a:prstGeom>
        </p:spPr>
      </p:pic>
      <p:sp>
        <p:nvSpPr>
          <p:cNvPr id="4" name="Rectangle 3"/>
          <p:cNvSpPr/>
          <p:nvPr/>
        </p:nvSpPr>
        <p:spPr>
          <a:xfrm rot="21420000">
            <a:off x="3392424" y="1106424"/>
            <a:ext cx="1673352" cy="210312"/>
          </a:xfrm>
          <a:prstGeom prst="rect">
            <a:avLst/>
          </a:prstGeom>
          <a:solidFill>
            <a:srgbClr val="CAF6B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3319272" y="804672"/>
            <a:ext cx="3392424" cy="338328"/>
          </a:xfrm>
          <a:prstGeom prst="rect">
            <a:avLst/>
          </a:prstGeom>
          <a:noFill/>
        </p:spPr>
        <p:txBody>
          <a:bodyPr wrap="none">
            <a:spAutoFit/>
          </a:bodyPr>
          <a:lstStyle/>
          <a:p/>
          <a:p>
            <a:pPr>
              <a:defRPr b="1" sz="1600">
                <a:solidFill>
                  <a:srgbClr val="6ED8FF"/>
                </a:solidFill>
                <a:latin typeface="Arial"/>
              </a:defRPr>
            </a:pPr>
            <a:r>
              <a:t>DESCRIPTION:</a:t>
            </a:r>
          </a:p>
        </p:txBody>
      </p:sp>
      <p:sp>
        <p:nvSpPr>
          <p:cNvPr id="6" name="TextBox 5"/>
          <p:cNvSpPr txBox="1"/>
          <p:nvPr/>
        </p:nvSpPr>
        <p:spPr>
          <a:xfrm>
            <a:off x="3319272" y="1234440"/>
            <a:ext cx="3392424" cy="6922008"/>
          </a:xfrm>
          <a:prstGeom prst="rect">
            <a:avLst/>
          </a:prstGeom>
          <a:noFill/>
        </p:spPr>
        <p:txBody>
          <a:bodyPr wrap="square">
            <a:spAutoFit/>
          </a:bodyPr>
          <a:lstStyle/>
          <a:p/>
          <a:p>
            <a:pPr>
              <a:defRPr sz="1100">
                <a:latin typeface="Times New Roman"/>
              </a:defRPr>
            </a:pPr>
            <a:r>
              <a:t>Long Kurti is identical to the regular kurti, except for that this one is floor length, and generally becomes wider and flares from the waist down. It can be made from many different fabrics, and in many different designs and patterns.</a:t>
            </a:r>
          </a:p>
        </p:txBody>
      </p:sp>
      <p:sp>
        <p:nvSpPr>
          <p:cNvPr id="7" name="Rectangle 6"/>
          <p:cNvSpPr/>
          <p:nvPr/>
        </p:nvSpPr>
        <p:spPr>
          <a:xfrm rot="21420000">
            <a:off x="3401568" y="5330952"/>
            <a:ext cx="1673352" cy="210312"/>
          </a:xfrm>
          <a:prstGeom prst="rect">
            <a:avLst/>
          </a:prstGeom>
          <a:solidFill>
            <a:srgbClr val="CAF6B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3319272" y="4956048"/>
            <a:ext cx="3392424" cy="338328"/>
          </a:xfrm>
          <a:prstGeom prst="rect">
            <a:avLst/>
          </a:prstGeom>
          <a:noFill/>
        </p:spPr>
        <p:txBody>
          <a:bodyPr wrap="none">
            <a:spAutoFit/>
          </a:bodyPr>
          <a:lstStyle/>
          <a:p/>
          <a:p>
            <a:pPr>
              <a:defRPr b="1" sz="1600">
                <a:solidFill>
                  <a:srgbClr val="6ED8FF"/>
                </a:solidFill>
                <a:latin typeface="Arial"/>
              </a:defRPr>
            </a:pPr>
            <a:r>
              <a:t>DID YOU KNOW?</a:t>
            </a:r>
          </a:p>
        </p:txBody>
      </p:sp>
      <p:sp>
        <p:nvSpPr>
          <p:cNvPr id="9" name="TextBox 8"/>
          <p:cNvSpPr txBox="1"/>
          <p:nvPr/>
        </p:nvSpPr>
        <p:spPr>
          <a:xfrm>
            <a:off x="3319272" y="5431536"/>
            <a:ext cx="3392424" cy="832104"/>
          </a:xfrm>
          <a:prstGeom prst="rect">
            <a:avLst/>
          </a:prstGeom>
          <a:noFill/>
        </p:spPr>
        <p:txBody>
          <a:bodyPr wrap="square">
            <a:spAutoFit/>
          </a:bodyPr>
          <a:lstStyle/>
          <a:p/>
          <a:p>
            <a:pPr>
              <a:defRPr sz="1100">
                <a:latin typeface="Times New Roman"/>
              </a:defRPr>
            </a:pPr>
            <a:r>
              <a:t>The kurti style tunic is worn all across the world!</a:t>
            </a:r>
          </a:p>
        </p:txBody>
      </p:sp>
      <p:sp>
        <p:nvSpPr>
          <p:cNvPr id="10" name="TextBox 9"/>
          <p:cNvSpPr txBox="1"/>
          <p:nvPr/>
        </p:nvSpPr>
        <p:spPr>
          <a:xfrm>
            <a:off x="448056" y="5907024"/>
            <a:ext cx="1216152" cy="246888"/>
          </a:xfrm>
          <a:prstGeom prst="rect">
            <a:avLst/>
          </a:prstGeom>
          <a:noFill/>
        </p:spPr>
        <p:txBody>
          <a:bodyPr wrap="none">
            <a:spAutoFit/>
          </a:bodyPr>
          <a:lstStyle/>
          <a:p/>
          <a:p>
            <a:pPr algn="l">
              <a:defRPr sz="1100">
                <a:latin typeface="Times New Roman"/>
              </a:defRPr>
            </a:pPr>
            <a:r>
              <a:t>Dress ID: 100</a:t>
            </a:r>
          </a:p>
        </p:txBody>
      </p:sp>
      <p:sp>
        <p:nvSpPr>
          <p:cNvPr id="11" name="TextBox 10"/>
          <p:cNvSpPr txBox="1"/>
          <p:nvPr/>
        </p:nvSpPr>
        <p:spPr>
          <a:xfrm>
            <a:off x="1783080" y="5907024"/>
            <a:ext cx="1216152" cy="246888"/>
          </a:xfrm>
          <a:prstGeom prst="rect">
            <a:avLst/>
          </a:prstGeom>
          <a:noFill/>
        </p:spPr>
        <p:txBody>
          <a:bodyPr wrap="none">
            <a:spAutoFit/>
          </a:bodyPr>
          <a:lstStyle/>
          <a:p/>
          <a:p>
            <a:pPr algn="l">
              <a:defRPr sz="1100">
                <a:latin typeface="Times New Roman"/>
              </a:defRPr>
            </a:pPr>
            <a:r>
              <a:t>Page No.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