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9" r:id="rId2"/>
    <p:sldId id="571" r:id="rId3"/>
    <p:sldId id="581" r:id="rId4"/>
    <p:sldId id="1619" r:id="rId5"/>
    <p:sldId id="1627" r:id="rId6"/>
    <p:sldId id="1626" r:id="rId7"/>
    <p:sldId id="1620" r:id="rId8"/>
    <p:sldId id="1624" r:id="rId9"/>
    <p:sldId id="1623" r:id="rId10"/>
    <p:sldId id="1632" r:id="rId11"/>
    <p:sldId id="1625" r:id="rId12"/>
    <p:sldId id="1622" r:id="rId13"/>
    <p:sldId id="1490" r:id="rId14"/>
    <p:sldId id="1491" r:id="rId15"/>
    <p:sldId id="1492" r:id="rId16"/>
    <p:sldId id="1631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1138" y="278"/>
      </p:cViewPr>
      <p:guideLst>
        <p:guide orient="horz" pos="2160"/>
        <p:guide pos="37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4EBD1-6F93-4A2E-A6A5-8D0FC7DF948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D5E31-4A6B-4099-96BE-A32881A5D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28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D4C30E-8644-4685-AE37-561BF0C21D59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737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DD4C30E-8644-4685-AE37-561BF0C21D59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3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E515979-15B8-40FE-999C-378DAE3E647C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77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5DDDA9-5F3C-4F15-8095-45AACD1E7848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51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5DDDA9-5F3C-4F15-8095-45AACD1E7848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6075" y="698500"/>
            <a:ext cx="6192838" cy="3484563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811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00" y="6483937"/>
            <a:ext cx="2920753" cy="365125"/>
          </a:xfrm>
        </p:spPr>
        <p:txBody>
          <a:bodyPr/>
          <a:lstStyle/>
          <a:p>
            <a:r>
              <a:rPr lang="en-US" dirty="0"/>
              <a:t>CS 4 (Python, Excel, MySQL) by Siva Jasthi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7549-C8F9-8740-97B0-14CD78FB0450}" type="slidenum">
              <a:rPr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4101E-AF47-432D-AFD7-8E25F071F89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F1683-A07E-4CF5-8767-C0311F34A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4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F2EBE-02A8-684F-AF73-1ED5C521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82975-11C8-C442-98A0-47A312083D4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93F2C-2DD0-D440-A566-9D145257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434BA-88CE-7A42-BDD8-FDF1107F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400E9-F1C7-9247-B747-5922BAF97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7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C913-51B4-F746-BBF2-AA29BD605CBC}" type="datetimeFigureOut">
              <a:rPr lang="en-US"/>
              <a:pPr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17549-C8F9-8740-97B0-14CD78FB0450}" type="slidenum">
              <a:rPr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65354-21D8-45D7-A329-0F6307C9044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773280" y="24995"/>
            <a:ext cx="1389536" cy="5732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careerfoundry.com/en/blog/data-analytics/what-is-ratio-data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careerfoundry.com/en/blog/data-analytics/what-is-interval-data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ellowslice.in/bed/data-science-design-thinking-process-of-amalgamation-to-perfe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biologynote.com/difference-between-quantitative-and-qualitative-data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z4nPSA9rlc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areerfoundry.com/en/blog/data-analytics/what-is-nominal-data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careerfoundry.com/en/blog/data-analytics/what-is-ordinal-data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careerfoundry.com/en/blog/data-analytics/what-is-interval-data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9BF4AB0-9623-4F15-9723-5E7FE667B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685" y="4968672"/>
            <a:ext cx="7516166" cy="1356787"/>
          </a:xfrm>
        </p:spPr>
        <p:txBody>
          <a:bodyPr>
            <a:normAutofit/>
          </a:bodyPr>
          <a:lstStyle/>
          <a:p>
            <a:pPr>
              <a:buClrTx/>
              <a:buSzTx/>
              <a:buFontTx/>
              <a:buNone/>
            </a:pPr>
            <a:r>
              <a:rPr lang="en-US" altLang="en-US" sz="2400" b="1" dirty="0"/>
              <a:t>Siva R Jasthi</a:t>
            </a:r>
            <a:endParaRPr lang="en-US" altLang="en-US" sz="2400" dirty="0"/>
          </a:p>
          <a:p>
            <a:pPr>
              <a:buClrTx/>
              <a:buSzTx/>
              <a:buFontTx/>
              <a:buNone/>
            </a:pPr>
            <a:r>
              <a:rPr lang="en-US" altLang="en-US" sz="2400" dirty="0"/>
              <a:t>Computer Science and Cybersecurity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400" dirty="0"/>
              <a:t>Metropolitan State University</a:t>
            </a:r>
          </a:p>
          <a:p>
            <a:endParaRPr lang="en-US" sz="2400" b="1" dirty="0">
              <a:solidFill>
                <a:srgbClr val="04B452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71A7B-0F91-466C-9FCD-728090F5A931}"/>
              </a:ext>
            </a:extLst>
          </p:cNvPr>
          <p:cNvSpPr txBox="1">
            <a:spLocks/>
          </p:cNvSpPr>
          <p:nvPr/>
        </p:nvSpPr>
        <p:spPr>
          <a:xfrm>
            <a:off x="1928588" y="2906020"/>
            <a:ext cx="8334823" cy="119656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Data Types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8989B7E-3B2D-44AE-8C5E-703EF42AD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78627"/>
              </p:ext>
            </p:extLst>
          </p:nvPr>
        </p:nvGraphicFramePr>
        <p:xfrm>
          <a:off x="2032000" y="71966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626">
                  <a:extLst>
                    <a:ext uri="{9D8B030D-6E8A-4147-A177-3AD203B41FA5}">
                      <a16:colId xmlns:a16="http://schemas.microsoft.com/office/drawing/2014/main" val="2221937530"/>
                    </a:ext>
                  </a:extLst>
                </a:gridCol>
                <a:gridCol w="6343374">
                  <a:extLst>
                    <a:ext uri="{9D8B030D-6E8A-4147-A177-3AD203B41FA5}">
                      <a16:colId xmlns:a16="http://schemas.microsoft.com/office/drawing/2014/main" val="379968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for 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10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7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05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12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Chapter.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8728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7820" y="28524"/>
            <a:ext cx="10972800" cy="72856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solidFill>
                  <a:srgbClr val="04B452"/>
                </a:solidFill>
              </a:rPr>
              <a:t>Why is temperature data called “interval” data?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83" y="1152525"/>
            <a:ext cx="109075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Temperature measurements in Celsius are considered </a:t>
            </a:r>
            <a:r>
              <a:rPr lang="en-US" sz="2000" b="1" dirty="0"/>
              <a:t>interval data</a:t>
            </a:r>
            <a:r>
              <a:rPr lang="en-US" sz="2000" dirty="0"/>
              <a:t> because they meet the following criteria: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Equal Intervals</a:t>
            </a:r>
            <a:r>
              <a:rPr lang="en-US" sz="2000" dirty="0"/>
              <a:t>: The difference between any two consecutive values (e.g., 15°C to 20°C) is consistent. The interval between each unit of measurement is the same, making it possible to perform meaningful mathematical operations like addition and subtraction.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No True Zero</a:t>
            </a:r>
            <a:r>
              <a:rPr lang="en-US" sz="2000" dirty="0"/>
              <a:t>: Interval data lacks a true zero point that indicates the absence of the variable being measured. In the Celsius scale, 0°C does not represent the complete absence of temperature, but rather the freezing point of water. This distinguishes interval data from </a:t>
            </a:r>
            <a:r>
              <a:rPr lang="en-US" sz="2000" b="1" dirty="0"/>
              <a:t>ratio data</a:t>
            </a:r>
            <a:r>
              <a:rPr lang="en-US" sz="2000" dirty="0"/>
              <a:t>, which does have a meaningful zero point (e.g., weight, where 0 kg means no weight).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Therefore, while you can calculate differences between temperatures in Celsius, you cannot multiply or divide them meaningfully (e.g., you can’t say 20°C is twice as warm as 10°C), which is why it's classified as </a:t>
            </a:r>
            <a:r>
              <a:rPr lang="en-US" sz="2000" b="1" dirty="0"/>
              <a:t>interval</a:t>
            </a:r>
            <a:r>
              <a:rPr lang="en-US" sz="2000" dirty="0"/>
              <a:t> rather than </a:t>
            </a:r>
            <a:r>
              <a:rPr lang="en-US" sz="2000" b="1" dirty="0"/>
              <a:t>ratio</a:t>
            </a:r>
            <a:r>
              <a:rPr lang="en-US" sz="20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43308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751A2-8210-4BAE-8E8A-EE7DAB29D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93CD-F32F-43F2-AB5D-12DAF2074D9B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261544-B2FD-4A3D-AA30-A33766F864C9}"/>
              </a:ext>
            </a:extLst>
          </p:cNvPr>
          <p:cNvSpPr txBox="1">
            <a:spLocks noChangeArrowheads="1"/>
          </p:cNvSpPr>
          <p:nvPr/>
        </p:nvSpPr>
        <p:spPr>
          <a:xfrm>
            <a:off x="350985" y="221676"/>
            <a:ext cx="11369963" cy="738909"/>
          </a:xfrm>
          <a:prstGeom prst="rect">
            <a:avLst/>
          </a:prstGeom>
        </p:spPr>
        <p:txBody>
          <a:bodyPr/>
          <a:lstStyle>
            <a:lvl1pPr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Four levels of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915CA-EFCD-43BB-9DA4-27C0EC7F19FC}"/>
              </a:ext>
            </a:extLst>
          </p:cNvPr>
          <p:cNvSpPr txBox="1"/>
          <p:nvPr/>
        </p:nvSpPr>
        <p:spPr>
          <a:xfrm>
            <a:off x="670613" y="6563086"/>
            <a:ext cx="8981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https://careerfoundry.com/en/blog/data-analytics/what-is-ratio-data/</a:t>
            </a:r>
            <a:r>
              <a:rPr lang="en-US" sz="1200" dirty="0"/>
              <a:t> </a:t>
            </a:r>
          </a:p>
        </p:txBody>
      </p:sp>
      <p:pic>
        <p:nvPicPr>
          <p:cNvPr id="16386" name="Picture 2" descr="A definition of ratio data, together with examples and suitable techniques for analysis">
            <a:extLst>
              <a:ext uri="{FF2B5EF4-FFF2-40B4-BE49-F238E27FC236}">
                <a16:creationId xmlns:a16="http://schemas.microsoft.com/office/drawing/2014/main" id="{FE9868A1-B13A-410B-AAFC-C43E3044C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16" y="107860"/>
            <a:ext cx="9790079" cy="643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3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751A2-8210-4BAE-8E8A-EE7DAB29D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93CD-F32F-43F2-AB5D-12DAF2074D9B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261544-B2FD-4A3D-AA30-A33766F864C9}"/>
              </a:ext>
            </a:extLst>
          </p:cNvPr>
          <p:cNvSpPr txBox="1">
            <a:spLocks noChangeArrowheads="1"/>
          </p:cNvSpPr>
          <p:nvPr/>
        </p:nvSpPr>
        <p:spPr>
          <a:xfrm>
            <a:off x="350985" y="221676"/>
            <a:ext cx="11369963" cy="738909"/>
          </a:xfrm>
          <a:prstGeom prst="rect">
            <a:avLst/>
          </a:prstGeom>
        </p:spPr>
        <p:txBody>
          <a:bodyPr/>
          <a:lstStyle>
            <a:lvl1pPr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Four levels of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915CA-EFCD-43BB-9DA4-27C0EC7F19FC}"/>
              </a:ext>
            </a:extLst>
          </p:cNvPr>
          <p:cNvSpPr txBox="1"/>
          <p:nvPr/>
        </p:nvSpPr>
        <p:spPr>
          <a:xfrm>
            <a:off x="670613" y="6563086"/>
            <a:ext cx="8981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https://careerfoundry.com/en/blog/data-analytics/what-is-interval-data/</a:t>
            </a:r>
            <a:r>
              <a:rPr lang="en-US" sz="1200" dirty="0"/>
              <a:t> </a:t>
            </a:r>
          </a:p>
        </p:txBody>
      </p:sp>
      <p:pic>
        <p:nvPicPr>
          <p:cNvPr id="13318" name="Picture 6" descr="A table showing the four levels of data measurement: Nominal, ordinal, interval, and ratio">
            <a:extLst>
              <a:ext uri="{FF2B5EF4-FFF2-40B4-BE49-F238E27FC236}">
                <a16:creationId xmlns:a16="http://schemas.microsoft.com/office/drawing/2014/main" id="{BBE9FC16-91A9-4B2B-B3AF-79D32FE68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53" y="113123"/>
            <a:ext cx="9790356" cy="636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51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7820" y="28524"/>
            <a:ext cx="10972800" cy="72856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solidFill>
                  <a:srgbClr val="04B452"/>
                </a:solidFill>
              </a:rPr>
              <a:t>Attribute Types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583" y="1152525"/>
            <a:ext cx="10907567" cy="5562600"/>
          </a:xfrm>
        </p:spPr>
        <p:txBody>
          <a:bodyPr>
            <a:normAutofit lnSpcReduction="10000"/>
          </a:bodyPr>
          <a:lstStyle/>
          <a:p>
            <a:pPr marL="292100" indent="-292100">
              <a:lnSpc>
                <a:spcPct val="90000"/>
              </a:lnSpc>
            </a:pPr>
            <a:r>
              <a:rPr lang="en-US" altLang="en-US" sz="2400" b="1" dirty="0"/>
              <a:t>Nominal:</a:t>
            </a:r>
            <a:r>
              <a:rPr lang="en-US" altLang="en-US" sz="2400" dirty="0"/>
              <a:t> categories, states, or “names of things” – Not ordered(smaller or greater)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400" i="1" dirty="0" err="1"/>
              <a:t>Hair_color</a:t>
            </a:r>
            <a:r>
              <a:rPr lang="en-US" altLang="en-US" sz="2400" i="1" dirty="0"/>
              <a:t> = </a:t>
            </a:r>
            <a:r>
              <a:rPr lang="en-US" altLang="en-US" sz="2400" dirty="0"/>
              <a:t>{</a:t>
            </a:r>
            <a:r>
              <a:rPr lang="en-US" altLang="en-US" sz="2400" i="1" dirty="0"/>
              <a:t>auburn, black, blond, brown, grey, red, white</a:t>
            </a:r>
            <a:r>
              <a:rPr lang="en-US" altLang="en-US" sz="2400" dirty="0"/>
              <a:t>}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400" dirty="0"/>
              <a:t>marital status, occupation, ID numbers, zip codes</a:t>
            </a:r>
          </a:p>
          <a:p>
            <a:pPr marL="292100" indent="-292100">
              <a:lnSpc>
                <a:spcPct val="90000"/>
              </a:lnSpc>
            </a:pPr>
            <a:r>
              <a:rPr lang="en-US" altLang="en-US" sz="2400" b="1" dirty="0"/>
              <a:t>Binary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400" dirty="0"/>
              <a:t>Nominal attribute with only 2 states (0 and 1)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400" u="sng" dirty="0"/>
              <a:t>Symmetric binary</a:t>
            </a:r>
            <a:r>
              <a:rPr lang="en-US" altLang="en-US" sz="2400" dirty="0"/>
              <a:t>: both outcomes equally important/opportunity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sz="2400" dirty="0"/>
              <a:t>e.g., gender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400" u="sng" dirty="0"/>
              <a:t>Asymmetric binary</a:t>
            </a:r>
            <a:r>
              <a:rPr lang="en-US" altLang="en-US" sz="2400" dirty="0"/>
              <a:t>: outcomes not equally important.  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sz="2400" dirty="0"/>
              <a:t>e.g., medical test (positive vs. negative)</a:t>
            </a:r>
          </a:p>
          <a:p>
            <a:pPr marL="1257300" lvl="2" indent="-393700">
              <a:lnSpc>
                <a:spcPct val="90000"/>
              </a:lnSpc>
            </a:pPr>
            <a:r>
              <a:rPr lang="en-US" altLang="en-US" sz="2400" dirty="0"/>
              <a:t>Convention: assign 1 to most important outcome (e.g., HIV positive)</a:t>
            </a:r>
          </a:p>
          <a:p>
            <a:pPr marL="406400" lvl="1" indent="0">
              <a:lnSpc>
                <a:spcPct val="90000"/>
              </a:lnSpc>
              <a:buNone/>
            </a:pPr>
            <a:r>
              <a:rPr lang="en-US" altLang="en-US" sz="2400" b="1" dirty="0"/>
              <a:t>Ordinal:   </a:t>
            </a:r>
            <a:r>
              <a:rPr lang="en-US" altLang="en-US" sz="2400" dirty="0"/>
              <a:t>There is order 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400" dirty="0"/>
              <a:t>Values have a meaningful order (ranking) but magnitude between successive values is not known</a:t>
            </a:r>
          </a:p>
          <a:p>
            <a:pPr marL="749300" lvl="1" indent="-342900">
              <a:lnSpc>
                <a:spcPct val="90000"/>
              </a:lnSpc>
            </a:pPr>
            <a:r>
              <a:rPr lang="en-US" altLang="en-US" sz="2400" i="1" dirty="0"/>
              <a:t>Size = </a:t>
            </a:r>
            <a:r>
              <a:rPr lang="en-US" altLang="en-US" sz="2400" dirty="0"/>
              <a:t>{</a:t>
            </a:r>
            <a:r>
              <a:rPr lang="en-US" altLang="en-US" sz="2400" i="1" dirty="0"/>
              <a:t>small, medium, large</a:t>
            </a:r>
            <a:r>
              <a:rPr lang="en-US" altLang="en-US" sz="2400" dirty="0"/>
              <a:t>}</a:t>
            </a:r>
            <a:r>
              <a:rPr lang="en-US" altLang="en-US" sz="2400" i="1" dirty="0"/>
              <a:t>,</a:t>
            </a:r>
            <a:r>
              <a:rPr lang="en-US" altLang="en-US" sz="2400" dirty="0"/>
              <a:t> grades, army rankings</a:t>
            </a:r>
          </a:p>
        </p:txBody>
      </p:sp>
    </p:spTree>
    <p:extLst>
      <p:ext uri="{BB962C8B-B14F-4D97-AF65-F5344CB8AC3E}">
        <p14:creationId xmlns:p14="http://schemas.microsoft.com/office/powerpoint/2010/main" val="127999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78659" y="117322"/>
            <a:ext cx="10972800" cy="65942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solidFill>
                  <a:srgbClr val="04B452"/>
                </a:solidFill>
              </a:rPr>
              <a:t>Numeric Attribute Types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351" y="1045149"/>
            <a:ext cx="10923297" cy="5591175"/>
          </a:xfrm>
        </p:spPr>
        <p:txBody>
          <a:bodyPr>
            <a:normAutofit lnSpcReduction="10000"/>
          </a:bodyPr>
          <a:lstStyle/>
          <a:p>
            <a:pPr marL="292100" indent="-292100">
              <a:spcAft>
                <a:spcPts val="600"/>
              </a:spcAft>
            </a:pPr>
            <a:r>
              <a:rPr lang="en-US" altLang="en-US" sz="2400" dirty="0"/>
              <a:t>Quantity (integer or real-valued)</a:t>
            </a:r>
          </a:p>
          <a:p>
            <a:pPr marL="292100" indent="-292100">
              <a:spcAft>
                <a:spcPts val="600"/>
              </a:spcAft>
            </a:pPr>
            <a:r>
              <a:rPr lang="en-US" altLang="en-US" sz="2400" b="1" dirty="0"/>
              <a:t>Interval</a:t>
            </a:r>
          </a:p>
          <a:p>
            <a:pPr marL="1257300" lvl="2" indent="-393700">
              <a:spcAft>
                <a:spcPts val="600"/>
              </a:spcAft>
            </a:pPr>
            <a:r>
              <a:rPr lang="en-US" altLang="en-US" sz="2400" dirty="0"/>
              <a:t>Measured on a scale of </a:t>
            </a:r>
            <a:r>
              <a:rPr lang="en-US" altLang="en-US" sz="2400" b="1" dirty="0"/>
              <a:t>equal-sized units</a:t>
            </a:r>
          </a:p>
          <a:p>
            <a:pPr marL="1257300" lvl="2" indent="-393700">
              <a:spcAft>
                <a:spcPts val="600"/>
              </a:spcAft>
            </a:pPr>
            <a:r>
              <a:rPr lang="en-US" altLang="en-US" sz="2400" dirty="0"/>
              <a:t>Values have order</a:t>
            </a:r>
          </a:p>
          <a:p>
            <a:pPr marL="1714500" lvl="3" indent="-393700">
              <a:spcAft>
                <a:spcPts val="600"/>
              </a:spcAft>
            </a:pPr>
            <a:r>
              <a:rPr lang="en-US" altLang="en-US" sz="2400" dirty="0"/>
              <a:t>E.g., </a:t>
            </a:r>
            <a:r>
              <a:rPr lang="en-US" altLang="en-US" sz="2400" i="1" dirty="0"/>
              <a:t>temperature in </a:t>
            </a:r>
            <a:r>
              <a:rPr lang="en-US" altLang="en-US" sz="2400" i="1" dirty="0" err="1"/>
              <a:t>C</a:t>
            </a:r>
            <a:r>
              <a:rPr lang="en-US" altLang="en-US" sz="2400" i="1" dirty="0" err="1">
                <a:cs typeface="Tahoma" panose="020B0604030504040204" pitchFamily="34" charset="0"/>
              </a:rPr>
              <a:t>˚</a:t>
            </a:r>
            <a:r>
              <a:rPr lang="en-US" altLang="en-US" sz="2400" i="1" dirty="0" err="1"/>
              <a:t>or</a:t>
            </a:r>
            <a:r>
              <a:rPr lang="en-US" altLang="en-US" sz="2400" i="1" dirty="0"/>
              <a:t> F</a:t>
            </a:r>
            <a:r>
              <a:rPr lang="en-US" altLang="en-US" sz="2400" i="1" dirty="0">
                <a:cs typeface="Tahoma" panose="020B0604030504040204" pitchFamily="34" charset="0"/>
              </a:rPr>
              <a:t>˚</a:t>
            </a:r>
            <a:r>
              <a:rPr lang="en-US" altLang="en-US" sz="2400" i="1" dirty="0"/>
              <a:t>, calendar dates(gradual process)</a:t>
            </a:r>
          </a:p>
          <a:p>
            <a:pPr marL="1257300" lvl="2" indent="-393700">
              <a:spcAft>
                <a:spcPts val="600"/>
              </a:spcAft>
            </a:pPr>
            <a:r>
              <a:rPr lang="en-US" altLang="en-US" sz="2400" dirty="0"/>
              <a:t>No true zero-point</a:t>
            </a:r>
          </a:p>
          <a:p>
            <a:pPr marL="292100" indent="-292100">
              <a:spcAft>
                <a:spcPts val="600"/>
              </a:spcAft>
            </a:pPr>
            <a:r>
              <a:rPr lang="en-US" altLang="en-US" sz="2400" b="1" dirty="0"/>
              <a:t>Ratio</a:t>
            </a:r>
          </a:p>
          <a:p>
            <a:pPr marL="1257300" lvl="2" indent="-393700">
              <a:spcAft>
                <a:spcPts val="600"/>
              </a:spcAft>
            </a:pPr>
            <a:r>
              <a:rPr lang="en-US" altLang="en-US" sz="2400" dirty="0"/>
              <a:t>Inherent </a:t>
            </a:r>
            <a:r>
              <a:rPr lang="en-US" altLang="en-US" sz="2400" b="1" dirty="0"/>
              <a:t>zero-point</a:t>
            </a:r>
          </a:p>
          <a:p>
            <a:pPr marL="1257300" lvl="2" indent="-393700">
              <a:spcAft>
                <a:spcPts val="600"/>
              </a:spcAft>
            </a:pPr>
            <a:r>
              <a:rPr lang="en-US" altLang="en-US" sz="2400" dirty="0"/>
              <a:t>We can speak of values as being an order of magnitude larger than the unit of measurement (10 K</a:t>
            </a:r>
            <a:r>
              <a:rPr lang="en-US" altLang="en-US" sz="2400" dirty="0">
                <a:cs typeface="Tahoma" panose="020B0604030504040204" pitchFamily="34" charset="0"/>
              </a:rPr>
              <a:t>˚</a:t>
            </a:r>
            <a:r>
              <a:rPr lang="en-US" altLang="en-US" sz="2400" dirty="0"/>
              <a:t> is twice as high as 5 K</a:t>
            </a:r>
            <a:r>
              <a:rPr lang="en-US" altLang="en-US" sz="2400" dirty="0">
                <a:cs typeface="Tahoma" panose="020B0604030504040204" pitchFamily="34" charset="0"/>
              </a:rPr>
              <a:t>˚</a:t>
            </a:r>
            <a:r>
              <a:rPr lang="en-US" altLang="en-US" sz="2400" dirty="0"/>
              <a:t>).</a:t>
            </a:r>
          </a:p>
          <a:p>
            <a:pPr marL="1714500" lvl="3" indent="-393700">
              <a:spcAft>
                <a:spcPts val="600"/>
              </a:spcAft>
            </a:pPr>
            <a:r>
              <a:rPr lang="en-US" altLang="en-US" sz="2400" dirty="0"/>
              <a:t>e.g., </a:t>
            </a:r>
            <a:r>
              <a:rPr lang="en-US" altLang="en-US" sz="2400" i="1" dirty="0"/>
              <a:t>temperature in Kelvin, length, counts, monetary quantities(Double money then what you have)</a:t>
            </a:r>
          </a:p>
        </p:txBody>
      </p:sp>
    </p:spTree>
    <p:extLst>
      <p:ext uri="{BB962C8B-B14F-4D97-AF65-F5344CB8AC3E}">
        <p14:creationId xmlns:p14="http://schemas.microsoft.com/office/powerpoint/2010/main" val="22780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316" y="102359"/>
            <a:ext cx="10972800" cy="685946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solidFill>
                  <a:srgbClr val="04B452"/>
                </a:solidFill>
              </a:rPr>
              <a:t>Discrete vs. Continuous Attributes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8592" y="960584"/>
            <a:ext cx="11094747" cy="5795057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Discrete</a:t>
            </a:r>
            <a:r>
              <a:rPr lang="en-US" altLang="en-US" sz="2400" dirty="0"/>
              <a:t> </a:t>
            </a:r>
            <a:r>
              <a:rPr lang="en-US" altLang="en-US" sz="2400" b="1" dirty="0"/>
              <a:t>Attribute: Certain precision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Has only a finite or countably infinite set of values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E.g., zip codes(no decimal values), profession, or the set of words in a collection of documents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Sometimes, represented as integer variables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Note: Binary attributes are a special case of discrete attributes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b="1" dirty="0"/>
              <a:t>Continuous</a:t>
            </a:r>
            <a:r>
              <a:rPr lang="en-US" altLang="en-US" sz="2400" dirty="0"/>
              <a:t> </a:t>
            </a:r>
            <a:r>
              <a:rPr lang="en-US" altLang="en-US" sz="2400" b="1" dirty="0"/>
              <a:t>Attribute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Has real numbers as attribute values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400" dirty="0"/>
              <a:t>E.g., temperature, height, or weight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Practically, real values can only be measured and represented using a finite number of digits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Continuous attributes are typically represented as floating-point variables</a:t>
            </a:r>
          </a:p>
        </p:txBody>
      </p:sp>
    </p:spTree>
    <p:extLst>
      <p:ext uri="{BB962C8B-B14F-4D97-AF65-F5344CB8AC3E}">
        <p14:creationId xmlns:p14="http://schemas.microsoft.com/office/powerpoint/2010/main" val="20125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57316" y="102359"/>
            <a:ext cx="10972800" cy="685946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dirty="0">
                <a:solidFill>
                  <a:srgbClr val="04B452"/>
                </a:solidFill>
              </a:rPr>
              <a:t>Summary</a:t>
            </a:r>
          </a:p>
        </p:txBody>
      </p:sp>
      <p:pic>
        <p:nvPicPr>
          <p:cNvPr id="1026" name="Picture 2" descr="In God We Trust All Others Must Bring Data: 120 Pages I 6x9 I Blank">
            <a:extLst>
              <a:ext uri="{FF2B5EF4-FFF2-40B4-BE49-F238E27FC236}">
                <a16:creationId xmlns:a16="http://schemas.microsoft.com/office/drawing/2014/main" id="{0FBB068E-9303-84D7-7AC8-128E6809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" y="911839"/>
            <a:ext cx="3351418" cy="503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ank Lined Journal Gift For Computer ...">
            <a:extLst>
              <a:ext uri="{FF2B5EF4-FFF2-40B4-BE49-F238E27FC236}">
                <a16:creationId xmlns:a16="http://schemas.microsoft.com/office/drawing/2014/main" id="{B0CE649F-4495-B687-BF9C-9A5C39C2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288" y="911840"/>
            <a:ext cx="3351418" cy="503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A9FAC0-2AEF-49B5-DE38-DC4DA9759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3945" y="832789"/>
            <a:ext cx="4530726" cy="51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5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332" y="22415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4B452"/>
                </a:solidFill>
              </a:rPr>
              <a:t>Thank You.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8CB8B-A791-452D-A2B2-B6E0E15F6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552575"/>
            <a:ext cx="89725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024"/>
            <a:ext cx="10515600" cy="7216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00B050"/>
                </a:solidFill>
                <a:latin typeface="Avenir Roman" panose="02000503020000020003" pitchFamily="2" charset="0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>
                <a:latin typeface="Avenir Roman" panose="02000503020000020003" pitchFamily="2" charset="0"/>
              </a:rPr>
              <a:t>2</a:t>
            </a:fld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C7F58-6452-6975-2943-9F301C9D4D5D}"/>
              </a:ext>
            </a:extLst>
          </p:cNvPr>
          <p:cNvSpPr txBox="1"/>
          <p:nvPr/>
        </p:nvSpPr>
        <p:spPr>
          <a:xfrm>
            <a:off x="270387" y="1259210"/>
            <a:ext cx="62041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What is Data Science?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Why Data Science?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Data Science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Data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venir Roman" panose="02000503020000020003" pitchFamily="2" charset="0"/>
              </a:rPr>
              <a:t>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venir Roman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93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F1E6-0A42-6342-8A19-FA364A33AB30}" type="slidenum">
              <a:rPr lang="en-US" smtClean="0">
                <a:latin typeface="Avenir Roman" panose="02000503020000020003" pitchFamily="2" charset="0"/>
              </a:rPr>
              <a:t>3</a:t>
            </a:fld>
            <a:endParaRPr lang="en-US">
              <a:latin typeface="Avenir Roman" panose="02000503020000020003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F38BC1-D7EE-E24C-8928-951FA4CB9C98}"/>
              </a:ext>
            </a:extLst>
          </p:cNvPr>
          <p:cNvSpPr txBox="1">
            <a:spLocks/>
          </p:cNvSpPr>
          <p:nvPr/>
        </p:nvSpPr>
        <p:spPr>
          <a:xfrm>
            <a:off x="228600" y="6173131"/>
            <a:ext cx="10307782" cy="5422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171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1pPr>
            <a:lvl2pPr marL="742901" indent="-285732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2pPr>
            <a:lvl3pPr marL="114292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3pPr>
            <a:lvl4pPr marL="1600096" indent="-228585" algn="l" defTabSz="457171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4pPr>
            <a:lvl5pPr marL="2057266" indent="-228585" algn="l" defTabSz="457171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rgbClr val="464646"/>
                </a:solidFill>
                <a:latin typeface="Karla"/>
                <a:ea typeface="+mn-ea"/>
                <a:cs typeface="Karla"/>
              </a:defRPr>
            </a:lvl5pPr>
            <a:lvl6pPr marL="2514436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0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7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47" indent="-228585" algn="l" defTabSz="4571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  <a:hlinkClick r:id="rId2"/>
              </a:rPr>
              <a:t>https://www.yellowslice.in/bed/data-science-design-thinking-process-of-amalgamation-to-perfection/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venir Roman" panose="02000503020000020003" pitchFamily="2" charset="0"/>
              </a:rPr>
              <a:t> </a:t>
            </a:r>
          </a:p>
        </p:txBody>
      </p:sp>
      <p:pic>
        <p:nvPicPr>
          <p:cNvPr id="2050" name="Picture 2" descr="Data Science Process">
            <a:extLst>
              <a:ext uri="{FF2B5EF4-FFF2-40B4-BE49-F238E27FC236}">
                <a16:creationId xmlns:a16="http://schemas.microsoft.com/office/drawing/2014/main" id="{19657601-EEF6-80DE-E11B-85A5E6AAA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88" y="142660"/>
            <a:ext cx="9193825" cy="60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1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751A2-8210-4BAE-8E8A-EE7DAB29D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93CD-F32F-43F2-AB5D-12DAF2074D9B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3B8E1E-092F-4D99-84EC-4F8732DE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5" y="887611"/>
            <a:ext cx="9746744" cy="545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0261544-B2FD-4A3D-AA30-A33766F864C9}"/>
              </a:ext>
            </a:extLst>
          </p:cNvPr>
          <p:cNvSpPr txBox="1">
            <a:spLocks noChangeArrowheads="1"/>
          </p:cNvSpPr>
          <p:nvPr/>
        </p:nvSpPr>
        <p:spPr>
          <a:xfrm>
            <a:off x="350985" y="221676"/>
            <a:ext cx="11369963" cy="738909"/>
          </a:xfrm>
          <a:prstGeom prst="rect">
            <a:avLst/>
          </a:prstGeom>
        </p:spPr>
        <p:txBody>
          <a:bodyPr/>
          <a:lstStyle>
            <a:lvl1pPr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200" dirty="0">
                <a:solidFill>
                  <a:srgbClr val="04B452"/>
                </a:solidFill>
                <a:latin typeface="+mn-lt"/>
              </a:rPr>
              <a:t>Data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>
                <a:solidFill>
                  <a:srgbClr val="04B452"/>
                </a:solidFill>
                <a:latin typeface="+mn-lt"/>
              </a:rPr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17895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751A2-8210-4BAE-8E8A-EE7DAB29D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93CD-F32F-43F2-AB5D-12DAF2074D9B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261544-B2FD-4A3D-AA30-A33766F864C9}"/>
              </a:ext>
            </a:extLst>
          </p:cNvPr>
          <p:cNvSpPr txBox="1">
            <a:spLocks noChangeArrowheads="1"/>
          </p:cNvSpPr>
          <p:nvPr/>
        </p:nvSpPr>
        <p:spPr>
          <a:xfrm>
            <a:off x="350985" y="221676"/>
            <a:ext cx="11369963" cy="738909"/>
          </a:xfrm>
          <a:prstGeom prst="rect">
            <a:avLst/>
          </a:prstGeom>
        </p:spPr>
        <p:txBody>
          <a:bodyPr/>
          <a:lstStyle>
            <a:lvl1pPr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Data Types</a:t>
            </a:r>
          </a:p>
        </p:txBody>
      </p:sp>
      <p:sp>
        <p:nvSpPr>
          <p:cNvPr id="3" name="AutoShape 2" descr="Difference between Quantitative and Qualitative Data - Quantitative vs Qualitative Data">
            <a:extLst>
              <a:ext uri="{FF2B5EF4-FFF2-40B4-BE49-F238E27FC236}">
                <a16:creationId xmlns:a16="http://schemas.microsoft.com/office/drawing/2014/main" id="{CC5269A1-6BC0-4953-B172-DCBE9FCB0E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ifference between Quantitative and Qualitative Data - Quantitative vs Qualitative Data">
            <a:extLst>
              <a:ext uri="{FF2B5EF4-FFF2-40B4-BE49-F238E27FC236}">
                <a16:creationId xmlns:a16="http://schemas.microsoft.com/office/drawing/2014/main" id="{72DA6D16-8352-4C6C-8CA6-40D44C0F2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1498AF-6325-43AF-84CD-C2B8B4805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1" y="-1"/>
            <a:ext cx="11369963" cy="5891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6B7A31-D41D-4D92-BDF6-363E28D798E8}"/>
              </a:ext>
            </a:extLst>
          </p:cNvPr>
          <p:cNvSpPr txBox="1"/>
          <p:nvPr/>
        </p:nvSpPr>
        <p:spPr>
          <a:xfrm>
            <a:off x="471050" y="6049815"/>
            <a:ext cx="9568495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https://microbiologynote.com/difference-between-quantitative-and-qualitative-data/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86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751A2-8210-4BAE-8E8A-EE7DAB29D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93CD-F32F-43F2-AB5D-12DAF2074D9B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261544-B2FD-4A3D-AA30-A33766F864C9}"/>
              </a:ext>
            </a:extLst>
          </p:cNvPr>
          <p:cNvSpPr txBox="1">
            <a:spLocks noChangeArrowheads="1"/>
          </p:cNvSpPr>
          <p:nvPr/>
        </p:nvSpPr>
        <p:spPr>
          <a:xfrm>
            <a:off x="350985" y="221676"/>
            <a:ext cx="11369963" cy="738909"/>
          </a:xfrm>
          <a:prstGeom prst="rect">
            <a:avLst/>
          </a:prstGeom>
        </p:spPr>
        <p:txBody>
          <a:bodyPr/>
          <a:lstStyle>
            <a:lvl1pPr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Data Types</a:t>
            </a:r>
          </a:p>
        </p:txBody>
      </p:sp>
      <p:pic>
        <p:nvPicPr>
          <p:cNvPr id="17410" name="Picture 2" descr="Continuous vs Discrete Data - YouTube">
            <a:extLst>
              <a:ext uri="{FF2B5EF4-FFF2-40B4-BE49-F238E27FC236}">
                <a16:creationId xmlns:a16="http://schemas.microsoft.com/office/drawing/2014/main" id="{5706E5C1-2159-4C6C-8490-58DE6A60E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4" y="11392"/>
            <a:ext cx="11032214" cy="620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64DBD-EC83-4BCF-B944-E36AF42943D5}"/>
              </a:ext>
            </a:extLst>
          </p:cNvPr>
          <p:cNvSpPr txBox="1"/>
          <p:nvPr/>
        </p:nvSpPr>
        <p:spPr>
          <a:xfrm>
            <a:off x="933254" y="6354555"/>
            <a:ext cx="611328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https://www.youtube.com/watch?v=cz4nPSA9rlc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520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751A2-8210-4BAE-8E8A-EE7DAB29D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93CD-F32F-43F2-AB5D-12DAF2074D9B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261544-B2FD-4A3D-AA30-A33766F864C9}"/>
              </a:ext>
            </a:extLst>
          </p:cNvPr>
          <p:cNvSpPr txBox="1">
            <a:spLocks noChangeArrowheads="1"/>
          </p:cNvSpPr>
          <p:nvPr/>
        </p:nvSpPr>
        <p:spPr>
          <a:xfrm>
            <a:off x="350985" y="221676"/>
            <a:ext cx="11369963" cy="738909"/>
          </a:xfrm>
          <a:prstGeom prst="rect">
            <a:avLst/>
          </a:prstGeom>
        </p:spPr>
        <p:txBody>
          <a:bodyPr/>
          <a:lstStyle>
            <a:lvl1pPr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Four levels of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915CA-EFCD-43BB-9DA4-27C0EC7F19FC}"/>
              </a:ext>
            </a:extLst>
          </p:cNvPr>
          <p:cNvSpPr txBox="1"/>
          <p:nvPr/>
        </p:nvSpPr>
        <p:spPr>
          <a:xfrm>
            <a:off x="670613" y="6563086"/>
            <a:ext cx="8981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https://careerfoundry.com/en/blog/data-analytics/what-is-nominal-data/</a:t>
            </a:r>
            <a:r>
              <a:rPr lang="en-US" sz="1200" dirty="0"/>
              <a:t> </a:t>
            </a:r>
          </a:p>
        </p:txBody>
      </p:sp>
      <p:pic>
        <p:nvPicPr>
          <p:cNvPr id="13322" name="Picture 10" descr="A definition of nominal data and how it's analyzed, with examples">
            <a:extLst>
              <a:ext uri="{FF2B5EF4-FFF2-40B4-BE49-F238E27FC236}">
                <a16:creationId xmlns:a16="http://schemas.microsoft.com/office/drawing/2014/main" id="{7AB258CC-99CD-4CA5-8538-0F41766F9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62" y="0"/>
            <a:ext cx="9812076" cy="645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1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751A2-8210-4BAE-8E8A-EE7DAB29D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93CD-F32F-43F2-AB5D-12DAF2074D9B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261544-B2FD-4A3D-AA30-A33766F864C9}"/>
              </a:ext>
            </a:extLst>
          </p:cNvPr>
          <p:cNvSpPr txBox="1">
            <a:spLocks noChangeArrowheads="1"/>
          </p:cNvSpPr>
          <p:nvPr/>
        </p:nvSpPr>
        <p:spPr>
          <a:xfrm>
            <a:off x="350985" y="221676"/>
            <a:ext cx="11369963" cy="738909"/>
          </a:xfrm>
          <a:prstGeom prst="rect">
            <a:avLst/>
          </a:prstGeom>
        </p:spPr>
        <p:txBody>
          <a:bodyPr/>
          <a:lstStyle>
            <a:lvl1pPr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Four levels of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915CA-EFCD-43BB-9DA4-27C0EC7F19FC}"/>
              </a:ext>
            </a:extLst>
          </p:cNvPr>
          <p:cNvSpPr txBox="1"/>
          <p:nvPr/>
        </p:nvSpPr>
        <p:spPr>
          <a:xfrm>
            <a:off x="670613" y="6563086"/>
            <a:ext cx="8981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https://careerfoundry.com/en/blog/data-analytics/what-is-ordinal-data/</a:t>
            </a:r>
            <a:r>
              <a:rPr lang="en-US" sz="1200" dirty="0"/>
              <a:t> </a:t>
            </a:r>
          </a:p>
        </p:txBody>
      </p:sp>
      <p:pic>
        <p:nvPicPr>
          <p:cNvPr id="15362" name="Picture 2" descr="A definition of ordinal data, together with examples and methods of analysis">
            <a:extLst>
              <a:ext uri="{FF2B5EF4-FFF2-40B4-BE49-F238E27FC236}">
                <a16:creationId xmlns:a16="http://schemas.microsoft.com/office/drawing/2014/main" id="{660A86B2-9330-4920-AE3C-56C54EACA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45" y="0"/>
            <a:ext cx="10028893" cy="6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6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751A2-8210-4BAE-8E8A-EE7DAB29D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B93CD-F32F-43F2-AB5D-12DAF2074D9B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261544-B2FD-4A3D-AA30-A33766F864C9}"/>
              </a:ext>
            </a:extLst>
          </p:cNvPr>
          <p:cNvSpPr txBox="1">
            <a:spLocks noChangeArrowheads="1"/>
          </p:cNvSpPr>
          <p:nvPr/>
        </p:nvSpPr>
        <p:spPr>
          <a:xfrm>
            <a:off x="350985" y="221676"/>
            <a:ext cx="11369963" cy="738909"/>
          </a:xfrm>
          <a:prstGeom prst="rect">
            <a:avLst/>
          </a:prstGeom>
        </p:spPr>
        <p:txBody>
          <a:bodyPr/>
          <a:lstStyle>
            <a:lvl1pPr algn="ctr" defTabSz="914354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kern="1200" spc="-51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Four levels of Measurement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915CA-EFCD-43BB-9DA4-27C0EC7F19FC}"/>
              </a:ext>
            </a:extLst>
          </p:cNvPr>
          <p:cNvSpPr txBox="1"/>
          <p:nvPr/>
        </p:nvSpPr>
        <p:spPr>
          <a:xfrm>
            <a:off x="670613" y="6563086"/>
            <a:ext cx="89813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https://careerfoundry.com/en/blog/data-analytics/what-is-interval-data/</a:t>
            </a:r>
            <a:r>
              <a:rPr lang="en-US" sz="1200" dirty="0"/>
              <a:t> </a:t>
            </a:r>
          </a:p>
        </p:txBody>
      </p:sp>
      <p:pic>
        <p:nvPicPr>
          <p:cNvPr id="13320" name="Picture 8" descr="A definition of interval data, together with examples and different types of possible analysis">
            <a:extLst>
              <a:ext uri="{FF2B5EF4-FFF2-40B4-BE49-F238E27FC236}">
                <a16:creationId xmlns:a16="http://schemas.microsoft.com/office/drawing/2014/main" id="{21CE1DCC-BAF3-4B98-AD89-D340AAEF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96" y="-21884"/>
            <a:ext cx="9905256" cy="651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0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734</Words>
  <Application>Microsoft Office PowerPoint</Application>
  <PresentationFormat>Widescreen</PresentationFormat>
  <Paragraphs>93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Avenir Roman</vt:lpstr>
      <vt:lpstr>Calibri</vt:lpstr>
      <vt:lpstr>Tahoma</vt:lpstr>
      <vt:lpstr>Office Theme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is temperature data called “interval” data?</vt:lpstr>
      <vt:lpstr>PowerPoint Presentation</vt:lpstr>
      <vt:lpstr>PowerPoint Presentation</vt:lpstr>
      <vt:lpstr>Attribute Types </vt:lpstr>
      <vt:lpstr>Numeric Attribute Types </vt:lpstr>
      <vt:lpstr>Discrete vs. Continuous Attributes </vt:lpstr>
      <vt:lpstr>Summary</vt:lpstr>
      <vt:lpstr>Thank You.</vt:lpstr>
    </vt:vector>
  </TitlesOfParts>
  <Company>Fabric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Harwood</dc:creator>
  <cp:keywords>C_Unrestricted</cp:keywords>
  <cp:lastModifiedBy>Jasthi, Jasthi (DI SW PLM LCS DEVOPS)</cp:lastModifiedBy>
  <cp:revision>64</cp:revision>
  <dcterms:created xsi:type="dcterms:W3CDTF">2014-09-03T22:10:43Z</dcterms:created>
  <dcterms:modified xsi:type="dcterms:W3CDTF">2025-10-11T13:26:18Z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  <property fmtid="{D5CDD505-2E9C-101B-9397-08002B2CF9AE}" pid="6" name="MSIP_Label_6f75f480-7803-4ee9-bb54-84d0635fdbe7_Enabled">
    <vt:lpwstr>true</vt:lpwstr>
  </property>
  <property fmtid="{D5CDD505-2E9C-101B-9397-08002B2CF9AE}" pid="7" name="MSIP_Label_6f75f480-7803-4ee9-bb54-84d0635fdbe7_SetDate">
    <vt:lpwstr>2023-01-22T14:43:40Z</vt:lpwstr>
  </property>
  <property fmtid="{D5CDD505-2E9C-101B-9397-08002B2CF9AE}" pid="8" name="MSIP_Label_6f75f480-7803-4ee9-bb54-84d0635fdbe7_Method">
    <vt:lpwstr>Privileged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iteId">
    <vt:lpwstr>38ae3bcd-9579-4fd4-adda-b42e1495d55a</vt:lpwstr>
  </property>
  <property fmtid="{D5CDD505-2E9C-101B-9397-08002B2CF9AE}" pid="11" name="MSIP_Label_6f75f480-7803-4ee9-bb54-84d0635fdbe7_ActionId">
    <vt:lpwstr>70b7c7d7-b7c5-44a3-a465-a5732ac3a019</vt:lpwstr>
  </property>
  <property fmtid="{D5CDD505-2E9C-101B-9397-08002B2CF9AE}" pid="12" name="MSIP_Label_6f75f480-7803-4ee9-bb54-84d0635fdbe7_ContentBits">
    <vt:lpwstr>0</vt:lpwstr>
  </property>
</Properties>
</file>