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365" r:id="rId3"/>
    <p:sldId id="373" r:id="rId4"/>
    <p:sldId id="367" r:id="rId5"/>
    <p:sldId id="368" r:id="rId6"/>
    <p:sldId id="369" r:id="rId7"/>
    <p:sldId id="370" r:id="rId8"/>
    <p:sldId id="371" r:id="rId9"/>
    <p:sldId id="372" r:id="rId10"/>
    <p:sldId id="302" r:id="rId11"/>
    <p:sldId id="361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4" r:id="rId26"/>
    <p:sldId id="25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9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B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78" d="100"/>
          <a:sy n="78" d="100"/>
        </p:scale>
        <p:origin x="850" y="77"/>
      </p:cViewPr>
      <p:guideLst>
        <p:guide orient="horz" pos="2160"/>
        <p:guide pos="3796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6AC536-FD44-4204-9BA0-7D51C6D349E8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2A0ED-5B2F-43A7-95F3-250A2DF76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7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991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954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150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5373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2714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087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07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9976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931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7432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532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772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3013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235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584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5311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4638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7374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0972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572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826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5899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6ED53EC-7BB5-4085-97BC-2795E42E620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072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7527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Calendar&#10;&#10;Description automatically generated">
            <a:extLst>
              <a:ext uri="{FF2B5EF4-FFF2-40B4-BE49-F238E27FC236}">
                <a16:creationId xmlns:a16="http://schemas.microsoft.com/office/drawing/2014/main" id="{DC8AA511-368A-9E67-EB17-119D06D33AB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104582" y="0"/>
            <a:ext cx="2087418" cy="854435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disciplinas.usp.br/pluginfile.php/3257857/mod_resource/content/1/atalhos_eclipse.pdf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clipse.org/downloads/packages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NMfIHuEwE7A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2">
            <a:extLst>
              <a:ext uri="{FF2B5EF4-FFF2-40B4-BE49-F238E27FC236}">
                <a16:creationId xmlns:a16="http://schemas.microsoft.com/office/drawing/2014/main" id="{39BF4AB0-9623-4F15-9723-5E7FE667B513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3098825" y="4099796"/>
            <a:ext cx="6400800" cy="2603661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>
                <a:solidFill>
                  <a:srgbClr val="04B452"/>
                </a:solidFill>
              </a:rPr>
              <a:t> 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F9471A7B-0F91-466C-9FCD-728090F5A931}"/>
              </a:ext>
            </a:extLst>
          </p:cNvPr>
          <p:cNvSpPr txBox="1">
            <a:spLocks/>
          </p:cNvSpPr>
          <p:nvPr/>
        </p:nvSpPr>
        <p:spPr>
          <a:xfrm>
            <a:off x="2131813" y="2223726"/>
            <a:ext cx="8334823" cy="1119779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100" b="1" dirty="0">
                <a:solidFill>
                  <a:schemeClr val="bg1"/>
                </a:solidFill>
              </a:rPr>
              <a:t>Eclipse Installation and usage</a:t>
            </a:r>
          </a:p>
          <a:p>
            <a:r>
              <a:rPr lang="en-US" sz="3100" b="1" dirty="0">
                <a:solidFill>
                  <a:schemeClr val="bg1"/>
                </a:solidFill>
              </a:rPr>
              <a:t>Tips, Techniques, and Best Practices</a:t>
            </a:r>
            <a:endParaRPr lang="en-US" sz="3600" b="1" dirty="0">
              <a:solidFill>
                <a:schemeClr val="bg1"/>
              </a:solidFill>
            </a:endParaRPr>
          </a:p>
        </p:txBody>
      </p:sp>
      <p:pic>
        <p:nvPicPr>
          <p:cNvPr id="11" name="Picture 10" descr="Calendar&#10;&#10;Description automatically generated">
            <a:extLst>
              <a:ext uri="{FF2B5EF4-FFF2-40B4-BE49-F238E27FC236}">
                <a16:creationId xmlns:a16="http://schemas.microsoft.com/office/drawing/2014/main" id="{17923EE9-B0CB-4C03-A9C2-09AA93A91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1392" y="4399285"/>
            <a:ext cx="2735666" cy="11197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00B050"/>
                </a:solidFill>
              </a:rPr>
              <a:t>Anatomy of a Java Project in Eclipse Fix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5223235" y="1098068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Work Space</a:t>
            </a:r>
          </a:p>
          <a:p>
            <a:pPr marL="0" indent="0">
              <a:buNone/>
            </a:pPr>
            <a:r>
              <a:rPr lang="en-US" sz="2400" dirty="0"/>
              <a:t>             Java Project</a:t>
            </a:r>
          </a:p>
          <a:p>
            <a:pPr marL="0" indent="0">
              <a:buNone/>
            </a:pPr>
            <a:r>
              <a:rPr lang="en-US" sz="2400" dirty="0"/>
              <a:t>                           [Package / default]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JRE System Library/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</a:t>
            </a:r>
            <a:r>
              <a:rPr lang="en-US" sz="2400" dirty="0" err="1"/>
              <a:t>src</a:t>
            </a:r>
            <a:r>
              <a:rPr lang="en-US" sz="2400" dirty="0"/>
              <a:t>/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A.java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     B.java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Referenced Libraries/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Libs</a:t>
            </a:r>
          </a:p>
          <a:p>
            <a:pPr marL="0" indent="0">
              <a:buNone/>
            </a:pPr>
            <a:r>
              <a:rPr lang="en-US" sz="2400" dirty="0"/>
              <a:t>                                                    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8170A2-1CD1-4A61-98C9-7CEC49B92F8A}"/>
              </a:ext>
            </a:extLst>
          </p:cNvPr>
          <p:cNvSpPr txBox="1"/>
          <p:nvPr/>
        </p:nvSpPr>
        <p:spPr>
          <a:xfrm>
            <a:off x="230957" y="1144663"/>
            <a:ext cx="353033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1800" dirty="0"/>
              <a:t>This is the anatomy of your java project in Eclipse.</a:t>
            </a:r>
          </a:p>
          <a:p>
            <a:pPr marL="457200" indent="-457200">
              <a:buAutoNum type="arabicPeriod"/>
            </a:pPr>
            <a:r>
              <a:rPr lang="en-US" dirty="0"/>
              <a:t>You can create as many Java projects as you want </a:t>
            </a:r>
          </a:p>
          <a:p>
            <a:pPr marL="457200" indent="-457200">
              <a:buAutoNum type="arabicPeriod"/>
            </a:pPr>
            <a:r>
              <a:rPr lang="en-US" sz="1800" dirty="0"/>
              <a:t>You can create as many java classes as you want within each project.</a:t>
            </a:r>
          </a:p>
          <a:p>
            <a:pPr marL="457200" indent="-457200">
              <a:buAutoNum type="arabicPeriod"/>
            </a:pPr>
            <a:r>
              <a:rPr lang="en-US" dirty="0"/>
              <a:t>Explore the folders in Eclipse.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E782DF-1861-4DA6-8B5B-691D78CEFE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320" y="3704734"/>
            <a:ext cx="4078361" cy="3007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49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57866" y="1192336"/>
            <a:ext cx="8229600" cy="452596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Ctrl + 1 (Windows)</a:t>
            </a:r>
          </a:p>
          <a:p>
            <a:r>
              <a:rPr lang="en-US" sz="2400" dirty="0" err="1"/>
              <a:t>Cmd</a:t>
            </a:r>
            <a:r>
              <a:rPr lang="en-US" sz="2400" dirty="0"/>
              <a:t> + 1 (Mac)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2E5FDE-EFD3-4892-AEF9-258807046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70013"/>
            <a:ext cx="5105400" cy="20853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C8E275-68CF-439F-9051-50A214658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2201" y="3909451"/>
            <a:ext cx="4831499" cy="281202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03A5382-9A62-40B9-9C9C-664851036492}"/>
              </a:ext>
            </a:extLst>
          </p:cNvPr>
          <p:cNvCxnSpPr/>
          <p:nvPr/>
        </p:nvCxnSpPr>
        <p:spPr>
          <a:xfrm flipH="1">
            <a:off x="3810000" y="1828801"/>
            <a:ext cx="3048000" cy="18041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>
            <a:extLst>
              <a:ext uri="{FF2B5EF4-FFF2-40B4-BE49-F238E27FC236}">
                <a16:creationId xmlns:a16="http://schemas.microsoft.com/office/drawing/2014/main" id="{2AF7A76C-CFD8-4D69-B2C0-2CFC58AF56C4}"/>
              </a:ext>
            </a:extLst>
          </p:cNvPr>
          <p:cNvSpPr txBox="1">
            <a:spLocks/>
          </p:cNvSpPr>
          <p:nvPr/>
        </p:nvSpPr>
        <p:spPr>
          <a:xfrm>
            <a:off x="1600200" y="17126"/>
            <a:ext cx="8229600" cy="1143000"/>
          </a:xfr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Tip 1:  Eclipse Quick Fix (Ctrl + 1)</a:t>
            </a:r>
          </a:p>
        </p:txBody>
      </p:sp>
    </p:spTree>
    <p:extLst>
      <p:ext uri="{BB962C8B-B14F-4D97-AF65-F5344CB8AC3E}">
        <p14:creationId xmlns:p14="http://schemas.microsoft.com/office/powerpoint/2010/main" val="2718356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57866" y="1192336"/>
            <a:ext cx="8229600" cy="452596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Ctrl + Shift + F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FDE4F66-D873-4C5F-9842-DF433CC8F183}"/>
              </a:ext>
            </a:extLst>
          </p:cNvPr>
          <p:cNvSpPr txBox="1">
            <a:spLocks/>
          </p:cNvSpPr>
          <p:nvPr/>
        </p:nvSpPr>
        <p:spPr>
          <a:xfrm>
            <a:off x="1600200" y="17126"/>
            <a:ext cx="8229600" cy="1143000"/>
          </a:xfr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Tip 2:  Format Code</a:t>
            </a:r>
          </a:p>
        </p:txBody>
      </p:sp>
    </p:spTree>
    <p:extLst>
      <p:ext uri="{BB962C8B-B14F-4D97-AF65-F5344CB8AC3E}">
        <p14:creationId xmlns:p14="http://schemas.microsoft.com/office/powerpoint/2010/main" val="10068064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57866" y="1192336"/>
            <a:ext cx="8229600" cy="452596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Ctrl + Shift + O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8470A1-0291-47C6-AF52-738A62F23A19}"/>
              </a:ext>
            </a:extLst>
          </p:cNvPr>
          <p:cNvSpPr txBox="1">
            <a:spLocks/>
          </p:cNvSpPr>
          <p:nvPr/>
        </p:nvSpPr>
        <p:spPr>
          <a:xfrm>
            <a:off x="1600200" y="17126"/>
            <a:ext cx="8229600" cy="1143000"/>
          </a:xfrm>
        </p:spPr>
        <p:txBody>
          <a:bodyPr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200" dirty="0"/>
              <a:t>Tip 3:  Organize Imports</a:t>
            </a:r>
          </a:p>
        </p:txBody>
      </p:sp>
    </p:spTree>
    <p:extLst>
      <p:ext uri="{BB962C8B-B14F-4D97-AF65-F5344CB8AC3E}">
        <p14:creationId xmlns:p14="http://schemas.microsoft.com/office/powerpoint/2010/main" val="8158014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00200" y="17126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Tip 4:  Auto-format on Save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57866" y="1192336"/>
            <a:ext cx="8229600" cy="452596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Windows &gt; Preferences &gt; Java &gt; Editor &gt; Save Actions</a:t>
            </a:r>
          </a:p>
          <a:p>
            <a:pPr marL="0" indent="0">
              <a:buNone/>
            </a:pPr>
            <a:r>
              <a:rPr lang="en-US" sz="2400" dirty="0"/>
              <a:t>(or search for “save” in the preferences)</a:t>
            </a:r>
          </a:p>
          <a:p>
            <a:r>
              <a:rPr lang="en-US" sz="2400" dirty="0"/>
              <a:t>Check [x] Format Source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0E3271-8D14-4624-A4A8-0E2FFD943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4404" y="3010936"/>
            <a:ext cx="5747797" cy="3678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0828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110601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Tip 5:  Always use “blocks” in if/while/for/do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857866" y="1192336"/>
            <a:ext cx="8229600" cy="4525963"/>
          </a:xfrm>
        </p:spPr>
        <p:txBody>
          <a:bodyPr>
            <a:normAutofit/>
          </a:bodyPr>
          <a:lstStyle/>
          <a:p>
            <a:endParaRPr lang="en-US" sz="2400" dirty="0"/>
          </a:p>
          <a:p>
            <a:r>
              <a:rPr lang="en-US" sz="2400" dirty="0"/>
              <a:t>Windows &gt; Preferences &gt; Java &gt; Save Actions &gt; Additional Actions &gt; Code Style &gt; Use blocks </a:t>
            </a:r>
          </a:p>
          <a:p>
            <a:r>
              <a:rPr lang="en-US" sz="2400" dirty="0"/>
              <a:t>Chose “Always”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871015-80BC-4809-9865-05C225801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1" y="2951041"/>
            <a:ext cx="67532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099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Tip 6:  Copying a snippet of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5000" y="1382288"/>
            <a:ext cx="8229600" cy="4525963"/>
          </a:xfrm>
        </p:spPr>
        <p:txBody>
          <a:bodyPr>
            <a:normAutofit fontScale="92500" lnSpcReduction="20000"/>
          </a:bodyPr>
          <a:lstStyle/>
          <a:p>
            <a:endParaRPr lang="en-US" sz="2400" dirty="0"/>
          </a:p>
          <a:p>
            <a:r>
              <a:rPr lang="en-US" sz="2400" dirty="0"/>
              <a:t>Let us say you have found a snippet of code.</a:t>
            </a:r>
          </a:p>
          <a:p>
            <a:r>
              <a:rPr lang="en-US" sz="2400" dirty="0"/>
              <a:t>You want to try that out in your project.</a:t>
            </a:r>
          </a:p>
          <a:p>
            <a:endParaRPr lang="en-US" sz="2400" dirty="0"/>
          </a:p>
          <a:p>
            <a:r>
              <a:rPr lang="en-US" sz="2400" dirty="0"/>
              <a:t>Option 1:  See the java class name; Create a class name with the same name; paste the code.</a:t>
            </a:r>
          </a:p>
          <a:p>
            <a:endParaRPr lang="en-US" sz="2400" dirty="0"/>
          </a:p>
          <a:p>
            <a:r>
              <a:rPr lang="en-US" sz="2400" dirty="0"/>
              <a:t>Option 2: Simply paste the code in </a:t>
            </a:r>
            <a:r>
              <a:rPr lang="en-US" sz="2400" dirty="0" err="1"/>
              <a:t>src</a:t>
            </a:r>
            <a:r>
              <a:rPr lang="en-US" sz="2400" dirty="0"/>
              <a:t>.  Eclipse automatically creates the class for you.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Let us try pasting the code on how to take the user inputs in java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“https://www.w3schools.com/java/java_user_input.asp”</a:t>
            </a:r>
          </a:p>
        </p:txBody>
      </p:sp>
    </p:spTree>
    <p:extLst>
      <p:ext uri="{BB962C8B-B14F-4D97-AF65-F5344CB8AC3E}">
        <p14:creationId xmlns:p14="http://schemas.microsoft.com/office/powerpoint/2010/main" val="31689416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Tip 7:  Create multiple classes in one go. (Extension of previous tip).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5000" y="1382288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Paste the following code in </a:t>
            </a:r>
            <a:r>
              <a:rPr lang="en-US" sz="2400" dirty="0" err="1"/>
              <a:t>src</a:t>
            </a:r>
            <a:r>
              <a:rPr lang="en-US" sz="2400" dirty="0"/>
              <a:t> folder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public class A { }</a:t>
            </a:r>
          </a:p>
          <a:p>
            <a:pPr marL="0" indent="0">
              <a:buNone/>
            </a:pPr>
            <a:r>
              <a:rPr lang="en-US" sz="2400" dirty="0"/>
              <a:t>public class B { }</a:t>
            </a:r>
          </a:p>
          <a:p>
            <a:pPr marL="0"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StringSplitter</a:t>
            </a:r>
            <a:r>
              <a:rPr lang="en-US" sz="2400" dirty="0"/>
              <a:t>{ }</a:t>
            </a:r>
          </a:p>
          <a:p>
            <a:pPr marL="0" indent="0">
              <a:buNone/>
            </a:pPr>
            <a:r>
              <a:rPr lang="en-US" sz="2400" dirty="0"/>
              <a:t>public class </a:t>
            </a:r>
            <a:r>
              <a:rPr lang="en-US" sz="2400" dirty="0" err="1"/>
              <a:t>CharacterMapper</a:t>
            </a:r>
            <a:r>
              <a:rPr lang="en-US" sz="2400" dirty="0"/>
              <a:t>{ }</a:t>
            </a:r>
          </a:p>
        </p:txBody>
      </p:sp>
    </p:spTree>
    <p:extLst>
      <p:ext uri="{BB962C8B-B14F-4D97-AF65-F5344CB8AC3E}">
        <p14:creationId xmlns:p14="http://schemas.microsoft.com/office/powerpoint/2010/main" val="2137460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0"/>
            <a:ext cx="88392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Tip 8:  Shortcuts, Shortcuts, Shortcuts everywhere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05001" y="1382288"/>
            <a:ext cx="4160881" cy="4866113"/>
          </a:xfrm>
        </p:spPr>
        <p:txBody>
          <a:bodyPr>
            <a:normAutofit/>
          </a:bodyPr>
          <a:lstStyle/>
          <a:p>
            <a:r>
              <a:rPr lang="en-US" sz="2400" dirty="0"/>
              <a:t>Some important (commonly used) shortcuts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F3 &gt; declaration (or definition)</a:t>
            </a:r>
          </a:p>
          <a:p>
            <a:pPr marL="0" indent="0">
              <a:buNone/>
            </a:pPr>
            <a:r>
              <a:rPr lang="en-US" sz="2400" dirty="0"/>
              <a:t>F4 &gt; Type Hierarchy</a:t>
            </a:r>
          </a:p>
          <a:p>
            <a:endParaRPr lang="en-US" sz="2400" dirty="0"/>
          </a:p>
          <a:p>
            <a:r>
              <a:rPr lang="en-US" sz="2400" dirty="0"/>
              <a:t>All 103 Eclipse Shortcuts </a:t>
            </a:r>
          </a:p>
          <a:p>
            <a:pPr marL="0" indent="0">
              <a:buNone/>
            </a:pPr>
            <a:r>
              <a:rPr lang="en-US" sz="2400" dirty="0">
                <a:hlinkClick r:id="rId3"/>
              </a:rPr>
              <a:t>https://edisciplinas.usp.br/pluginfile.php/3257857/mod_resource/content/1/atalhos_eclipse.pdf</a:t>
            </a:r>
            <a:r>
              <a:rPr lang="en-US" sz="2400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8D91101-6A34-4C3C-9D00-0A1B3D5560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7120" y="2039594"/>
            <a:ext cx="4160881" cy="42370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6FA0587-2A05-4AD8-AA0D-FF8F02999307}"/>
              </a:ext>
            </a:extLst>
          </p:cNvPr>
          <p:cNvSpPr txBox="1"/>
          <p:nvPr/>
        </p:nvSpPr>
        <p:spPr>
          <a:xfrm>
            <a:off x="6977356" y="1670261"/>
            <a:ext cx="3327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Ctrl + Shift + L = List all short cuts</a:t>
            </a:r>
          </a:p>
        </p:txBody>
      </p:sp>
    </p:spTree>
    <p:extLst>
      <p:ext uri="{BB962C8B-B14F-4D97-AF65-F5344CB8AC3E}">
        <p14:creationId xmlns:p14="http://schemas.microsoft.com/office/powerpoint/2010/main" val="3469652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0"/>
            <a:ext cx="88392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Tip 9:  See the method and variables of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52600" y="1019176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How to see the methods and variables of a given class?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3E4507-DE87-466F-9320-873521D33F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682" y="2697850"/>
            <a:ext cx="2009775" cy="2409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06D9B3B-D190-406F-B7DC-3E903FA800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80682" y="1761650"/>
            <a:ext cx="1876425" cy="866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CF865FC-6F14-48C9-8CBD-AB29D20A4560}"/>
              </a:ext>
            </a:extLst>
          </p:cNvPr>
          <p:cNvSpPr txBox="1"/>
          <p:nvPr/>
        </p:nvSpPr>
        <p:spPr>
          <a:xfrm>
            <a:off x="4548626" y="1558746"/>
            <a:ext cx="2867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 press “Ctrl + O” to see all.</a:t>
            </a:r>
          </a:p>
          <a:p>
            <a:r>
              <a:rPr lang="en-US" dirty="0"/>
              <a:t>(And you can also filter the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9B50C0D-9D6C-4A24-96F6-46682B26C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84910" y="2518296"/>
            <a:ext cx="5197290" cy="432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13086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00B050"/>
                </a:solidFill>
              </a:rPr>
              <a:t>  Step 1. Download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3015" y="1003800"/>
            <a:ext cx="9284617" cy="4525963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to the link  </a:t>
            </a:r>
            <a:r>
              <a:rPr lang="en-US" sz="2400" dirty="0">
                <a:hlinkClick r:id="rId3"/>
              </a:rPr>
              <a:t>https://www.eclipse.org/downloads/packages/</a:t>
            </a: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Download “Eclipse IDE for Java Developers”.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Please ensure that you are selecting the correct link (</a:t>
            </a:r>
            <a:r>
              <a:rPr lang="en-US" sz="2400" dirty="0" err="1"/>
              <a:t>eg</a:t>
            </a:r>
            <a:r>
              <a:rPr lang="en-US" sz="2400" dirty="0"/>
              <a:t>: if you are using Windows machine, then chose Windows link)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0366230-0DC1-452A-A206-FCCD846E19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516" y="3748588"/>
            <a:ext cx="9667875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2235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0"/>
            <a:ext cx="88392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Tip 10:  Breadcrumb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52600" y="1019176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How to see the source/path of a class or method or variable?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You can toggle the “Breadcrumb” on (to see) or off (to hide)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F3C22A3-AE77-483C-9EB0-E526B76F5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4603" y="2826968"/>
            <a:ext cx="8702794" cy="120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8539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0"/>
            <a:ext cx="88392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Tip 11:  Increase the font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52600" y="1019176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Sometimes, you may want to increase the font of the editor (especially during the demos or walk-through of your code).</a:t>
            </a:r>
          </a:p>
          <a:p>
            <a:r>
              <a:rPr lang="en-US" sz="2400" dirty="0"/>
              <a:t>The tiny font may not be visible to all.</a:t>
            </a:r>
          </a:p>
          <a:p>
            <a:r>
              <a:rPr lang="en-US" sz="2400" dirty="0"/>
              <a:t>You can simply do</a:t>
            </a:r>
          </a:p>
          <a:p>
            <a:pPr lvl="1"/>
            <a:r>
              <a:rPr lang="en-US" sz="2000" dirty="0"/>
              <a:t> “Ctrl ++” (to increase the font)</a:t>
            </a:r>
          </a:p>
          <a:p>
            <a:pPr lvl="1"/>
            <a:r>
              <a:rPr lang="en-US" sz="2000" dirty="0"/>
              <a:t>“Ctrl –” (to decrease the font.</a:t>
            </a:r>
          </a:p>
          <a:p>
            <a:pPr lvl="1"/>
            <a:endParaRPr lang="en-US" sz="2000" dirty="0"/>
          </a:p>
          <a:p>
            <a:r>
              <a:rPr lang="en-US" sz="2400" dirty="0"/>
              <a:t>This is temporary font change.</a:t>
            </a:r>
          </a:p>
          <a:p>
            <a:r>
              <a:rPr lang="en-US" sz="2400" dirty="0"/>
              <a:t>If you want to do permanent font setting for your editor, you can do that in preferences (see next slide)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89616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0"/>
            <a:ext cx="88392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Tip 12:  Set the Font type and size for your editor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52600" y="1019176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Window&gt;Preferences &gt; search (Font) &gt; Colors and Fonts &gt; Edit.. &gt; Set (Font, Style, Size)</a:t>
            </a:r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A3072B-BA93-4B96-B9F5-3ABD8EBF7D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9874" y="1752600"/>
            <a:ext cx="8829675" cy="449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1305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0"/>
            <a:ext cx="8839200" cy="11430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Tip 13:  Templates (typing shortcuts)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752600" y="1019176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Content Assist (Ctrl + Space)</a:t>
            </a:r>
          </a:p>
          <a:p>
            <a:endParaRPr lang="en-US" sz="2400" dirty="0"/>
          </a:p>
          <a:p>
            <a:r>
              <a:rPr lang="en-US" sz="2400" dirty="0"/>
              <a:t>Example:   main    </a:t>
            </a:r>
          </a:p>
          <a:p>
            <a:r>
              <a:rPr lang="en-US" sz="2400" dirty="0"/>
              <a:t>Example:   </a:t>
            </a:r>
            <a:r>
              <a:rPr lang="en-US" sz="2400" dirty="0" err="1"/>
              <a:t>sysout</a:t>
            </a:r>
            <a:r>
              <a:rPr lang="en-US" sz="2400" dirty="0"/>
              <a:t>  </a:t>
            </a:r>
          </a:p>
          <a:p>
            <a:r>
              <a:rPr lang="en-US" sz="2400" dirty="0"/>
              <a:t>Example:   switch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How does java know? How do you define new ones?</a:t>
            </a:r>
          </a:p>
          <a:p>
            <a:pPr marL="0" indent="0">
              <a:buNone/>
            </a:pPr>
            <a:r>
              <a:rPr lang="en-US" sz="2400" dirty="0"/>
              <a:t>Windows &gt; preferences &gt; search (template) &gt; Java &gt; Templates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76E09A-FB0A-480C-8E60-D169AB60FF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0688" y="1524000"/>
            <a:ext cx="4748213" cy="2556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118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25501" y="55820"/>
            <a:ext cx="8839200" cy="6096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Tip 14:  Exporting and Importing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825501" y="620108"/>
            <a:ext cx="5727702" cy="6085493"/>
          </a:xfrm>
        </p:spPr>
        <p:txBody>
          <a:bodyPr>
            <a:noAutofit/>
          </a:bodyPr>
          <a:lstStyle/>
          <a:p>
            <a:r>
              <a:rPr lang="en-US" sz="1800" dirty="0"/>
              <a:t>Some projects may be referring to many external libraries. </a:t>
            </a:r>
          </a:p>
          <a:p>
            <a:r>
              <a:rPr lang="en-US" sz="1800" dirty="0"/>
              <a:t>And your project may also have complex package structure (where source files are kept in a deeper folder hierarchy).</a:t>
            </a:r>
          </a:p>
          <a:p>
            <a:r>
              <a:rPr lang="en-US" sz="1800" dirty="0"/>
              <a:t>You can export the project from Eclipse. The exported file contains all the settings &amp; files needed to restore the project.</a:t>
            </a:r>
          </a:p>
          <a:p>
            <a:pPr lvl="1"/>
            <a:r>
              <a:rPr lang="en-US" sz="1800" dirty="0"/>
              <a:t>Select Project and Right-Click to get the context menu</a:t>
            </a:r>
          </a:p>
          <a:p>
            <a:pPr lvl="1"/>
            <a:r>
              <a:rPr lang="en-US" sz="1800" dirty="0"/>
              <a:t>Export &gt; General &gt; Archive File</a:t>
            </a:r>
          </a:p>
          <a:p>
            <a:pPr lvl="1"/>
            <a:r>
              <a:rPr lang="en-US" sz="1800" dirty="0"/>
              <a:t>You can exclude BIN folder</a:t>
            </a:r>
          </a:p>
          <a:p>
            <a:pPr lvl="1"/>
            <a:r>
              <a:rPr lang="en-US" sz="1800" dirty="0"/>
              <a:t>Save as ZIP file</a:t>
            </a:r>
          </a:p>
          <a:p>
            <a:r>
              <a:rPr lang="en-US" sz="1800" dirty="0"/>
              <a:t>And exported project can be imported back into Eclipse (by you or by others).</a:t>
            </a:r>
          </a:p>
          <a:p>
            <a:pPr lvl="1"/>
            <a:r>
              <a:rPr lang="en-US" sz="1400" dirty="0"/>
              <a:t>Import</a:t>
            </a:r>
          </a:p>
          <a:p>
            <a:pPr lvl="1"/>
            <a:r>
              <a:rPr lang="en-US" sz="1400" dirty="0"/>
              <a:t>Existing Projects in Eclipse</a:t>
            </a:r>
          </a:p>
          <a:p>
            <a:pPr lvl="1"/>
            <a:r>
              <a:rPr lang="en-US" sz="1400" dirty="0"/>
              <a:t>Chose the ZIP file for import</a:t>
            </a:r>
          </a:p>
          <a:p>
            <a:r>
              <a:rPr lang="en-US" sz="1800" dirty="0"/>
              <a:t>Please see this video </a:t>
            </a:r>
          </a:p>
          <a:p>
            <a:pPr marL="0" indent="0">
              <a:buNone/>
            </a:pPr>
            <a:r>
              <a:rPr lang="en-US" sz="1800" dirty="0">
                <a:hlinkClick r:id="rId3"/>
              </a:rPr>
              <a:t>https://www.youtube.com/watch?v=NMfIHuEwE7A</a:t>
            </a:r>
            <a:r>
              <a:rPr lang="en-US" sz="18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03DC2A9-51C1-4B9F-9F8B-36BB0BE7C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3414" y="609601"/>
            <a:ext cx="3609975" cy="35705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D7D9EF-7A60-4F47-B36E-995602AF14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2" y="3624771"/>
            <a:ext cx="3809999" cy="3202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9222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676400" y="0"/>
            <a:ext cx="8839200" cy="609600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Tip 15:  How to change the color theme?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676401" y="620108"/>
            <a:ext cx="4876801" cy="6085493"/>
          </a:xfrm>
        </p:spPr>
        <p:txBody>
          <a:bodyPr>
            <a:noAutofit/>
          </a:bodyPr>
          <a:lstStyle/>
          <a:p>
            <a:r>
              <a:rPr lang="en-US" sz="1800" dirty="0"/>
              <a:t>Window </a:t>
            </a:r>
            <a:r>
              <a:rPr lang="en-US" sz="1800">
                <a:sym typeface="Wingdings" panose="05000000000000000000" pitchFamily="2" charset="2"/>
              </a:rPr>
              <a:t> Preferences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EA4468-544A-C2A5-ADEF-8809F430D8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478" y="2163970"/>
            <a:ext cx="6729043" cy="2530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9758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idx="4294967295"/>
          </p:nvPr>
        </p:nvSpPr>
        <p:spPr>
          <a:xfrm>
            <a:off x="2174575" y="3014241"/>
            <a:ext cx="7772400" cy="14700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04B452"/>
                </a:solidFill>
              </a:rPr>
              <a:t>Any questions?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895600" y="6358183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00B050"/>
                </a:solidFill>
              </a:rPr>
              <a:t> Step 2. Extract the downloaded ZIP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1B9E98-2FBE-EA2F-73CE-801CE85F2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62" y="1983744"/>
            <a:ext cx="5179799" cy="43602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F3BBE2C-A646-D10B-86A8-30F85FDFCA84}"/>
              </a:ext>
            </a:extLst>
          </p:cNvPr>
          <p:cNvSpPr txBox="1"/>
          <p:nvPr/>
        </p:nvSpPr>
        <p:spPr>
          <a:xfrm>
            <a:off x="83574" y="964012"/>
            <a:ext cx="56191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en-US" sz="1800" dirty="0"/>
              <a:t>Downloading will bring you an exe file (typically, this goes into Downloads folder on Windows)</a:t>
            </a:r>
          </a:p>
          <a:p>
            <a:pPr marL="457200" indent="-457200">
              <a:buAutoNum type="arabicPeriod"/>
            </a:pPr>
            <a:endParaRPr lang="en-US" sz="18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039AA5-A2F9-6862-C305-799222330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167" y="1698565"/>
            <a:ext cx="4747671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7421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00B050"/>
                </a:solidFill>
              </a:rPr>
              <a:t> Step 3. Launch Eclipse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3015" y="1003801"/>
            <a:ext cx="10887175" cy="16153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Go to the directory where you installed Eclipse (e.g.  C:\eclipse)</a:t>
            </a:r>
          </a:p>
          <a:p>
            <a:pPr marL="457200" indent="-457200">
              <a:buAutoNum type="arabicPeriod"/>
            </a:pPr>
            <a:r>
              <a:rPr lang="en-US" sz="2400" dirty="0"/>
              <a:t>Locate the file “eclipse.exe”</a:t>
            </a:r>
          </a:p>
          <a:p>
            <a:pPr marL="457200" indent="-457200">
              <a:buAutoNum type="arabicPeriod"/>
            </a:pPr>
            <a:r>
              <a:rPr lang="en-US" sz="2400" dirty="0"/>
              <a:t>Double-click it to launch Eclipse.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BC27426-43A9-4CCD-BFC7-8132BCA25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282" y="2730631"/>
            <a:ext cx="3333750" cy="3810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78B2AF7-682B-42EA-8B5F-5511B546A2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2316" y="2619101"/>
            <a:ext cx="4639310" cy="3921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036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00B050"/>
                </a:solidFill>
              </a:rPr>
              <a:t> Step 4. Specify the workspace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3015" y="1003801"/>
            <a:ext cx="10887175" cy="1615300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400" dirty="0"/>
              <a:t>Workspace is a place where Java keeps all your projects.</a:t>
            </a:r>
          </a:p>
          <a:p>
            <a:pPr marL="457200" indent="-457200">
              <a:buAutoNum type="arabicPeriod"/>
            </a:pPr>
            <a:r>
              <a:rPr lang="en-US" sz="2400" dirty="0"/>
              <a:t>Specify the Workspace directory (for example: “C:\SILC\</a:t>
            </a:r>
            <a:r>
              <a:rPr lang="en-US" sz="2400" dirty="0" err="1"/>
              <a:t>CS_Java</a:t>
            </a:r>
            <a:r>
              <a:rPr lang="en-US" sz="2400" dirty="0"/>
              <a:t>”)</a:t>
            </a:r>
          </a:p>
          <a:p>
            <a:pPr marL="457200" indent="-457200">
              <a:buAutoNum type="arabicPeriod"/>
            </a:pPr>
            <a:r>
              <a:rPr lang="en-US" sz="2400" dirty="0"/>
              <a:t>Check the box “Use this as the default and do not ask again”. Eclipse won’t bother you again when you launch Eclipse.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4812B6-5847-4E12-A3B9-B78D42AF0D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015" y="3213068"/>
            <a:ext cx="6619875" cy="3486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E2727F-A109-BE8A-BA19-614054E94C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5051" y="1119940"/>
            <a:ext cx="8961897" cy="461812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04A2E2-73D2-2A2E-7085-750EBD57F5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5068" y="2974771"/>
            <a:ext cx="4381880" cy="198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069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00B050"/>
                </a:solidFill>
              </a:rPr>
              <a:t> Step 5. Create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3015" y="1003800"/>
            <a:ext cx="3864206" cy="295545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sz="2400" dirty="0"/>
              <a:t>Steps 1,2,3 and 4 are one time tasks.</a:t>
            </a:r>
          </a:p>
          <a:p>
            <a:pPr marL="457200" indent="-457200">
              <a:buAutoNum type="arabicPeriod"/>
            </a:pPr>
            <a:r>
              <a:rPr lang="en-US" sz="2400" dirty="0"/>
              <a:t>However, you will be doing Step 5 each time you want to start a new project.</a:t>
            </a:r>
          </a:p>
          <a:p>
            <a:pPr marL="457200" indent="-457200">
              <a:buAutoNum type="arabicPeriod"/>
            </a:pPr>
            <a:r>
              <a:rPr lang="en-US" sz="2400" dirty="0"/>
              <a:t>Creating a Project:  File </a:t>
            </a:r>
            <a:r>
              <a:rPr lang="en-US" sz="2400" dirty="0">
                <a:sym typeface="Wingdings" panose="05000000000000000000" pitchFamily="2" charset="2"/>
              </a:rPr>
              <a:t> New  Java Project</a:t>
            </a:r>
          </a:p>
          <a:p>
            <a:pPr marL="457200" indent="-457200"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Give a Project Name</a:t>
            </a:r>
          </a:p>
          <a:p>
            <a:pPr marL="457200" indent="-457200"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Click “Finish”.</a:t>
            </a:r>
          </a:p>
          <a:p>
            <a:pPr marL="457200" indent="-457200">
              <a:buAutoNum type="arabicPeriod"/>
            </a:pPr>
            <a:r>
              <a:rPr lang="en-US" sz="2400" dirty="0">
                <a:sym typeface="Wingdings" panose="05000000000000000000" pitchFamily="2" charset="2"/>
              </a:rPr>
              <a:t>Don’t create the module file</a:t>
            </a: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80DA1B-C864-4E20-9A83-2D9F93584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282" y="4661094"/>
            <a:ext cx="4316692" cy="19865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F510A3-E873-518D-CAEF-64C8B78F5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25864" y="1352103"/>
            <a:ext cx="5387807" cy="462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7833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00B050"/>
                </a:solidFill>
              </a:rPr>
              <a:t> Step 5. Create a project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3015" y="1003800"/>
            <a:ext cx="5042556" cy="2955458"/>
          </a:xfrm>
        </p:spPr>
        <p:txBody>
          <a:bodyPr>
            <a:normAutofit lnSpcReduction="10000"/>
          </a:bodyPr>
          <a:lstStyle/>
          <a:p>
            <a:pPr marL="457200" indent="-457200">
              <a:buAutoNum type="arabicPeriod"/>
            </a:pPr>
            <a:r>
              <a:rPr lang="en-US" sz="2400" dirty="0"/>
              <a:t>Project Explorer showing the project you just created should be visible on the Left Hand Side navigation bar.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If it is not showing up, you can do “Window </a:t>
            </a:r>
            <a:r>
              <a:rPr lang="en-US" sz="2400" dirty="0">
                <a:sym typeface="Wingdings" panose="05000000000000000000" pitchFamily="2" charset="2"/>
              </a:rPr>
              <a:t> Show View  Project Explorer” to see the project</a:t>
            </a:r>
            <a:endParaRPr lang="en-US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F03C56-0E73-4A2A-9D36-01123549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6615" y="1222027"/>
            <a:ext cx="4343776" cy="4564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5461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00B050"/>
                </a:solidFill>
              </a:rPr>
              <a:t> Step 6. Create a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3015" y="1003800"/>
            <a:ext cx="5042556" cy="2955458"/>
          </a:xfrm>
        </p:spPr>
        <p:txBody>
          <a:bodyPr>
            <a:normAutofit fontScale="85000" lnSpcReduction="20000"/>
          </a:bodyPr>
          <a:lstStyle/>
          <a:p>
            <a:pPr marL="457200" indent="-457200">
              <a:buAutoNum type="arabicPeriod"/>
            </a:pPr>
            <a:r>
              <a:rPr lang="en-US" sz="2400" dirty="0"/>
              <a:t>Once you create a project, then you can add 1 or more classes to that project.</a:t>
            </a:r>
          </a:p>
          <a:p>
            <a:pPr marL="457200" indent="-457200">
              <a:buAutoNum type="arabicPeriod"/>
            </a:pPr>
            <a:r>
              <a:rPr lang="en-US" sz="2400" dirty="0"/>
              <a:t>While creating a class, you should be in the context of a Project.</a:t>
            </a:r>
          </a:p>
          <a:p>
            <a:pPr marL="457200" indent="-457200">
              <a:buAutoNum type="arabicPeriod"/>
            </a:pPr>
            <a:r>
              <a:rPr lang="en-US" sz="2400" dirty="0"/>
              <a:t>Though you can create a class from the  File menu, my preference is to create it through context-specific menu.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r>
              <a:rPr lang="en-US" sz="2400" dirty="0"/>
              <a:t>Select the Project </a:t>
            </a:r>
            <a:r>
              <a:rPr lang="en-US" sz="2400" dirty="0">
                <a:sym typeface="Wingdings" panose="05000000000000000000" pitchFamily="2" charset="2"/>
              </a:rPr>
              <a:t> (right-click) for the context menu  New  Class</a:t>
            </a:r>
          </a:p>
          <a:p>
            <a:pPr marL="457200" indent="-457200">
              <a:buAutoNum type="arabicPeriod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637AAA-2991-41A6-8E6C-00F960708D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571" y="1003799"/>
            <a:ext cx="6278252" cy="560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536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Autofit/>
          </a:bodyPr>
          <a:lstStyle/>
          <a:p>
            <a:pPr algn="l"/>
            <a:r>
              <a:rPr lang="en-US" sz="3600" dirty="0">
                <a:solidFill>
                  <a:srgbClr val="00B050"/>
                </a:solidFill>
              </a:rPr>
              <a:t> Step 6. Create a class (Cond.)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293015" y="1003800"/>
            <a:ext cx="5042556" cy="2955458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/>
              <a:t>Per java coding conventions, java classes start with upper case.</a:t>
            </a:r>
          </a:p>
          <a:p>
            <a:pPr marL="457200" indent="-457200">
              <a:buAutoNum type="arabicPeriod"/>
            </a:pPr>
            <a:r>
              <a:rPr lang="en-US" sz="2400" dirty="0"/>
              <a:t>Give a class name.</a:t>
            </a:r>
          </a:p>
          <a:p>
            <a:pPr marL="457200" indent="-457200">
              <a:buAutoNum type="arabicPeriod"/>
            </a:pPr>
            <a:r>
              <a:rPr lang="en-US" sz="2400" dirty="0"/>
              <a:t>Also check “public static void main(String[] </a:t>
            </a:r>
            <a:r>
              <a:rPr lang="en-US" sz="2400" dirty="0" err="1"/>
              <a:t>args</a:t>
            </a:r>
            <a:r>
              <a:rPr lang="en-US" sz="2400" dirty="0"/>
              <a:t>)” option</a:t>
            </a:r>
          </a:p>
          <a:p>
            <a:pPr marL="457200" indent="-457200">
              <a:buAutoNum type="arabicPeriod"/>
            </a:pPr>
            <a:r>
              <a:rPr lang="en-US" sz="2400" dirty="0"/>
              <a:t>Click “Finish” to create your first java class.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946AB8-CEB2-4C6E-A765-D5AA154D8C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108" y="791850"/>
            <a:ext cx="5426352" cy="5953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8888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1500</TotalTime>
  <Words>1261</Words>
  <Application>Microsoft Office PowerPoint</Application>
  <PresentationFormat>Widescreen</PresentationFormat>
  <Paragraphs>175</Paragraphs>
  <Slides>26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Calibri</vt:lpstr>
      <vt:lpstr>Office Theme</vt:lpstr>
      <vt:lpstr>PowerPoint Presentation</vt:lpstr>
      <vt:lpstr>  Step 1. Download Eclipse</vt:lpstr>
      <vt:lpstr> Step 2. Extract the downloaded ZIP file</vt:lpstr>
      <vt:lpstr> Step 3. Launch Eclipse</vt:lpstr>
      <vt:lpstr> Step 4. Specify the workspace</vt:lpstr>
      <vt:lpstr> Step 5. Create a project</vt:lpstr>
      <vt:lpstr> Step 5. Create a project (contd.)</vt:lpstr>
      <vt:lpstr> Step 6. Create a class</vt:lpstr>
      <vt:lpstr> Step 6. Create a class (Cond.)</vt:lpstr>
      <vt:lpstr>Anatomy of a Java Project in Eclipse Fix</vt:lpstr>
      <vt:lpstr>PowerPoint Presentation</vt:lpstr>
      <vt:lpstr>PowerPoint Presentation</vt:lpstr>
      <vt:lpstr>PowerPoint Presentation</vt:lpstr>
      <vt:lpstr>Tip 4:  Auto-format on Save</vt:lpstr>
      <vt:lpstr>Tip 5:  Always use “blocks” in if/while/for/do statements</vt:lpstr>
      <vt:lpstr>Tip 6:  Copying a snippet of code</vt:lpstr>
      <vt:lpstr>Tip 7:  Create multiple classes in one go. (Extension of previous tip). </vt:lpstr>
      <vt:lpstr>Tip 8:  Shortcuts, Shortcuts, Shortcuts everywhere</vt:lpstr>
      <vt:lpstr>Tip 9:  See the method and variables of a class</vt:lpstr>
      <vt:lpstr>Tip 10:  Breadcrumb</vt:lpstr>
      <vt:lpstr>Tip 11:  Increase the font</vt:lpstr>
      <vt:lpstr>Tip 12:  Set the Font type and size for your editor </vt:lpstr>
      <vt:lpstr>Tip 13:  Templates (typing shortcuts)</vt:lpstr>
      <vt:lpstr>Tip 14:  Exporting and Importing projects</vt:lpstr>
      <vt:lpstr>Tip 15:  How to change the color theme?</vt:lpstr>
      <vt:lpstr>Any questions?</vt:lpstr>
    </vt:vector>
  </TitlesOfParts>
  <Company>Fabric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Andrew Harwood</dc:creator>
  <cp:keywords>C_Unrestricted</cp:keywords>
  <cp:lastModifiedBy>Jasthi, Jasthi (DI SW PLM LCS DEVOPS)</cp:lastModifiedBy>
  <cp:revision>80</cp:revision>
  <dcterms:created xsi:type="dcterms:W3CDTF">2014-09-03T22:10:43Z</dcterms:created>
  <dcterms:modified xsi:type="dcterms:W3CDTF">2024-01-25T00:55:47Z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 Confidentiality">
    <vt:lpwstr>Unrestricted</vt:lpwstr>
  </property>
  <property fmtid="{D5CDD505-2E9C-101B-9397-08002B2CF9AE}" pid="3" name="sodocoClasLang">
    <vt:lpwstr>Unrestricted</vt:lpwstr>
  </property>
  <property fmtid="{D5CDD505-2E9C-101B-9397-08002B2CF9AE}" pid="4" name="sodocoClasLangId">
    <vt:i4>0</vt:i4>
  </property>
  <property fmtid="{D5CDD505-2E9C-101B-9397-08002B2CF9AE}" pid="5" name="sodocoClasId">
    <vt:i4>0</vt:i4>
  </property>
</Properties>
</file>