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8" r:id="rId3"/>
  </p:sldIdLst>
  <p:sldSz cx="14630400" cy="8229600"/>
  <p:notesSz cx="8229600" cy="14630400"/>
  <p:embeddedFontLst>
    <p:embeddedFont>
      <p:font typeface="Raleway" pitchFamily="2" charset="0"/>
      <p:regular r:id="rId5"/>
      <p:bold r:id="rId6"/>
      <p:italic r:id="rId7"/>
      <p:boldItalic r:id="rId8"/>
    </p:embeddedFont>
    <p:embeddedFont>
      <p:font typeface="Roboto" panose="02000000000000000000" pitchFamily="2" charset="0"/>
      <p:regular r:id="rId9"/>
      <p:bold r:id="rId10"/>
      <p: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864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ableStyles" Target="tableStyles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3995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B1B27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14">
            <a:extLst>
              <a:ext uri="{FF2B5EF4-FFF2-40B4-BE49-F238E27FC236}">
                <a16:creationId xmlns:a16="http://schemas.microsoft.com/office/drawing/2014/main" id="{FE1D76CA-A963-426D-5973-EC3534BCDC72}"/>
              </a:ext>
            </a:extLst>
          </p:cNvPr>
          <p:cNvSpPr/>
          <p:nvPr/>
        </p:nvSpPr>
        <p:spPr>
          <a:xfrm>
            <a:off x="9604058" y="5877044"/>
            <a:ext cx="4272915" cy="91440"/>
          </a:xfrm>
          <a:prstGeom prst="roundRect">
            <a:avLst>
              <a:gd name="adj" fmla="val 8322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" name="Text 0"/>
          <p:cNvSpPr/>
          <p:nvPr/>
        </p:nvSpPr>
        <p:spPr>
          <a:xfrm>
            <a:off x="5254466" y="84519"/>
            <a:ext cx="4529733" cy="566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108644" y="-47887"/>
            <a:ext cx="14630399" cy="781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615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Learn and Help</a:t>
            </a:r>
          </a:p>
          <a:p>
            <a:pPr marL="0" indent="0" algn="ctr">
              <a:lnSpc>
                <a:spcPts val="6150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 Commitment and  Pledge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724733" y="2160627"/>
            <a:ext cx="13180933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As a student in the Learn and Help program, I make the following pledge:</a:t>
            </a:r>
            <a:endParaRPr lang="en-US" sz="2400" dirty="0"/>
          </a:p>
        </p:txBody>
      </p:sp>
      <p:sp>
        <p:nvSpPr>
          <p:cNvPr id="5" name="Shape 3"/>
          <p:cNvSpPr/>
          <p:nvPr/>
        </p:nvSpPr>
        <p:spPr>
          <a:xfrm>
            <a:off x="724733" y="2926080"/>
            <a:ext cx="4272915" cy="2498169"/>
          </a:xfrm>
          <a:prstGeom prst="roundRect">
            <a:avLst>
              <a:gd name="adj" fmla="val 4392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6" name="Shape 4"/>
          <p:cNvSpPr/>
          <p:nvPr/>
        </p:nvSpPr>
        <p:spPr>
          <a:xfrm>
            <a:off x="724733" y="2903220"/>
            <a:ext cx="4272915" cy="91440"/>
          </a:xfrm>
          <a:prstGeom prst="roundRect">
            <a:avLst>
              <a:gd name="adj" fmla="val 8322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7" name="Shape 5"/>
          <p:cNvSpPr/>
          <p:nvPr/>
        </p:nvSpPr>
        <p:spPr>
          <a:xfrm>
            <a:off x="2589431" y="2654379"/>
            <a:ext cx="543520" cy="543520"/>
          </a:xfrm>
          <a:prstGeom prst="roundRect">
            <a:avLst>
              <a:gd name="adj" fmla="val 16823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27" y="2790230"/>
            <a:ext cx="217408" cy="271701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928688" y="3378994"/>
            <a:ext cx="2264807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AI/LLM Tools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928688" y="3770709"/>
            <a:ext cx="3865007" cy="14495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take full responsibility for my learning. I will use my own brain first. I may take the help of AI/LLM tools, but only when I understand the questions I am asking and the responses provided. </a:t>
            </a:r>
            <a:endParaRPr lang="en-US" sz="1400" dirty="0"/>
          </a:p>
        </p:txBody>
      </p:sp>
      <p:sp>
        <p:nvSpPr>
          <p:cNvPr id="11" name="Shape 8"/>
          <p:cNvSpPr/>
          <p:nvPr/>
        </p:nvSpPr>
        <p:spPr>
          <a:xfrm>
            <a:off x="5178743" y="2926080"/>
            <a:ext cx="4272915" cy="2498169"/>
          </a:xfrm>
          <a:prstGeom prst="roundRect">
            <a:avLst>
              <a:gd name="adj" fmla="val 4392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2" name="Shape 9"/>
          <p:cNvSpPr/>
          <p:nvPr/>
        </p:nvSpPr>
        <p:spPr>
          <a:xfrm>
            <a:off x="5178743" y="2903220"/>
            <a:ext cx="4272915" cy="91440"/>
          </a:xfrm>
          <a:prstGeom prst="roundRect">
            <a:avLst>
              <a:gd name="adj" fmla="val 8322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Shape 10"/>
          <p:cNvSpPr/>
          <p:nvPr/>
        </p:nvSpPr>
        <p:spPr>
          <a:xfrm>
            <a:off x="7043440" y="2654379"/>
            <a:ext cx="543520" cy="543520"/>
          </a:xfrm>
          <a:prstGeom prst="roundRect">
            <a:avLst>
              <a:gd name="adj" fmla="val 16823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1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6436" y="2790230"/>
            <a:ext cx="217408" cy="271701"/>
          </a:xfrm>
          <a:prstGeom prst="rect">
            <a:avLst/>
          </a:prstGeom>
        </p:spPr>
      </p:pic>
      <p:sp>
        <p:nvSpPr>
          <p:cNvPr id="15" name="Text 11"/>
          <p:cNvSpPr/>
          <p:nvPr/>
        </p:nvSpPr>
        <p:spPr>
          <a:xfrm>
            <a:off x="5382697" y="3378994"/>
            <a:ext cx="2652593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Attendance Commitment</a:t>
            </a:r>
            <a:endParaRPr lang="en-US" sz="1750" dirty="0"/>
          </a:p>
        </p:txBody>
      </p:sp>
      <p:sp>
        <p:nvSpPr>
          <p:cNvPr id="16" name="Text 12"/>
          <p:cNvSpPr/>
          <p:nvPr/>
        </p:nvSpPr>
        <p:spPr>
          <a:xfrm>
            <a:off x="5382697" y="3770709"/>
            <a:ext cx="3865007" cy="869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will attend classes every week. If I miss a class for any reason, I will watch the recorded lecture to stay on track. I will also take active participation in class by asking questions and responding to questions/polls.</a:t>
            </a:r>
            <a:endParaRPr lang="en-US" sz="1400" dirty="0"/>
          </a:p>
        </p:txBody>
      </p:sp>
      <p:sp>
        <p:nvSpPr>
          <p:cNvPr id="17" name="Shape 13"/>
          <p:cNvSpPr/>
          <p:nvPr/>
        </p:nvSpPr>
        <p:spPr>
          <a:xfrm>
            <a:off x="9632752" y="2926080"/>
            <a:ext cx="4272915" cy="2498169"/>
          </a:xfrm>
          <a:prstGeom prst="roundRect">
            <a:avLst>
              <a:gd name="adj" fmla="val 4392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8" name="Shape 14"/>
          <p:cNvSpPr/>
          <p:nvPr/>
        </p:nvSpPr>
        <p:spPr>
          <a:xfrm>
            <a:off x="9632752" y="2903220"/>
            <a:ext cx="4272915" cy="91440"/>
          </a:xfrm>
          <a:prstGeom prst="roundRect">
            <a:avLst>
              <a:gd name="adj" fmla="val 8322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9" name="Shape 15"/>
          <p:cNvSpPr/>
          <p:nvPr/>
        </p:nvSpPr>
        <p:spPr>
          <a:xfrm>
            <a:off x="11497449" y="2654379"/>
            <a:ext cx="543520" cy="543520"/>
          </a:xfrm>
          <a:prstGeom prst="roundRect">
            <a:avLst>
              <a:gd name="adj" fmla="val 16823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0445" y="2790230"/>
            <a:ext cx="217408" cy="271701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9836706" y="3378994"/>
            <a:ext cx="2264807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Academic Effort</a:t>
            </a:r>
            <a:endParaRPr lang="en-US" sz="1750" dirty="0"/>
          </a:p>
        </p:txBody>
      </p:sp>
      <p:sp>
        <p:nvSpPr>
          <p:cNvPr id="22" name="Text 17"/>
          <p:cNvSpPr/>
          <p:nvPr/>
        </p:nvSpPr>
        <p:spPr>
          <a:xfrm>
            <a:off x="9836706" y="3770709"/>
            <a:ext cx="3865007" cy="8697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will do my best to complete all assignments, quizzes, labs, tests, and the final project with high quality and on time.</a:t>
            </a:r>
            <a:endParaRPr lang="en-US" sz="1400" dirty="0"/>
          </a:p>
        </p:txBody>
      </p:sp>
      <p:sp>
        <p:nvSpPr>
          <p:cNvPr id="23" name="Shape 18"/>
          <p:cNvSpPr/>
          <p:nvPr/>
        </p:nvSpPr>
        <p:spPr>
          <a:xfrm>
            <a:off x="724733" y="5877044"/>
            <a:ext cx="4272915" cy="1628418"/>
          </a:xfrm>
          <a:prstGeom prst="roundRect">
            <a:avLst>
              <a:gd name="adj" fmla="val 6738"/>
            </a:avLst>
          </a:prstGeom>
          <a:solidFill>
            <a:srgbClr val="FFFFFF">
              <a:alpha val="9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4" name="Shape 19"/>
          <p:cNvSpPr/>
          <p:nvPr/>
        </p:nvSpPr>
        <p:spPr>
          <a:xfrm>
            <a:off x="724733" y="5854184"/>
            <a:ext cx="4272915" cy="91440"/>
          </a:xfrm>
          <a:prstGeom prst="roundRect">
            <a:avLst>
              <a:gd name="adj" fmla="val 8322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5" name="Shape 20"/>
          <p:cNvSpPr/>
          <p:nvPr/>
        </p:nvSpPr>
        <p:spPr>
          <a:xfrm>
            <a:off x="2498943" y="5605343"/>
            <a:ext cx="543520" cy="543520"/>
          </a:xfrm>
          <a:prstGeom prst="roundRect">
            <a:avLst>
              <a:gd name="adj" fmla="val 16823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1940" y="5741194"/>
            <a:ext cx="217408" cy="271701"/>
          </a:xfrm>
          <a:prstGeom prst="rect">
            <a:avLst/>
          </a:prstGeom>
        </p:spPr>
      </p:pic>
      <p:sp>
        <p:nvSpPr>
          <p:cNvPr id="27" name="Text 21"/>
          <p:cNvSpPr/>
          <p:nvPr/>
        </p:nvSpPr>
        <p:spPr>
          <a:xfrm>
            <a:off x="928688" y="6329958"/>
            <a:ext cx="2264807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Asking for Help</a:t>
            </a:r>
            <a:endParaRPr lang="en-US" sz="1750" dirty="0"/>
          </a:p>
        </p:txBody>
      </p:sp>
      <p:sp>
        <p:nvSpPr>
          <p:cNvPr id="28" name="Text 22"/>
          <p:cNvSpPr/>
          <p:nvPr/>
        </p:nvSpPr>
        <p:spPr>
          <a:xfrm>
            <a:off x="928688" y="6721673"/>
            <a:ext cx="4068960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will ask for help from the Instructor or Teaching Assistant whenever I need clarification or guidance.</a:t>
            </a:r>
            <a:endParaRPr lang="en-US" sz="1400" dirty="0"/>
          </a:p>
        </p:txBody>
      </p:sp>
      <p:sp>
        <p:nvSpPr>
          <p:cNvPr id="31" name="Shape 25"/>
          <p:cNvSpPr/>
          <p:nvPr/>
        </p:nvSpPr>
        <p:spPr>
          <a:xfrm>
            <a:off x="11023937" y="5605343"/>
            <a:ext cx="543520" cy="543520"/>
          </a:xfrm>
          <a:prstGeom prst="roundRect">
            <a:avLst>
              <a:gd name="adj" fmla="val 16823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3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86934" y="5741194"/>
            <a:ext cx="217408" cy="271701"/>
          </a:xfrm>
          <a:prstGeom prst="rect">
            <a:avLst/>
          </a:prstGeom>
        </p:spPr>
      </p:pic>
      <p:sp>
        <p:nvSpPr>
          <p:cNvPr id="33" name="Text 26"/>
          <p:cNvSpPr/>
          <p:nvPr/>
        </p:nvSpPr>
        <p:spPr>
          <a:xfrm>
            <a:off x="9895642" y="6329958"/>
            <a:ext cx="2348627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Advancing the Mission</a:t>
            </a:r>
            <a:endParaRPr lang="en-US" sz="1750" dirty="0"/>
          </a:p>
        </p:txBody>
      </p:sp>
      <p:sp>
        <p:nvSpPr>
          <p:cNvPr id="34" name="Text 27"/>
          <p:cNvSpPr/>
          <p:nvPr/>
        </p:nvSpPr>
        <p:spPr>
          <a:xfrm>
            <a:off x="9836706" y="6721673"/>
            <a:ext cx="4505087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will do my best, within my capacity, to advance the mission of </a:t>
            </a:r>
            <a:r>
              <a:rPr lang="en-US" sz="1400" i="1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Learn and Help</a:t>
            </a: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by learning and helping.</a:t>
            </a:r>
            <a:endParaRPr lang="en-US" sz="1400" dirty="0"/>
          </a:p>
        </p:txBody>
      </p:sp>
      <p:pic>
        <p:nvPicPr>
          <p:cNvPr id="35" name="Picture 34" descr="A logo with hands and a computer&#10;&#10;AI-generated content may be incorrect.">
            <a:extLst>
              <a:ext uri="{FF2B5EF4-FFF2-40B4-BE49-F238E27FC236}">
                <a16:creationId xmlns:a16="http://schemas.microsoft.com/office/drawing/2014/main" id="{2ADBE04A-719F-F7CD-8662-BBC35CF26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284139" y="133207"/>
            <a:ext cx="2346262" cy="203968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D5446C27-0D80-4422-8798-186EBFED3F65}"/>
              </a:ext>
            </a:extLst>
          </p:cNvPr>
          <p:cNvSpPr txBox="1"/>
          <p:nvPr/>
        </p:nvSpPr>
        <p:spPr>
          <a:xfrm>
            <a:off x="0" y="7842765"/>
            <a:ext cx="14630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Empowering Minds, Inspiring Generosity!                                                                                                                                                               www.learnandhelp.com</a:t>
            </a:r>
          </a:p>
        </p:txBody>
      </p:sp>
      <p:sp>
        <p:nvSpPr>
          <p:cNvPr id="38" name="Shape 14">
            <a:extLst>
              <a:ext uri="{FF2B5EF4-FFF2-40B4-BE49-F238E27FC236}">
                <a16:creationId xmlns:a16="http://schemas.microsoft.com/office/drawing/2014/main" id="{CD7AA847-AB40-D3FB-77AC-DEC31A7AB064}"/>
              </a:ext>
            </a:extLst>
          </p:cNvPr>
          <p:cNvSpPr/>
          <p:nvPr/>
        </p:nvSpPr>
        <p:spPr>
          <a:xfrm>
            <a:off x="5201603" y="5906750"/>
            <a:ext cx="4272915" cy="91440"/>
          </a:xfrm>
          <a:prstGeom prst="roundRect">
            <a:avLst>
              <a:gd name="adj" fmla="val 83225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39" name="Shape 25">
            <a:extLst>
              <a:ext uri="{FF2B5EF4-FFF2-40B4-BE49-F238E27FC236}">
                <a16:creationId xmlns:a16="http://schemas.microsoft.com/office/drawing/2014/main" id="{9D9A88D4-4C14-E30B-1986-B4DBAC4E23FB}"/>
              </a:ext>
            </a:extLst>
          </p:cNvPr>
          <p:cNvSpPr/>
          <p:nvPr/>
        </p:nvSpPr>
        <p:spPr>
          <a:xfrm>
            <a:off x="6621482" y="5635049"/>
            <a:ext cx="543520" cy="543520"/>
          </a:xfrm>
          <a:prstGeom prst="roundRect">
            <a:avLst>
              <a:gd name="adj" fmla="val 168237"/>
            </a:avLst>
          </a:prstGeom>
          <a:solidFill>
            <a:srgbClr val="1B1B27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0" name="Image 4" descr="preencoded.png">
            <a:extLst>
              <a:ext uri="{FF2B5EF4-FFF2-40B4-BE49-F238E27FC236}">
                <a16:creationId xmlns:a16="http://schemas.microsoft.com/office/drawing/2014/main" id="{75409155-45DA-0F41-22FA-C2811A4BC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84479" y="5770900"/>
            <a:ext cx="217408" cy="271701"/>
          </a:xfrm>
          <a:prstGeom prst="rect">
            <a:avLst/>
          </a:prstGeom>
        </p:spPr>
      </p:pic>
      <p:sp>
        <p:nvSpPr>
          <p:cNvPr id="41" name="Text 26">
            <a:extLst>
              <a:ext uri="{FF2B5EF4-FFF2-40B4-BE49-F238E27FC236}">
                <a16:creationId xmlns:a16="http://schemas.microsoft.com/office/drawing/2014/main" id="{8F095572-1118-C4BA-59C3-2B79C6D4B7C2}"/>
              </a:ext>
            </a:extLst>
          </p:cNvPr>
          <p:cNvSpPr/>
          <p:nvPr/>
        </p:nvSpPr>
        <p:spPr>
          <a:xfrm>
            <a:off x="5493187" y="6359664"/>
            <a:ext cx="2348627" cy="283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Active Presence</a:t>
            </a:r>
            <a:endParaRPr lang="en-US" sz="1750" dirty="0"/>
          </a:p>
        </p:txBody>
      </p:sp>
      <p:sp>
        <p:nvSpPr>
          <p:cNvPr id="42" name="Text 27">
            <a:extLst>
              <a:ext uri="{FF2B5EF4-FFF2-40B4-BE49-F238E27FC236}">
                <a16:creationId xmlns:a16="http://schemas.microsoft.com/office/drawing/2014/main" id="{201B3632-F3E2-88AC-4FDB-437862A14090}"/>
              </a:ext>
            </a:extLst>
          </p:cNvPr>
          <p:cNvSpPr/>
          <p:nvPr/>
        </p:nvSpPr>
        <p:spPr>
          <a:xfrm>
            <a:off x="5434251" y="6751379"/>
            <a:ext cx="4017407" cy="579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 will turn on my video during Zoom meetings and keep it on for the full duration of the class.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with hands and a computer&#10;&#10;AI-generated content may be incorrect.">
            <a:extLst>
              <a:ext uri="{FF2B5EF4-FFF2-40B4-BE49-F238E27FC236}">
                <a16:creationId xmlns:a16="http://schemas.microsoft.com/office/drawing/2014/main" id="{AA449656-2437-7D77-CD68-501CAFE7C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3957" y="133208"/>
            <a:ext cx="1816443" cy="1579094"/>
          </a:xfrm>
          <a:prstGeom prst="rect">
            <a:avLst/>
          </a:prstGeom>
        </p:spPr>
      </p:pic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6" y="2210781"/>
            <a:ext cx="14687526" cy="2262176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82BB946B-8D72-CBCC-A3BF-006743B74795}"/>
              </a:ext>
            </a:extLst>
          </p:cNvPr>
          <p:cNvSpPr/>
          <p:nvPr/>
        </p:nvSpPr>
        <p:spPr>
          <a:xfrm>
            <a:off x="5254466" y="252159"/>
            <a:ext cx="4529733" cy="5662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5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Learn and Help</a:t>
            </a:r>
            <a:endParaRPr lang="en-US" sz="35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13387465-4A95-AE22-FE14-6C7F2E942242}"/>
              </a:ext>
            </a:extLst>
          </p:cNvPr>
          <p:cNvSpPr/>
          <p:nvPr/>
        </p:nvSpPr>
        <p:spPr>
          <a:xfrm>
            <a:off x="3132951" y="1125557"/>
            <a:ext cx="8398907" cy="7812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6150"/>
              </a:lnSpc>
              <a:buNone/>
            </a:pPr>
            <a:r>
              <a:rPr lang="en-US" sz="49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Student’s Commitment and Pledge</a:t>
            </a:r>
            <a:endParaRPr lang="en-US" sz="49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67C2E0-5459-36D6-4825-CDCE96DA78F6}"/>
              </a:ext>
            </a:extLst>
          </p:cNvPr>
          <p:cNvSpPr txBox="1"/>
          <p:nvPr/>
        </p:nvSpPr>
        <p:spPr>
          <a:xfrm>
            <a:off x="0" y="7842765"/>
            <a:ext cx="14630400" cy="3385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Raleway" pitchFamily="2" charset="0"/>
              </a:rPr>
              <a:t>Empowering Minds, Inspiring Generosity!                                                                                                                                                               www.learnandhelp.com</a:t>
            </a:r>
          </a:p>
        </p:txBody>
      </p:sp>
      <p:sp>
        <p:nvSpPr>
          <p:cNvPr id="8" name="Text 1">
            <a:extLst>
              <a:ext uri="{FF2B5EF4-FFF2-40B4-BE49-F238E27FC236}">
                <a16:creationId xmlns:a16="http://schemas.microsoft.com/office/drawing/2014/main" id="{6E670780-C6FB-8419-BAD8-D78F9981DAA8}"/>
              </a:ext>
            </a:extLst>
          </p:cNvPr>
          <p:cNvSpPr/>
          <p:nvPr/>
        </p:nvSpPr>
        <p:spPr>
          <a:xfrm>
            <a:off x="721043" y="5172495"/>
            <a:ext cx="225337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Student Name</a:t>
            </a:r>
            <a:endParaRPr lang="en-US" sz="2800" dirty="0"/>
          </a:p>
        </p:txBody>
      </p:sp>
      <p:sp>
        <p:nvSpPr>
          <p:cNvPr id="9" name="Text 2">
            <a:extLst>
              <a:ext uri="{FF2B5EF4-FFF2-40B4-BE49-F238E27FC236}">
                <a16:creationId xmlns:a16="http://schemas.microsoft.com/office/drawing/2014/main" id="{8DE441A2-1704-04CE-A24A-598A0E9101DA}"/>
              </a:ext>
            </a:extLst>
          </p:cNvPr>
          <p:cNvSpPr/>
          <p:nvPr/>
        </p:nvSpPr>
        <p:spPr>
          <a:xfrm>
            <a:off x="735608" y="6142530"/>
            <a:ext cx="2795704" cy="3340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dirty="0">
                <a:latin typeface="Roboto" pitchFamily="34" charset="0"/>
                <a:ea typeface="Roboto" pitchFamily="34" charset="-122"/>
                <a:cs typeface="Roboto" pitchFamily="34" charset="-120"/>
              </a:rPr>
              <a:t>_______________________</a:t>
            </a:r>
            <a:endParaRPr lang="en-US" sz="2800" dirty="0"/>
          </a:p>
        </p:txBody>
      </p:sp>
      <p:sp>
        <p:nvSpPr>
          <p:cNvPr id="10" name="Text 3">
            <a:extLst>
              <a:ext uri="{FF2B5EF4-FFF2-40B4-BE49-F238E27FC236}">
                <a16:creationId xmlns:a16="http://schemas.microsoft.com/office/drawing/2014/main" id="{7E536400-1E6E-1FAE-1376-56383B78CEA4}"/>
              </a:ext>
            </a:extLst>
          </p:cNvPr>
          <p:cNvSpPr/>
          <p:nvPr/>
        </p:nvSpPr>
        <p:spPr>
          <a:xfrm>
            <a:off x="609125" y="4669575"/>
            <a:ext cx="4057412" cy="86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2800" dirty="0"/>
          </a:p>
        </p:txBody>
      </p:sp>
      <p:sp>
        <p:nvSpPr>
          <p:cNvPr id="12" name="Text 5">
            <a:extLst>
              <a:ext uri="{FF2B5EF4-FFF2-40B4-BE49-F238E27FC236}">
                <a16:creationId xmlns:a16="http://schemas.microsoft.com/office/drawing/2014/main" id="{73E8F4F8-01BE-F72B-0162-CBF718D7554C}"/>
              </a:ext>
            </a:extLst>
          </p:cNvPr>
          <p:cNvSpPr/>
          <p:nvPr/>
        </p:nvSpPr>
        <p:spPr>
          <a:xfrm>
            <a:off x="5688924" y="5172495"/>
            <a:ext cx="225337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Signature</a:t>
            </a:r>
            <a:endParaRPr lang="en-US" sz="2800" dirty="0"/>
          </a:p>
        </p:txBody>
      </p:sp>
      <p:sp>
        <p:nvSpPr>
          <p:cNvPr id="13" name="Text 6">
            <a:extLst>
              <a:ext uri="{FF2B5EF4-FFF2-40B4-BE49-F238E27FC236}">
                <a16:creationId xmlns:a16="http://schemas.microsoft.com/office/drawing/2014/main" id="{8B6A0AEB-3156-3DEB-836E-576DD276D2BC}"/>
              </a:ext>
            </a:extLst>
          </p:cNvPr>
          <p:cNvSpPr/>
          <p:nvPr/>
        </p:nvSpPr>
        <p:spPr>
          <a:xfrm>
            <a:off x="5628181" y="6188219"/>
            <a:ext cx="4057412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dirty="0">
                <a:latin typeface="Roboto" pitchFamily="34" charset="0"/>
                <a:ea typeface="Roboto" pitchFamily="34" charset="-122"/>
                <a:cs typeface="Roboto" pitchFamily="34" charset="-120"/>
              </a:rPr>
              <a:t>_______________________</a:t>
            </a:r>
            <a:endParaRPr lang="en-US" sz="2800" dirty="0"/>
          </a:p>
        </p:txBody>
      </p:sp>
      <p:sp>
        <p:nvSpPr>
          <p:cNvPr id="14" name="Text 7">
            <a:extLst>
              <a:ext uri="{FF2B5EF4-FFF2-40B4-BE49-F238E27FC236}">
                <a16:creationId xmlns:a16="http://schemas.microsoft.com/office/drawing/2014/main" id="{C20EFB02-716C-2207-8D03-FAC6B0793705}"/>
              </a:ext>
            </a:extLst>
          </p:cNvPr>
          <p:cNvSpPr/>
          <p:nvPr/>
        </p:nvSpPr>
        <p:spPr>
          <a:xfrm>
            <a:off x="5113973" y="4669575"/>
            <a:ext cx="4057412" cy="86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2800" dirty="0"/>
          </a:p>
        </p:txBody>
      </p:sp>
      <p:sp>
        <p:nvSpPr>
          <p:cNvPr id="16" name="Text 9">
            <a:extLst>
              <a:ext uri="{FF2B5EF4-FFF2-40B4-BE49-F238E27FC236}">
                <a16:creationId xmlns:a16="http://schemas.microsoft.com/office/drawing/2014/main" id="{1B1B0336-4CA2-99D5-0E11-E1EA2AEE272C}"/>
              </a:ext>
            </a:extLst>
          </p:cNvPr>
          <p:cNvSpPr/>
          <p:nvPr/>
        </p:nvSpPr>
        <p:spPr>
          <a:xfrm>
            <a:off x="10533458" y="5172495"/>
            <a:ext cx="2253377" cy="2817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2800" dirty="0">
                <a:latin typeface="Raleway" pitchFamily="34" charset="0"/>
                <a:ea typeface="Raleway" pitchFamily="34" charset="-122"/>
                <a:cs typeface="Raleway" pitchFamily="34" charset="-120"/>
              </a:rPr>
              <a:t>Today’s Date</a:t>
            </a:r>
            <a:endParaRPr lang="en-US" sz="2800" dirty="0"/>
          </a:p>
        </p:txBody>
      </p:sp>
      <p:sp>
        <p:nvSpPr>
          <p:cNvPr id="18" name="Text 11">
            <a:extLst>
              <a:ext uri="{FF2B5EF4-FFF2-40B4-BE49-F238E27FC236}">
                <a16:creationId xmlns:a16="http://schemas.microsoft.com/office/drawing/2014/main" id="{0434D232-B9F6-CEFC-CE91-D83ADF5337A5}"/>
              </a:ext>
            </a:extLst>
          </p:cNvPr>
          <p:cNvSpPr/>
          <p:nvPr/>
        </p:nvSpPr>
        <p:spPr>
          <a:xfrm>
            <a:off x="9618822" y="4669575"/>
            <a:ext cx="4193738" cy="8651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endParaRPr lang="en-US" sz="2800" dirty="0"/>
          </a:p>
        </p:txBody>
      </p:sp>
      <p:sp>
        <p:nvSpPr>
          <p:cNvPr id="20" name="Shape 13">
            <a:extLst>
              <a:ext uri="{FF2B5EF4-FFF2-40B4-BE49-F238E27FC236}">
                <a16:creationId xmlns:a16="http://schemas.microsoft.com/office/drawing/2014/main" id="{3134D2D1-6B5C-3D03-2599-F30933FF8755}"/>
              </a:ext>
            </a:extLst>
          </p:cNvPr>
          <p:cNvSpPr/>
          <p:nvPr/>
        </p:nvSpPr>
        <p:spPr>
          <a:xfrm>
            <a:off x="721043" y="6446465"/>
            <a:ext cx="13188315" cy="30123"/>
          </a:xfrm>
          <a:prstGeom prst="rect">
            <a:avLst/>
          </a:prstGeom>
          <a:solidFill>
            <a:srgbClr val="FFFFFF">
              <a:alpha val="50000"/>
            </a:srgbClr>
          </a:solidFill>
          <a:ln/>
        </p:spPr>
        <p:txBody>
          <a:bodyPr/>
          <a:lstStyle/>
          <a:p>
            <a:endParaRPr lang="en-US" sz="2800"/>
          </a:p>
        </p:txBody>
      </p:sp>
      <p:sp>
        <p:nvSpPr>
          <p:cNvPr id="21" name="Shape 14">
            <a:extLst>
              <a:ext uri="{FF2B5EF4-FFF2-40B4-BE49-F238E27FC236}">
                <a16:creationId xmlns:a16="http://schemas.microsoft.com/office/drawing/2014/main" id="{B40B4C42-4562-8BEA-B913-A768B4BD38FF}"/>
              </a:ext>
            </a:extLst>
          </p:cNvPr>
          <p:cNvSpPr/>
          <p:nvPr/>
        </p:nvSpPr>
        <p:spPr>
          <a:xfrm>
            <a:off x="721043" y="6679287"/>
            <a:ext cx="13188315" cy="1054298"/>
          </a:xfrm>
          <a:prstGeom prst="roundRect">
            <a:avLst>
              <a:gd name="adj" fmla="val 7182"/>
            </a:avLst>
          </a:prstGeom>
          <a:solidFill>
            <a:srgbClr val="022349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22" name="Image 1" descr="preencoded.png">
            <a:extLst>
              <a:ext uri="{FF2B5EF4-FFF2-40B4-BE49-F238E27FC236}">
                <a16:creationId xmlns:a16="http://schemas.microsoft.com/office/drawing/2014/main" id="{B8A48668-18F0-AFC4-05DA-946B9027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303" y="6944916"/>
            <a:ext cx="225266" cy="180261"/>
          </a:xfrm>
          <a:prstGeom prst="rect">
            <a:avLst/>
          </a:prstGeom>
        </p:spPr>
      </p:pic>
      <p:sp>
        <p:nvSpPr>
          <p:cNvPr id="23" name="Text 15">
            <a:extLst>
              <a:ext uri="{FF2B5EF4-FFF2-40B4-BE49-F238E27FC236}">
                <a16:creationId xmlns:a16="http://schemas.microsoft.com/office/drawing/2014/main" id="{FCF7701F-7CCC-086C-98A2-94F98D505D51}"/>
              </a:ext>
            </a:extLst>
          </p:cNvPr>
          <p:cNvSpPr/>
          <p:nvPr/>
        </p:nvSpPr>
        <p:spPr>
          <a:xfrm>
            <a:off x="1306830" y="6904553"/>
            <a:ext cx="12422267" cy="5767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Important:</a:t>
            </a:r>
            <a:r>
              <a:rPr lang="en-US" dirty="0">
                <a:solidFill>
                  <a:schemeClr val="bg1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By signing this pledge, you are making a commitment to yourself and your learning community. This pledge represents your dedication to academic excellence and collaborative growth in the Learn and Help program.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 6">
            <a:extLst>
              <a:ext uri="{FF2B5EF4-FFF2-40B4-BE49-F238E27FC236}">
                <a16:creationId xmlns:a16="http://schemas.microsoft.com/office/drawing/2014/main" id="{212339A1-40FE-A47B-9777-4B86A667D90B}"/>
              </a:ext>
            </a:extLst>
          </p:cNvPr>
          <p:cNvSpPr/>
          <p:nvPr/>
        </p:nvSpPr>
        <p:spPr>
          <a:xfrm>
            <a:off x="10549414" y="6188219"/>
            <a:ext cx="4057412" cy="2883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dirty="0">
                <a:latin typeface="Roboto" pitchFamily="34" charset="0"/>
                <a:ea typeface="Roboto" pitchFamily="34" charset="-122"/>
                <a:cs typeface="Roboto" pitchFamily="34" charset="-120"/>
              </a:rPr>
              <a:t>_______________________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1040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290</Words>
  <Application>Microsoft Office PowerPoint</Application>
  <PresentationFormat>Custom</PresentationFormat>
  <Paragraphs>27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Raleway</vt:lpstr>
      <vt:lpstr>Roboto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Jasthi, Jasthi (DI SW PLM LCS DEVOPS)</dc:creator>
  <cp:lastModifiedBy>Jasthi, Jasthi (DI SW PLM LCS DEVOPS)</cp:lastModifiedBy>
  <cp:revision>5</cp:revision>
  <dcterms:created xsi:type="dcterms:W3CDTF">2025-09-06T13:49:29Z</dcterms:created>
  <dcterms:modified xsi:type="dcterms:W3CDTF">2025-09-06T17:27:43Z</dcterms:modified>
</cp:coreProperties>
</file>