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8" r:id="rId3"/>
    <p:sldId id="303" r:id="rId4"/>
    <p:sldId id="272" r:id="rId5"/>
    <p:sldId id="301" r:id="rId6"/>
    <p:sldId id="300" r:id="rId7"/>
    <p:sldId id="302" r:id="rId8"/>
    <p:sldId id="306" r:id="rId9"/>
    <p:sldId id="293" r:id="rId10"/>
    <p:sldId id="304" r:id="rId11"/>
    <p:sldId id="305" r:id="rId12"/>
    <p:sldId id="296"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8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8133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6EC22-8C0C-49E1-8522-AB516A20335F}"/>
              </a:ext>
            </a:extLst>
          </p:cNvPr>
          <p:cNvSpPr>
            <a:spLocks noGrp="1"/>
          </p:cNvSpPr>
          <p:nvPr>
            <p:ph type="title"/>
          </p:nvPr>
        </p:nvSpPr>
        <p:spPr>
          <a:xfrm>
            <a:off x="97194" y="6344817"/>
            <a:ext cx="12094806" cy="513183"/>
          </a:xfrm>
          <a:prstGeom prst="rect">
            <a:avLst/>
          </a:prstGeom>
        </p:spPr>
        <p:txBody>
          <a:bodyPr vert="horz" lIns="91440" tIns="45720" rIns="91440" bIns="45720" rtlCol="0" anchor="ctr">
            <a:normAutofit/>
          </a:bodyPr>
          <a:lstStyle/>
          <a:p>
            <a:r>
              <a:rPr lang="en-US" dirty="0"/>
              <a:t>Siva.Jasthi@metrostate.edu                                  Cows N Bulls for Telugu                                                               ICS 499 Summer 2022</a:t>
            </a:r>
          </a:p>
        </p:txBody>
      </p:sp>
    </p:spTree>
    <p:extLst>
      <p:ext uri="{BB962C8B-B14F-4D97-AF65-F5344CB8AC3E}">
        <p14:creationId xmlns:p14="http://schemas.microsoft.com/office/powerpoint/2010/main" val="359586973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github.com/sjasthi/sbom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766048" y="3028890"/>
            <a:ext cx="11498837" cy="400110"/>
          </a:xfrm>
          <a:prstGeom prst="rect">
            <a:avLst/>
          </a:prstGeom>
          <a:noFill/>
        </p:spPr>
        <p:txBody>
          <a:bodyPr wrap="square">
            <a:spAutoFit/>
          </a:bodyPr>
          <a:lstStyle/>
          <a:p>
            <a:pPr marL="0" marR="0">
              <a:spcBef>
                <a:spcPts val="0"/>
              </a:spcBef>
              <a:spcAft>
                <a:spcPts val="0"/>
              </a:spcAft>
            </a:pPr>
            <a:r>
              <a:rPr lang="en-US" sz="2000" b="1" dirty="0">
                <a:effectLst/>
                <a:latin typeface="Calibri" panose="020F0502020204030204" pitchFamily="34" charset="0"/>
              </a:rPr>
              <a:t>--</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3095768" y="1459229"/>
            <a:ext cx="7648431" cy="3046988"/>
          </a:xfrm>
          <a:prstGeom prst="rect">
            <a:avLst/>
          </a:prstGeom>
          <a:noFill/>
        </p:spPr>
        <p:txBody>
          <a:bodyPr wrap="square">
            <a:spAutoFit/>
          </a:bodyPr>
          <a:lstStyle/>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Software BOM Management Version 2.0</a:t>
            </a:r>
          </a:p>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Siva Jasthi</a:t>
            </a:r>
          </a:p>
          <a:p>
            <a:pPr algn="ctr"/>
            <a:r>
              <a:rPr lang="en-US" sz="2400" b="1" dirty="0">
                <a:solidFill>
                  <a:srgbClr val="00B050"/>
                </a:solidFill>
              </a:rPr>
              <a:t>Community Faculty</a:t>
            </a:r>
          </a:p>
          <a:p>
            <a:pPr algn="ctr"/>
            <a:r>
              <a:rPr lang="en-US" sz="2400" b="1" dirty="0">
                <a:solidFill>
                  <a:srgbClr val="00B050"/>
                </a:solidFill>
              </a:rPr>
              <a:t>Department of Computer Science and Cybersecurity</a:t>
            </a:r>
          </a:p>
        </p:txBody>
      </p:sp>
    </p:spTree>
    <p:extLst>
      <p:ext uri="{BB962C8B-B14F-4D97-AF65-F5344CB8AC3E}">
        <p14:creationId xmlns:p14="http://schemas.microsoft.com/office/powerpoint/2010/main" val="343614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Importing a BOM</a:t>
            </a:r>
          </a:p>
        </p:txBody>
      </p:sp>
      <p:pic>
        <p:nvPicPr>
          <p:cNvPr id="3" name="Picture 2">
            <a:extLst>
              <a:ext uri="{FF2B5EF4-FFF2-40B4-BE49-F238E27FC236}">
                <a16:creationId xmlns:a16="http://schemas.microsoft.com/office/drawing/2014/main" id="{6F093934-D9F2-46AD-9936-E3281D5EB7D6}"/>
              </a:ext>
            </a:extLst>
          </p:cNvPr>
          <p:cNvPicPr>
            <a:picLocks noChangeAspect="1"/>
          </p:cNvPicPr>
          <p:nvPr/>
        </p:nvPicPr>
        <p:blipFill>
          <a:blip r:embed="rId2"/>
          <a:stretch>
            <a:fillRect/>
          </a:stretch>
        </p:blipFill>
        <p:spPr>
          <a:xfrm>
            <a:off x="338665" y="1859151"/>
            <a:ext cx="10719963" cy="4248363"/>
          </a:xfrm>
          <a:prstGeom prst="rect">
            <a:avLst/>
          </a:prstGeom>
        </p:spPr>
      </p:pic>
      <p:sp>
        <p:nvSpPr>
          <p:cNvPr id="7" name="TextBox 6">
            <a:extLst>
              <a:ext uri="{FF2B5EF4-FFF2-40B4-BE49-F238E27FC236}">
                <a16:creationId xmlns:a16="http://schemas.microsoft.com/office/drawing/2014/main" id="{7D70983A-FB46-4616-90F4-FCF0B28E7E45}"/>
              </a:ext>
            </a:extLst>
          </p:cNvPr>
          <p:cNvSpPr txBox="1"/>
          <p:nvPr/>
        </p:nvSpPr>
        <p:spPr>
          <a:xfrm>
            <a:off x="466928" y="941364"/>
            <a:ext cx="8571064" cy="369332"/>
          </a:xfrm>
          <a:prstGeom prst="rect">
            <a:avLst/>
          </a:prstGeom>
          <a:noFill/>
        </p:spPr>
        <p:txBody>
          <a:bodyPr wrap="none" rtlCol="0">
            <a:spAutoFit/>
          </a:bodyPr>
          <a:lstStyle/>
          <a:p>
            <a:r>
              <a:rPr lang="en-US" dirty="0"/>
              <a:t>Only admins can login.  See the users in “users” table. Use the password “12345” to login. </a:t>
            </a:r>
          </a:p>
        </p:txBody>
      </p:sp>
      <p:sp>
        <p:nvSpPr>
          <p:cNvPr id="8" name="TextBox 7">
            <a:extLst>
              <a:ext uri="{FF2B5EF4-FFF2-40B4-BE49-F238E27FC236}">
                <a16:creationId xmlns:a16="http://schemas.microsoft.com/office/drawing/2014/main" id="{D9E47888-C8CE-4AC8-8CC6-D8C5DFA40833}"/>
              </a:ext>
            </a:extLst>
          </p:cNvPr>
          <p:cNvSpPr txBox="1"/>
          <p:nvPr/>
        </p:nvSpPr>
        <p:spPr>
          <a:xfrm>
            <a:off x="2234120" y="4747794"/>
            <a:ext cx="9619215" cy="1754326"/>
          </a:xfrm>
          <a:prstGeom prst="rect">
            <a:avLst/>
          </a:prstGeom>
          <a:noFill/>
        </p:spPr>
        <p:txBody>
          <a:bodyPr wrap="square" rtlCol="0">
            <a:spAutoFit/>
          </a:bodyPr>
          <a:lstStyle/>
          <a:p>
            <a:r>
              <a:rPr lang="en-US" dirty="0"/>
              <a:t>I added another “Import BOM” button to support the new schema </a:t>
            </a:r>
          </a:p>
          <a:p>
            <a:r>
              <a:rPr lang="en-US" dirty="0"/>
              <a:t>and to support “cumulative” BOM import. It points to the file “admin_import_bom_2.php”. This is the file you would be fixing/enhancing.</a:t>
            </a:r>
          </a:p>
          <a:p>
            <a:endParaRPr lang="en-US" dirty="0"/>
          </a:p>
          <a:p>
            <a:r>
              <a:rPr lang="en-US" dirty="0"/>
              <a:t>I left the V.1.0 “Import BOM” for reference purposes. It points to the file “</a:t>
            </a:r>
            <a:r>
              <a:rPr lang="en-US" dirty="0" err="1"/>
              <a:t>admin_import_bom.php</a:t>
            </a:r>
            <a:r>
              <a:rPr lang="en-US" dirty="0"/>
              <a:t>”</a:t>
            </a:r>
          </a:p>
          <a:p>
            <a:endParaRPr lang="en-US" dirty="0"/>
          </a:p>
        </p:txBody>
      </p:sp>
    </p:spTree>
    <p:extLst>
      <p:ext uri="{BB962C8B-B14F-4D97-AF65-F5344CB8AC3E}">
        <p14:creationId xmlns:p14="http://schemas.microsoft.com/office/powerpoint/2010/main" val="228894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Importing a BOM: Considerations</a:t>
            </a:r>
          </a:p>
        </p:txBody>
      </p:sp>
      <p:sp>
        <p:nvSpPr>
          <p:cNvPr id="7" name="TextBox 6">
            <a:extLst>
              <a:ext uri="{FF2B5EF4-FFF2-40B4-BE49-F238E27FC236}">
                <a16:creationId xmlns:a16="http://schemas.microsoft.com/office/drawing/2014/main" id="{7D70983A-FB46-4616-90F4-FCF0B28E7E45}"/>
              </a:ext>
            </a:extLst>
          </p:cNvPr>
          <p:cNvSpPr txBox="1"/>
          <p:nvPr/>
        </p:nvSpPr>
        <p:spPr>
          <a:xfrm>
            <a:off x="466928" y="773903"/>
            <a:ext cx="11486175" cy="6186309"/>
          </a:xfrm>
          <a:prstGeom prst="rect">
            <a:avLst/>
          </a:prstGeom>
          <a:noFill/>
        </p:spPr>
        <p:txBody>
          <a:bodyPr wrap="square" rtlCol="0">
            <a:spAutoFit/>
          </a:bodyPr>
          <a:lstStyle/>
          <a:p>
            <a:r>
              <a:rPr lang="en-US" dirty="0"/>
              <a:t>[1] Assume that the CSV file contains the data related to only one </a:t>
            </a:r>
            <a:r>
              <a:rPr lang="en-US" dirty="0" err="1"/>
              <a:t>product_id</a:t>
            </a:r>
            <a:r>
              <a:rPr lang="en-US" dirty="0"/>
              <a:t>.</a:t>
            </a:r>
          </a:p>
          <a:p>
            <a:endParaRPr lang="en-US" dirty="0"/>
          </a:p>
          <a:p>
            <a:r>
              <a:rPr lang="en-US" dirty="0"/>
              <a:t>We should take the “</a:t>
            </a:r>
            <a:r>
              <a:rPr lang="en-US" dirty="0" err="1"/>
              <a:t>product_id</a:t>
            </a:r>
            <a:r>
              <a:rPr lang="en-US" dirty="0"/>
              <a:t>” as input (in a text field during the import). Since a user may be uploading the same BOM repeatedly, you can save the ‘</a:t>
            </a:r>
            <a:r>
              <a:rPr lang="en-US" dirty="0" err="1"/>
              <a:t>product_id</a:t>
            </a:r>
            <a:r>
              <a:rPr lang="en-US" dirty="0"/>
              <a:t>’ as a COOKIE.  The user can update the ‘</a:t>
            </a:r>
            <a:r>
              <a:rPr lang="en-US" dirty="0" err="1"/>
              <a:t>product_id</a:t>
            </a:r>
            <a:r>
              <a:rPr lang="en-US" dirty="0"/>
              <a:t>’ in the UI (and we will update the COOKIE accordingly).</a:t>
            </a:r>
          </a:p>
          <a:p>
            <a:endParaRPr lang="en-US" dirty="0"/>
          </a:p>
          <a:p>
            <a:r>
              <a:rPr lang="en-US" dirty="0"/>
              <a:t>[2] The CSV file may contain :</a:t>
            </a:r>
          </a:p>
          <a:p>
            <a:endParaRPr lang="en-US" dirty="0"/>
          </a:p>
          <a:p>
            <a:pPr marL="285750" indent="-285750">
              <a:buFont typeface="Arial" panose="020B0604020202020204" pitchFamily="34" charset="0"/>
              <a:buChar char="•"/>
            </a:pPr>
            <a:r>
              <a:rPr lang="en-US" dirty="0"/>
              <a:t>Not enough columns  (This is an error. Report the error)</a:t>
            </a:r>
          </a:p>
          <a:p>
            <a:pPr marL="285750" indent="-285750">
              <a:buFont typeface="Arial" panose="020B0604020202020204" pitchFamily="34" charset="0"/>
              <a:buChar char="•"/>
            </a:pPr>
            <a:r>
              <a:rPr lang="en-US" dirty="0"/>
              <a:t>extra columns  (Valid use case; Ignore the extra columns and handle the import)</a:t>
            </a:r>
          </a:p>
          <a:p>
            <a:pPr marL="285750" indent="-285750">
              <a:buFont typeface="Arial" panose="020B0604020202020204" pitchFamily="34" charset="0"/>
              <a:buChar char="•"/>
            </a:pPr>
            <a:r>
              <a:rPr lang="en-US" dirty="0"/>
              <a:t>Required columns in the wrong order (Valid use case; Handle the import)</a:t>
            </a:r>
          </a:p>
          <a:p>
            <a:pPr marL="285750" indent="-285750">
              <a:buFont typeface="Arial" panose="020B0604020202020204" pitchFamily="34" charset="0"/>
              <a:buChar char="•"/>
            </a:pPr>
            <a:r>
              <a:rPr lang="en-US" dirty="0"/>
              <a:t>Columns Names are different in CSV compared to what we have in the database (Valid Use Case;  Empower the user to provide the mapping; Store the mapping information as a COOKIE; When the user imports another BOM, we rely on the ‘mapping’ cookie to do the import).</a:t>
            </a:r>
          </a:p>
          <a:p>
            <a:pPr marL="285750" indent="-285750">
              <a:buFont typeface="Arial" panose="020B0604020202020204" pitchFamily="34" charset="0"/>
              <a:buChar char="•"/>
            </a:pPr>
            <a:endParaRPr lang="en-US" dirty="0"/>
          </a:p>
          <a:p>
            <a:r>
              <a:rPr lang="en-US" dirty="0"/>
              <a:t>Create different test cases (CSV files) to test these scenarios. </a:t>
            </a:r>
          </a:p>
          <a:p>
            <a:pPr marL="285750" indent="-285750">
              <a:buFont typeface="Arial" panose="020B0604020202020204" pitchFamily="34" charset="0"/>
              <a:buChar char="•"/>
            </a:pPr>
            <a:endParaRPr lang="en-US" dirty="0"/>
          </a:p>
          <a:p>
            <a:r>
              <a:rPr lang="en-US" dirty="0"/>
              <a:t>[3] If the “</a:t>
            </a:r>
            <a:r>
              <a:rPr lang="en-US" dirty="0" err="1"/>
              <a:t>product_id</a:t>
            </a:r>
            <a:r>
              <a:rPr lang="en-US" dirty="0"/>
              <a:t>” already exists in the table, then all the data related to that BOM is removed first. And then the new data is imported. (We don’t want to compare what got changed; It is a brute force import).</a:t>
            </a:r>
          </a:p>
          <a:p>
            <a:endParaRPr lang="en-US" dirty="0"/>
          </a:p>
          <a:p>
            <a:endParaRPr lang="en-US" dirty="0"/>
          </a:p>
          <a:p>
            <a:endParaRPr lang="en-US" dirty="0"/>
          </a:p>
        </p:txBody>
      </p:sp>
      <p:sp>
        <p:nvSpPr>
          <p:cNvPr id="8" name="TextBox 7">
            <a:extLst>
              <a:ext uri="{FF2B5EF4-FFF2-40B4-BE49-F238E27FC236}">
                <a16:creationId xmlns:a16="http://schemas.microsoft.com/office/drawing/2014/main" id="{D9E47888-C8CE-4AC8-8CC6-D8C5DFA40833}"/>
              </a:ext>
            </a:extLst>
          </p:cNvPr>
          <p:cNvSpPr txBox="1"/>
          <p:nvPr/>
        </p:nvSpPr>
        <p:spPr>
          <a:xfrm>
            <a:off x="466928" y="3682392"/>
            <a:ext cx="9619215"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92967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Success Criteria</a:t>
            </a:r>
          </a:p>
        </p:txBody>
      </p:sp>
      <p:graphicFrame>
        <p:nvGraphicFramePr>
          <p:cNvPr id="2" name="Table 2">
            <a:extLst>
              <a:ext uri="{FF2B5EF4-FFF2-40B4-BE49-F238E27FC236}">
                <a16:creationId xmlns:a16="http://schemas.microsoft.com/office/drawing/2014/main" id="{4206939D-10EC-4754-9985-A56008204055}"/>
              </a:ext>
            </a:extLst>
          </p:cNvPr>
          <p:cNvGraphicFramePr>
            <a:graphicFrameLocks noGrp="1"/>
          </p:cNvGraphicFramePr>
          <p:nvPr>
            <p:extLst>
              <p:ext uri="{D42A27DB-BD31-4B8C-83A1-F6EECF244321}">
                <p14:modId xmlns:p14="http://schemas.microsoft.com/office/powerpoint/2010/main" val="3839573686"/>
              </p:ext>
            </p:extLst>
          </p:nvPr>
        </p:nvGraphicFramePr>
        <p:xfrm>
          <a:off x="338664" y="1309908"/>
          <a:ext cx="10952187" cy="4079240"/>
        </p:xfrm>
        <a:graphic>
          <a:graphicData uri="http://schemas.openxmlformats.org/drawingml/2006/table">
            <a:tbl>
              <a:tblPr firstRow="1" bandRow="1">
                <a:tableStyleId>{5C22544A-7EE6-4342-B048-85BDC9FD1C3A}</a:tableStyleId>
              </a:tblPr>
              <a:tblGrid>
                <a:gridCol w="532888">
                  <a:extLst>
                    <a:ext uri="{9D8B030D-6E8A-4147-A177-3AD203B41FA5}">
                      <a16:colId xmlns:a16="http://schemas.microsoft.com/office/drawing/2014/main" val="3274579147"/>
                    </a:ext>
                  </a:extLst>
                </a:gridCol>
                <a:gridCol w="3058999">
                  <a:extLst>
                    <a:ext uri="{9D8B030D-6E8A-4147-A177-3AD203B41FA5}">
                      <a16:colId xmlns:a16="http://schemas.microsoft.com/office/drawing/2014/main" val="3513444183"/>
                    </a:ext>
                  </a:extLst>
                </a:gridCol>
                <a:gridCol w="3680150">
                  <a:extLst>
                    <a:ext uri="{9D8B030D-6E8A-4147-A177-3AD203B41FA5}">
                      <a16:colId xmlns:a16="http://schemas.microsoft.com/office/drawing/2014/main" val="72827874"/>
                    </a:ext>
                  </a:extLst>
                </a:gridCol>
                <a:gridCol w="3680150">
                  <a:extLst>
                    <a:ext uri="{9D8B030D-6E8A-4147-A177-3AD203B41FA5}">
                      <a16:colId xmlns:a16="http://schemas.microsoft.com/office/drawing/2014/main" val="1057188437"/>
                    </a:ext>
                  </a:extLst>
                </a:gridCol>
              </a:tblGrid>
              <a:tr h="370840">
                <a:tc>
                  <a:txBody>
                    <a:bodyPr/>
                    <a:lstStyle/>
                    <a:p>
                      <a:r>
                        <a:rPr lang="en-US" dirty="0"/>
                        <a:t>ID</a:t>
                      </a:r>
                    </a:p>
                  </a:txBody>
                  <a:tcPr/>
                </a:tc>
                <a:tc>
                  <a:txBody>
                    <a:bodyPr/>
                    <a:lstStyle/>
                    <a:p>
                      <a:r>
                        <a:rPr lang="en-US" dirty="0"/>
                        <a:t>Requirement</a:t>
                      </a:r>
                    </a:p>
                  </a:txBody>
                  <a:tcPr/>
                </a:tc>
                <a:tc>
                  <a:txBody>
                    <a:bodyPr/>
                    <a:lstStyle/>
                    <a:p>
                      <a:r>
                        <a:rPr lang="en-US" dirty="0"/>
                        <a:t>Success Criteria</a:t>
                      </a:r>
                    </a:p>
                  </a:txBody>
                  <a:tcPr/>
                </a:tc>
                <a:tc>
                  <a:txBody>
                    <a:bodyPr/>
                    <a:lstStyle/>
                    <a:p>
                      <a:r>
                        <a:rPr lang="en-US" dirty="0"/>
                        <a:t>Points</a:t>
                      </a:r>
                    </a:p>
                  </a:txBody>
                  <a:tcPr/>
                </a:tc>
                <a:extLst>
                  <a:ext uri="{0D108BD9-81ED-4DB2-BD59-A6C34878D82A}">
                    <a16:rowId xmlns:a16="http://schemas.microsoft.com/office/drawing/2014/main" val="892377365"/>
                  </a:ext>
                </a:extLst>
              </a:tr>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87354927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365817705"/>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573245565"/>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834642640"/>
                  </a:ext>
                </a:extLst>
              </a:tr>
              <a:tr h="370840">
                <a:tc>
                  <a:txBody>
                    <a:bodyPr/>
                    <a:lstStyle/>
                    <a:p>
                      <a:r>
                        <a:rPr lang="en-US" dirty="0"/>
                        <a:t>5</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235904224"/>
                  </a:ext>
                </a:extLst>
              </a:tr>
              <a:tr h="370840">
                <a:tc>
                  <a:txBody>
                    <a:bodyPr/>
                    <a:lstStyle/>
                    <a:p>
                      <a:r>
                        <a:rPr lang="en-US" dirty="0"/>
                        <a:t>6</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352417724"/>
                  </a:ext>
                </a:extLst>
              </a:tr>
              <a:tr h="370840">
                <a:tc>
                  <a:txBody>
                    <a:bodyPr/>
                    <a:lstStyle/>
                    <a:p>
                      <a:r>
                        <a:rPr lang="en-US" dirty="0"/>
                        <a:t>7</a:t>
                      </a:r>
                    </a:p>
                  </a:txBody>
                  <a:tcPr/>
                </a:tc>
                <a:tc>
                  <a:txBody>
                    <a:bodyPr/>
                    <a:lstStyle/>
                    <a:p>
                      <a:endParaRPr lang="en-US"/>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404089577"/>
                  </a:ext>
                </a:extLst>
              </a:tr>
              <a:tr h="370840">
                <a:tc>
                  <a:txBody>
                    <a:bodyPr/>
                    <a:lstStyle/>
                    <a:p>
                      <a:r>
                        <a:rPr lang="en-US" dirty="0"/>
                        <a:t>8</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559650734"/>
                  </a:ext>
                </a:extLst>
              </a:tr>
              <a:tr h="370840">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3269088282"/>
                  </a:ext>
                </a:extLst>
              </a:tr>
              <a:tr h="370840">
                <a:tc>
                  <a:txBody>
                    <a:bodyPr/>
                    <a:lstStyle/>
                    <a:p>
                      <a:r>
                        <a:rPr lang="en-US" dirty="0"/>
                        <a:t>10</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3050405094"/>
                  </a:ext>
                </a:extLst>
              </a:tr>
            </a:tbl>
          </a:graphicData>
        </a:graphic>
      </p:graphicFrame>
    </p:spTree>
    <p:extLst>
      <p:ext uri="{BB962C8B-B14F-4D97-AF65-F5344CB8AC3E}">
        <p14:creationId xmlns:p14="http://schemas.microsoft.com/office/powerpoint/2010/main" val="312167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5" name="TextBox 4">
            <a:extLst>
              <a:ext uri="{FF2B5EF4-FFF2-40B4-BE49-F238E27FC236}">
                <a16:creationId xmlns:a16="http://schemas.microsoft.com/office/drawing/2014/main" id="{C7077660-74C0-4DBB-8DC2-279AFAEC97A8}"/>
              </a:ext>
            </a:extLst>
          </p:cNvPr>
          <p:cNvSpPr txBox="1"/>
          <p:nvPr/>
        </p:nvSpPr>
        <p:spPr>
          <a:xfrm>
            <a:off x="338665" y="940576"/>
            <a:ext cx="11064449" cy="369332"/>
          </a:xfrm>
          <a:prstGeom prst="rect">
            <a:avLst/>
          </a:prstGeom>
          <a:noFill/>
        </p:spPr>
        <p:txBody>
          <a:bodyPr wrap="square">
            <a:spAutoFit/>
          </a:bodyPr>
          <a:lstStyle/>
          <a:p>
            <a:r>
              <a:rPr lang="en-US" dirty="0"/>
              <a:t>????</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Questions</a:t>
            </a:r>
          </a:p>
        </p:txBody>
      </p:sp>
    </p:spTree>
    <p:extLst>
      <p:ext uri="{BB962C8B-B14F-4D97-AF65-F5344CB8AC3E}">
        <p14:creationId xmlns:p14="http://schemas.microsoft.com/office/powerpoint/2010/main" val="332958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6083" y="834071"/>
            <a:ext cx="11498837" cy="400110"/>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GitHub Repo:   </a:t>
            </a:r>
            <a:r>
              <a:rPr lang="en-US" sz="2000" dirty="0">
                <a:latin typeface="Calibri" panose="020F0502020204030204" pitchFamily="34" charset="0"/>
                <a:hlinkClick r:id="rId2"/>
              </a:rPr>
              <a:t>www.github.com/sjasthi/sbom2</a:t>
            </a:r>
            <a:endParaRPr lang="en-US" sz="2000" dirty="0">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GitHub Repo:</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582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6083" y="834071"/>
            <a:ext cx="11498837" cy="400110"/>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SBOM (in V1.0) will be replaced by </a:t>
            </a:r>
            <a:r>
              <a:rPr lang="en-US" sz="2000" b="1" dirty="0" err="1">
                <a:latin typeface="Calibri" panose="020F0502020204030204" pitchFamily="34" charset="0"/>
              </a:rPr>
              <a:t>apps_components</a:t>
            </a:r>
            <a:r>
              <a:rPr lang="en-US" sz="2000" b="1" dirty="0">
                <a:latin typeface="Calibri" panose="020F0502020204030204" pitchFamily="34" charset="0"/>
              </a:rPr>
              <a:t> table (in V2.0)</a:t>
            </a:r>
            <a:endParaRPr lang="en-US" sz="2000" dirty="0">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Database Schema</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01F54F6E-5A70-4AEA-AC9B-DA19AD4F59E7}"/>
              </a:ext>
            </a:extLst>
          </p:cNvPr>
          <p:cNvPicPr>
            <a:picLocks noChangeAspect="1"/>
          </p:cNvPicPr>
          <p:nvPr/>
        </p:nvPicPr>
        <p:blipFill>
          <a:blip r:embed="rId2"/>
          <a:stretch>
            <a:fillRect/>
          </a:stretch>
        </p:blipFill>
        <p:spPr>
          <a:xfrm>
            <a:off x="344772" y="1352743"/>
            <a:ext cx="5799825" cy="4873512"/>
          </a:xfrm>
          <a:prstGeom prst="rect">
            <a:avLst/>
          </a:prstGeom>
        </p:spPr>
      </p:pic>
      <p:sp>
        <p:nvSpPr>
          <p:cNvPr id="7" name="TextBox 6">
            <a:extLst>
              <a:ext uri="{FF2B5EF4-FFF2-40B4-BE49-F238E27FC236}">
                <a16:creationId xmlns:a16="http://schemas.microsoft.com/office/drawing/2014/main" id="{B0367BB5-D9F2-4E3D-9C9C-120DDCCB54C9}"/>
              </a:ext>
            </a:extLst>
          </p:cNvPr>
          <p:cNvSpPr txBox="1"/>
          <p:nvPr/>
        </p:nvSpPr>
        <p:spPr>
          <a:xfrm>
            <a:off x="6988029" y="2483140"/>
            <a:ext cx="3833769" cy="1938992"/>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In V1.0, all the BOMs must be imported in one go.</a:t>
            </a:r>
          </a:p>
          <a:p>
            <a:pPr marL="0" marR="0">
              <a:spcBef>
                <a:spcPts val="0"/>
              </a:spcBef>
              <a:spcAft>
                <a:spcPts val="0"/>
              </a:spcAft>
            </a:pPr>
            <a:endParaRPr lang="en-US" sz="2000" b="1" dirty="0">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In V2.0, BOM import is cumulative. Admins can import one BOM at a time.</a:t>
            </a:r>
            <a:endParaRPr lang="en-US" sz="2000" dirty="0">
              <a:latin typeface="Calibri" panose="020F0502020204030204" pitchFamily="34" charset="0"/>
            </a:endParaRPr>
          </a:p>
        </p:txBody>
      </p:sp>
    </p:spTree>
    <p:extLst>
      <p:ext uri="{BB962C8B-B14F-4D97-AF65-F5344CB8AC3E}">
        <p14:creationId xmlns:p14="http://schemas.microsoft.com/office/powerpoint/2010/main" val="419939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346581" y="2294142"/>
            <a:ext cx="11498837" cy="1015663"/>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You can login as admin with any of the following user IDs</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Password:  12345</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Users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6FF9E50C-2854-4A15-ABC8-4A646276A9AC}"/>
              </a:ext>
            </a:extLst>
          </p:cNvPr>
          <p:cNvPicPr>
            <a:picLocks noChangeAspect="1"/>
          </p:cNvPicPr>
          <p:nvPr/>
        </p:nvPicPr>
        <p:blipFill>
          <a:blip r:embed="rId2"/>
          <a:stretch>
            <a:fillRect/>
          </a:stretch>
        </p:blipFill>
        <p:spPr>
          <a:xfrm>
            <a:off x="216085" y="3847633"/>
            <a:ext cx="11498837" cy="1901944"/>
          </a:xfrm>
          <a:prstGeom prst="rect">
            <a:avLst/>
          </a:prstGeom>
        </p:spPr>
      </p:pic>
      <p:pic>
        <p:nvPicPr>
          <p:cNvPr id="9" name="Picture 8">
            <a:extLst>
              <a:ext uri="{FF2B5EF4-FFF2-40B4-BE49-F238E27FC236}">
                <a16:creationId xmlns:a16="http://schemas.microsoft.com/office/drawing/2014/main" id="{B6CC0DD7-4EAF-4B6B-9235-041863DFED9D}"/>
              </a:ext>
            </a:extLst>
          </p:cNvPr>
          <p:cNvPicPr>
            <a:picLocks noChangeAspect="1"/>
          </p:cNvPicPr>
          <p:nvPr/>
        </p:nvPicPr>
        <p:blipFill>
          <a:blip r:embed="rId3"/>
          <a:stretch>
            <a:fillRect/>
          </a:stretch>
        </p:blipFill>
        <p:spPr>
          <a:xfrm>
            <a:off x="7603267" y="113073"/>
            <a:ext cx="3905250" cy="3429000"/>
          </a:xfrm>
          <a:prstGeom prst="rect">
            <a:avLst/>
          </a:prstGeom>
        </p:spPr>
      </p:pic>
    </p:spTree>
    <p:extLst>
      <p:ext uri="{BB962C8B-B14F-4D97-AF65-F5344CB8AC3E}">
        <p14:creationId xmlns:p14="http://schemas.microsoft.com/office/powerpoint/2010/main" val="206436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99436" y="1560132"/>
            <a:ext cx="6795624" cy="707886"/>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This table holds the “releases” and the meta data associated with each release</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releases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627A19F-7D8A-4D9E-BB89-DBA69E5ADF27}"/>
              </a:ext>
            </a:extLst>
          </p:cNvPr>
          <p:cNvPicPr>
            <a:picLocks noChangeAspect="1"/>
          </p:cNvPicPr>
          <p:nvPr/>
        </p:nvPicPr>
        <p:blipFill>
          <a:blip r:embed="rId2"/>
          <a:stretch>
            <a:fillRect/>
          </a:stretch>
        </p:blipFill>
        <p:spPr>
          <a:xfrm>
            <a:off x="569443" y="3972966"/>
            <a:ext cx="10375972" cy="2371851"/>
          </a:xfrm>
          <a:prstGeom prst="rect">
            <a:avLst/>
          </a:prstGeom>
        </p:spPr>
      </p:pic>
      <p:pic>
        <p:nvPicPr>
          <p:cNvPr id="11" name="Picture 10">
            <a:extLst>
              <a:ext uri="{FF2B5EF4-FFF2-40B4-BE49-F238E27FC236}">
                <a16:creationId xmlns:a16="http://schemas.microsoft.com/office/drawing/2014/main" id="{39895969-C07C-4ACF-BCEB-727952D06489}"/>
              </a:ext>
            </a:extLst>
          </p:cNvPr>
          <p:cNvPicPr>
            <a:picLocks noChangeAspect="1"/>
          </p:cNvPicPr>
          <p:nvPr/>
        </p:nvPicPr>
        <p:blipFill>
          <a:blip r:embed="rId3"/>
          <a:stretch>
            <a:fillRect/>
          </a:stretch>
        </p:blipFill>
        <p:spPr>
          <a:xfrm>
            <a:off x="7661189" y="113074"/>
            <a:ext cx="4231374" cy="3863114"/>
          </a:xfrm>
          <a:prstGeom prst="rect">
            <a:avLst/>
          </a:prstGeom>
        </p:spPr>
      </p:pic>
    </p:spTree>
    <p:extLst>
      <p:ext uri="{BB962C8B-B14F-4D97-AF65-F5344CB8AC3E}">
        <p14:creationId xmlns:p14="http://schemas.microsoft.com/office/powerpoint/2010/main" val="410518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8763" y="1252354"/>
            <a:ext cx="5786621" cy="2554545"/>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We will hold the preferences in this table that drive the system behavior. For example, “SYSTEM_BOMS” drive the system behavior while displaying the BOM Tree or BOM List.</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User preferences will not be saved in this table.</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User preferences will be saved only in the COOKIES.</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preferences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FFB76379-1EA7-4AA4-8E08-7BA401B2FC33}"/>
              </a:ext>
            </a:extLst>
          </p:cNvPr>
          <p:cNvPicPr>
            <a:picLocks noChangeAspect="1"/>
          </p:cNvPicPr>
          <p:nvPr/>
        </p:nvPicPr>
        <p:blipFill>
          <a:blip r:embed="rId2"/>
          <a:stretch>
            <a:fillRect/>
          </a:stretch>
        </p:blipFill>
        <p:spPr>
          <a:xfrm>
            <a:off x="309378" y="4135379"/>
            <a:ext cx="11353800" cy="2085975"/>
          </a:xfrm>
          <a:prstGeom prst="rect">
            <a:avLst/>
          </a:prstGeom>
        </p:spPr>
      </p:pic>
      <p:pic>
        <p:nvPicPr>
          <p:cNvPr id="11" name="Picture 10">
            <a:extLst>
              <a:ext uri="{FF2B5EF4-FFF2-40B4-BE49-F238E27FC236}">
                <a16:creationId xmlns:a16="http://schemas.microsoft.com/office/drawing/2014/main" id="{6EE3940C-B6FA-4FCA-AC3F-D845E4CFFD35}"/>
              </a:ext>
            </a:extLst>
          </p:cNvPr>
          <p:cNvPicPr>
            <a:picLocks noChangeAspect="1"/>
          </p:cNvPicPr>
          <p:nvPr/>
        </p:nvPicPr>
        <p:blipFill>
          <a:blip r:embed="rId3"/>
          <a:stretch>
            <a:fillRect/>
          </a:stretch>
        </p:blipFill>
        <p:spPr>
          <a:xfrm>
            <a:off x="6267762" y="1153249"/>
            <a:ext cx="5705475" cy="2505075"/>
          </a:xfrm>
          <a:prstGeom prst="rect">
            <a:avLst/>
          </a:prstGeom>
        </p:spPr>
      </p:pic>
    </p:spTree>
    <p:extLst>
      <p:ext uri="{BB962C8B-B14F-4D97-AF65-F5344CB8AC3E}">
        <p14:creationId xmlns:p14="http://schemas.microsoft.com/office/powerpoint/2010/main" val="385464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158461" y="661892"/>
            <a:ext cx="5975121" cy="4708981"/>
          </a:xfrm>
          <a:prstGeom prst="rect">
            <a:avLst/>
          </a:prstGeom>
          <a:noFill/>
        </p:spPr>
        <p:txBody>
          <a:bodyPr wrap="square">
            <a:spAutoFit/>
          </a:bodyPr>
          <a:lstStyle/>
          <a:p>
            <a:pPr marL="0" marR="0">
              <a:spcBef>
                <a:spcPts val="0"/>
              </a:spcBef>
              <a:spcAft>
                <a:spcPts val="0"/>
              </a:spcAft>
            </a:pPr>
            <a:r>
              <a:rPr lang="en-US" sz="2000" dirty="0">
                <a:latin typeface="Calibri" panose="020F0502020204030204" pitchFamily="34" charset="0"/>
              </a:rPr>
              <a:t>This is the primary table where the BOM data is maintained.</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Admins can upload the BOMs into this table.</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[1] BOM upload is cumulative.  Only one BOM can be imported at a given time. (enhancement in V2.0).</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[2] If the BOM (</a:t>
            </a:r>
            <a:r>
              <a:rPr lang="en-US" sz="2000" dirty="0" err="1">
                <a:latin typeface="Calibri" panose="020F0502020204030204" pitchFamily="34" charset="0"/>
              </a:rPr>
              <a:t>product_id</a:t>
            </a:r>
            <a:r>
              <a:rPr lang="en-US" sz="2000" dirty="0">
                <a:latin typeface="Calibri" panose="020F0502020204030204" pitchFamily="34" charset="0"/>
              </a:rPr>
              <a:t>) already exists in the table, then it is first removed from the table and the new BOM is imported into the table. (enhancement in V2.0).</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[3] A one-time configuration (mapping) is required to map the CSV columns with the table columns.</a:t>
            </a:r>
          </a:p>
          <a:p>
            <a:pPr marL="0" marR="0">
              <a:spcBef>
                <a:spcPts val="0"/>
              </a:spcBef>
              <a:spcAft>
                <a:spcPts val="0"/>
              </a:spcAft>
            </a:pP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err="1">
                <a:solidFill>
                  <a:srgbClr val="00B050"/>
                </a:solidFill>
              </a:rPr>
              <a:t>apps_components</a:t>
            </a:r>
            <a:r>
              <a:rPr lang="en-US" sz="3200" b="1" dirty="0">
                <a:solidFill>
                  <a:srgbClr val="00B050"/>
                </a:solidFill>
              </a:rPr>
              <a:t>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1C2BCAD4-DBF6-42E2-A7AE-EB8D23822BCC}"/>
              </a:ext>
            </a:extLst>
          </p:cNvPr>
          <p:cNvPicPr>
            <a:picLocks noChangeAspect="1"/>
          </p:cNvPicPr>
          <p:nvPr/>
        </p:nvPicPr>
        <p:blipFill>
          <a:blip r:embed="rId2"/>
          <a:stretch>
            <a:fillRect/>
          </a:stretch>
        </p:blipFill>
        <p:spPr>
          <a:xfrm>
            <a:off x="216085" y="5078649"/>
            <a:ext cx="11673016" cy="1754509"/>
          </a:xfrm>
          <a:prstGeom prst="rect">
            <a:avLst/>
          </a:prstGeom>
        </p:spPr>
      </p:pic>
      <p:pic>
        <p:nvPicPr>
          <p:cNvPr id="11" name="Picture 10">
            <a:extLst>
              <a:ext uri="{FF2B5EF4-FFF2-40B4-BE49-F238E27FC236}">
                <a16:creationId xmlns:a16="http://schemas.microsoft.com/office/drawing/2014/main" id="{49CBFE77-5138-4DF0-9966-51D5DCB3BD0A}"/>
              </a:ext>
            </a:extLst>
          </p:cNvPr>
          <p:cNvPicPr>
            <a:picLocks noChangeAspect="1"/>
          </p:cNvPicPr>
          <p:nvPr/>
        </p:nvPicPr>
        <p:blipFill>
          <a:blip r:embed="rId3"/>
          <a:stretch>
            <a:fillRect/>
          </a:stretch>
        </p:blipFill>
        <p:spPr>
          <a:xfrm>
            <a:off x="6494106" y="113073"/>
            <a:ext cx="5600700" cy="5257800"/>
          </a:xfrm>
          <a:prstGeom prst="rect">
            <a:avLst/>
          </a:prstGeom>
        </p:spPr>
      </p:pic>
    </p:spTree>
    <p:extLst>
      <p:ext uri="{BB962C8B-B14F-4D97-AF65-F5344CB8AC3E}">
        <p14:creationId xmlns:p14="http://schemas.microsoft.com/office/powerpoint/2010/main" val="24918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1569660"/>
          </a:xfrm>
          <a:prstGeom prst="rect">
            <a:avLst/>
          </a:prstGeom>
          <a:noFill/>
        </p:spPr>
        <p:txBody>
          <a:bodyPr wrap="square">
            <a:spAutoFit/>
          </a:bodyPr>
          <a:lstStyle/>
          <a:p>
            <a:r>
              <a:rPr lang="en-US" sz="3200" b="1" dirty="0" err="1">
                <a:solidFill>
                  <a:srgbClr val="00B050"/>
                </a:solidFill>
              </a:rPr>
              <a:t>sbom</a:t>
            </a:r>
            <a:r>
              <a:rPr lang="en-US" sz="3200" b="1" dirty="0">
                <a:solidFill>
                  <a:srgbClr val="00B050"/>
                </a:solidFill>
              </a:rPr>
              <a:t> table (earlier project) </a:t>
            </a:r>
          </a:p>
          <a:p>
            <a:endParaRPr lang="en-US" sz="3200" b="1" dirty="0">
              <a:solidFill>
                <a:srgbClr val="00B050"/>
              </a:solidFill>
            </a:endParaRPr>
          </a:p>
          <a:p>
            <a:r>
              <a:rPr lang="en-US" sz="3200" b="1" dirty="0">
                <a:solidFill>
                  <a:srgbClr val="00B050"/>
                </a:solidFill>
              </a:rPr>
              <a:t>do not use this.</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E5CA80B-9245-4F2F-8ADE-D345D78EF4F8}"/>
              </a:ext>
            </a:extLst>
          </p:cNvPr>
          <p:cNvPicPr>
            <a:picLocks noChangeAspect="1"/>
          </p:cNvPicPr>
          <p:nvPr/>
        </p:nvPicPr>
        <p:blipFill>
          <a:blip r:embed="rId2"/>
          <a:stretch>
            <a:fillRect/>
          </a:stretch>
        </p:blipFill>
        <p:spPr>
          <a:xfrm>
            <a:off x="6272984" y="191658"/>
            <a:ext cx="5610225" cy="6276975"/>
          </a:xfrm>
          <a:prstGeom prst="rect">
            <a:avLst/>
          </a:prstGeom>
        </p:spPr>
      </p:pic>
    </p:spTree>
    <p:extLst>
      <p:ext uri="{BB962C8B-B14F-4D97-AF65-F5344CB8AC3E}">
        <p14:creationId xmlns:p14="http://schemas.microsoft.com/office/powerpoint/2010/main" val="144444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5" name="TextBox 4">
            <a:extLst>
              <a:ext uri="{FF2B5EF4-FFF2-40B4-BE49-F238E27FC236}">
                <a16:creationId xmlns:a16="http://schemas.microsoft.com/office/drawing/2014/main" id="{C7077660-74C0-4DBB-8DC2-279AFAEC97A8}"/>
              </a:ext>
            </a:extLst>
          </p:cNvPr>
          <p:cNvSpPr txBox="1"/>
          <p:nvPr/>
        </p:nvSpPr>
        <p:spPr>
          <a:xfrm>
            <a:off x="338665" y="914256"/>
            <a:ext cx="11064449" cy="3416320"/>
          </a:xfrm>
          <a:prstGeom prst="rect">
            <a:avLst/>
          </a:prstGeom>
          <a:noFill/>
        </p:spPr>
        <p:txBody>
          <a:bodyPr wrap="square">
            <a:spAutoFit/>
          </a:bodyPr>
          <a:lstStyle/>
          <a:p>
            <a:r>
              <a:rPr lang="en-US" dirty="0"/>
              <a:t>[1] Visualize the BOM as a flat list; Support filtering, sorting, searching, pagination, export (csv, excel, pdf) options using JQUERY Data table. Support filtering by the User BOMs, System BOMs, All BOMs.</a:t>
            </a:r>
          </a:p>
          <a:p>
            <a:r>
              <a:rPr lang="en-US" dirty="0"/>
              <a:t>[2] Visualize the BOM as a tree; Support filtering by the User BOMs, System BOMs, All BOMs. Support Color/No Color options.</a:t>
            </a:r>
          </a:p>
          <a:p>
            <a:r>
              <a:rPr lang="en-US" dirty="0"/>
              <a:t>[3] Enable admins to import the BOMs (one at a time). Support the mapping between a CSV file columns and the database columns</a:t>
            </a:r>
          </a:p>
          <a:p>
            <a:r>
              <a:rPr lang="en-US" dirty="0"/>
              <a:t>[4] Enable the admins to specify the system BOMs (a set of BOMs which are of interest to all users; Stored in the Preferences table; )</a:t>
            </a:r>
          </a:p>
          <a:p>
            <a:r>
              <a:rPr lang="en-US" dirty="0"/>
              <a:t>[5] Enable the admins to specify the user BOMs (a set of BOMs which are of interest to the users; Stored in COOKIE; Each user will see different visualization)</a:t>
            </a:r>
          </a:p>
          <a:p>
            <a:r>
              <a:rPr lang="en-US" dirty="0"/>
              <a:t>[6] Reporting (TBD): Support summary reports and visual dashboards based on the metadata of </a:t>
            </a:r>
            <a:r>
              <a:rPr lang="en-US" dirty="0" err="1"/>
              <a:t>bom</a:t>
            </a:r>
            <a:r>
              <a:rPr lang="en-US" dirty="0"/>
              <a:t> data.</a:t>
            </a:r>
          </a:p>
          <a:p>
            <a:endParaRPr lang="en-US" dirty="0"/>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Requirements and Use Cases:</a:t>
            </a:r>
          </a:p>
        </p:txBody>
      </p:sp>
    </p:spTree>
    <p:extLst>
      <p:ext uri="{BB962C8B-B14F-4D97-AF65-F5344CB8AC3E}">
        <p14:creationId xmlns:p14="http://schemas.microsoft.com/office/powerpoint/2010/main" val="410533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1066</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Jasthi, Jasthi (DI SW LCS DEVOPS)</dc:creator>
  <cp:lastModifiedBy>Jasthi, Jasthi (DI SW LCS DEVOPS)</cp:lastModifiedBy>
  <cp:revision>44</cp:revision>
  <dcterms:created xsi:type="dcterms:W3CDTF">2022-06-04T17:17:03Z</dcterms:created>
  <dcterms:modified xsi:type="dcterms:W3CDTF">2022-06-10T00:08:03Z</dcterms:modified>
</cp:coreProperties>
</file>