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lvl1pPr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1pPr>
    <a:lvl2pPr indent="2286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2pPr>
    <a:lvl3pPr indent="4572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3pPr>
    <a:lvl4pPr indent="6858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4pPr>
    <a:lvl5pPr indent="9144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5pPr>
    <a:lvl6pPr indent="11430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6pPr>
    <a:lvl7pPr indent="13716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7pPr>
    <a:lvl8pPr indent="16002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8pPr>
    <a:lvl9pPr indent="18288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rgbClr val="0097EB">
              <a:alpha val="62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254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rgbClr val="0097EB">
              <a:alpha val="62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97EB">
              <a:alpha val="1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533FF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1C9C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1C9C">
              <a:alpha val="8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6FBC00">
              <a:alpha val="6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868685"/>
              </a:solidFill>
              <a:prstDash val="solid"/>
              <a:miter lim="400000"/>
            </a:ln>
          </a:left>
          <a:right>
            <a:ln w="12700" cap="flat">
              <a:solidFill>
                <a:srgbClr val="868685"/>
              </a:solidFill>
              <a:prstDash val="solid"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0" cap="flat">
              <a:solidFill>
                <a:srgbClr val="E3266D">
                  <a:alpha val="6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917700"/>
            <a:ext cx="10464800" cy="2794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165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One</a:t>
            </a:r>
            <a:endParaRPr sz="40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Two</a:t>
            </a:r>
            <a:endParaRPr sz="40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Three</a:t>
            </a:r>
            <a:endParaRPr sz="40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Four</a:t>
            </a:r>
            <a:endParaRPr sz="40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604000"/>
            <a:ext cx="10464800" cy="1651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3312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One</a:t>
            </a:r>
            <a:endParaRPr sz="40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Two</a:t>
            </a:r>
            <a:endParaRPr sz="40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Three</a:t>
            </a:r>
            <a:endParaRPr sz="40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Four</a:t>
            </a:r>
            <a:endParaRPr sz="40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2844800"/>
            <a:ext cx="10464800" cy="406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381000" y="1409700"/>
            <a:ext cx="58674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381000" y="4787900"/>
            <a:ext cx="5867400" cy="372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One</a:t>
            </a:r>
            <a:endParaRPr sz="40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Two</a:t>
            </a:r>
            <a:endParaRPr sz="40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Three</a:t>
            </a:r>
            <a:endParaRPr sz="40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Four</a:t>
            </a:r>
            <a:endParaRPr sz="40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One</a:t>
            </a:r>
            <a:endParaRPr sz="46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Two</a:t>
            </a:r>
            <a:endParaRPr sz="46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Three</a:t>
            </a:r>
            <a:endParaRPr sz="46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Four</a:t>
            </a:r>
            <a:endParaRPr sz="46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270000" y="2768600"/>
            <a:ext cx="5461000" cy="5715000"/>
          </a:xfrm>
          <a:prstGeom prst="rect">
            <a:avLst/>
          </a:prstGeom>
        </p:spPr>
        <p:txBody>
          <a:bodyPr/>
          <a:lstStyle>
            <a:lvl1pPr marL="444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1pPr>
            <a:lvl2pPr marL="889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2pPr>
            <a:lvl3pPr marL="1333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3pPr>
            <a:lvl4pPr marL="1778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4pPr>
            <a:lvl5pPr marL="2222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58585"/>
                </a:solidFill>
              </a:rPr>
              <a:t>Body Level One</a:t>
            </a:r>
            <a:endParaRPr sz="36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58585"/>
                </a:solidFill>
              </a:rPr>
              <a:t>Body Level Two</a:t>
            </a:r>
            <a:endParaRPr sz="36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58585"/>
                </a:solidFill>
              </a:rPr>
              <a:t>Body Level Three</a:t>
            </a:r>
            <a:endParaRPr sz="36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58585"/>
                </a:solidFill>
              </a:rPr>
              <a:t>Body Level Four</a:t>
            </a:r>
            <a:endParaRPr sz="36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One</a:t>
            </a:r>
            <a:endParaRPr sz="46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Two</a:t>
            </a:r>
            <a:endParaRPr sz="46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Three</a:t>
            </a:r>
            <a:endParaRPr sz="46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Four</a:t>
            </a:r>
            <a:endParaRPr sz="46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One</a:t>
            </a:r>
            <a:endParaRPr sz="46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Two</a:t>
            </a:r>
            <a:endParaRPr sz="46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Three</a:t>
            </a:r>
            <a:endParaRPr sz="46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Four</a:t>
            </a:r>
            <a:endParaRPr sz="46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1pPr>
      <a:lvl2pPr indent="2286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2pPr>
      <a:lvl3pPr indent="4572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3pPr>
      <a:lvl4pPr indent="6858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4pPr>
      <a:lvl5pPr indent="9144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5pPr>
      <a:lvl6pPr indent="11430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6pPr>
      <a:lvl7pPr indent="13716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7pPr>
      <a:lvl8pPr indent="16002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8pPr>
      <a:lvl9pPr indent="18288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9pPr>
    </p:titleStyle>
    <p:bodyStyle>
      <a:lvl1pPr marL="635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1pPr>
      <a:lvl2pPr marL="1270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2pPr>
      <a:lvl3pPr marL="1905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3pPr>
      <a:lvl4pPr marL="2540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4pPr>
      <a:lvl5pPr marL="3175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5pPr>
      <a:lvl6pPr marL="3810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6pPr>
      <a:lvl7pPr marL="4445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7pPr>
      <a:lvl8pPr marL="5080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8pPr>
      <a:lvl9pPr marL="5715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  <a:solidFill>
            <a:srgbClr val="0097EB">
              <a:alpha val="62000"/>
            </a:srgbClr>
          </a:solidFill>
        </p:spPr>
        <p:txBody>
          <a:bodyPr anchor="ctr"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VAULT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THE FUTURE OF FINANCE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PROBLEM STATMENT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292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20">
                <a:solidFill>
                  <a:srgbClr val="858585"/>
                </a:solidFill>
              </a:rPr>
              <a:t>To simplify stock trading process by making smart recommendations and thereby reducing the dependency on stock broker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TECHNOLOGY STACK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APACHE SPARK with Python Framework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Machine Learning using mlLib - Collaborative Filtering, Naive-Baye’s Classifier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Phonegap - Platform Independent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WHY VAULT?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One-Stop-shop for your stock portfolio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Smart Recommendation System - to reduce dependency on Stoke Brokers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Social Media Sentiment analysis to help customers make informed financial decisions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1270000" y="279400"/>
            <a:ext cx="10464800" cy="181228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What Next?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2082799" y="3416300"/>
            <a:ext cx="10097643" cy="1812281"/>
          </a:xfrm>
          <a:prstGeom prst="rect">
            <a:avLst/>
          </a:prstGeom>
        </p:spPr>
        <p:txBody>
          <a:bodyPr anchor="ctr"/>
          <a:lstStyle>
            <a:lvl1pPr marL="552173" indent="-552173" algn="l">
              <a:buSzPct val="47000"/>
              <a:buBlip>
                <a:blip r:embed="rId2"/>
              </a:buBlip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To Take personal financing to the next level by extending vault to other fields of banking .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4385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7EB">
            <a:alpha val="62000"/>
          </a:srgbClr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7EB">
            <a:alpha val="62000"/>
          </a:srgbClr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